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9"/>
  </p:notesMasterIdLst>
  <p:sldIdLst>
    <p:sldId id="260" r:id="rId2"/>
    <p:sldId id="257" r:id="rId3"/>
    <p:sldId id="262" r:id="rId4"/>
    <p:sldId id="261" r:id="rId5"/>
    <p:sldId id="263" r:id="rId6"/>
    <p:sldId id="259" r:id="rId7"/>
    <p:sldId id="25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5571"/>
    <a:srgbClr val="05759D"/>
    <a:srgbClr val="0688B6"/>
    <a:srgbClr val="034055"/>
    <a:srgbClr val="8EB2BF"/>
    <a:srgbClr val="446A78"/>
    <a:srgbClr val="EAF7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87101" autoAdjust="0"/>
  </p:normalViewPr>
  <p:slideViewPr>
    <p:cSldViewPr snapToGrid="0">
      <p:cViewPr varScale="1">
        <p:scale>
          <a:sx n="100" d="100"/>
          <a:sy n="100" d="100"/>
        </p:scale>
        <p:origin x="400" y="-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0CAFB-BA6A-4EAD-8632-EFF9673D5756}" type="datetimeFigureOut">
              <a:rPr lang="en-US" smtClean="0"/>
              <a:t>3/7/2024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3D755-2BB7-4E46-A026-A3354C074F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424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3675" y="2599135"/>
            <a:ext cx="9144000" cy="2387600"/>
          </a:xfrm>
          <a:prstGeom prst="rect">
            <a:avLst/>
          </a:prstGeom>
        </p:spPr>
        <p:txBody>
          <a:bodyPr anchor="b"/>
          <a:lstStyle>
            <a:lvl1pPr algn="r">
              <a:defRPr sz="4800"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33675" y="4986735"/>
            <a:ext cx="9144000" cy="60444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04557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701" y="-240918"/>
            <a:ext cx="12355313" cy="197685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7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13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le and Spli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850" y="1130178"/>
            <a:ext cx="5912206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6133800" y="1130178"/>
            <a:ext cx="5801111" cy="5091160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 sz="2400">
                <a:solidFill>
                  <a:srgbClr val="0688B6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0389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815136" cy="1381961"/>
          </a:xfrm>
          <a:prstGeom prst="rect">
            <a:avLst/>
          </a:prstGeom>
        </p:spPr>
      </p:pic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8120217"/>
              </p:ext>
            </p:extLst>
          </p:nvPr>
        </p:nvGraphicFramePr>
        <p:xfrm>
          <a:off x="1835842" y="1227430"/>
          <a:ext cx="8181796" cy="5094481"/>
        </p:xfrm>
        <a:graphic>
          <a:graphicData uri="http://schemas.openxmlformats.org/drawingml/2006/table">
            <a:tbl>
              <a:tblPr firstRow="1" firstCol="1" bandRow="1"/>
              <a:tblGrid>
                <a:gridCol w="938894">
                  <a:extLst>
                    <a:ext uri="{9D8B030D-6E8A-4147-A177-3AD203B41FA5}">
                      <a16:colId xmlns:a16="http://schemas.microsoft.com/office/drawing/2014/main" val="2932954129"/>
                    </a:ext>
                  </a:extLst>
                </a:gridCol>
                <a:gridCol w="4667897">
                  <a:extLst>
                    <a:ext uri="{9D8B030D-6E8A-4147-A177-3AD203B41FA5}">
                      <a16:colId xmlns:a16="http://schemas.microsoft.com/office/drawing/2014/main" val="511602394"/>
                    </a:ext>
                  </a:extLst>
                </a:gridCol>
                <a:gridCol w="2575005">
                  <a:extLst>
                    <a:ext uri="{9D8B030D-6E8A-4147-A177-3AD203B41FA5}">
                      <a16:colId xmlns:a16="http://schemas.microsoft.com/office/drawing/2014/main" val="3374404517"/>
                    </a:ext>
                  </a:extLst>
                </a:gridCol>
              </a:tblGrid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Time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22745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Presentation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FFFFFF"/>
                          </a:solidFill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Speaker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655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36087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Convene Meeting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15579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8:00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19735"/>
                  </a:ext>
                </a:extLst>
              </a:tr>
              <a:tr h="40477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27400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3760212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59734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288188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7699409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 algn="l" defTabSz="914400" rtl="0" eaLnBrk="1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Segoe UI" panose="020B0502040204020203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9373010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Lunch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9255333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38939695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0304744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3:00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Break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99979672"/>
                  </a:ext>
                </a:extLst>
              </a:tr>
              <a:tr h="379781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200741"/>
                  </a:ext>
                </a:extLst>
              </a:tr>
              <a:tr h="331533"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560070" algn="ctr"/>
                        </a:tabLs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5:00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Adjourn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10287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Segoe UI" panose="020B0502040204020203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754446"/>
                  </a:ext>
                </a:extLst>
              </a:tr>
            </a:tbl>
          </a:graphicData>
        </a:graphic>
      </p:graphicFrame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894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d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/>
          <a:stretch/>
        </p:blipFill>
        <p:spPr>
          <a:xfrm>
            <a:off x="-623136" y="-105708"/>
            <a:ext cx="12598400" cy="138196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9850" y="213645"/>
            <a:ext cx="10515600" cy="828942"/>
          </a:xfrm>
          <a:prstGeom prst="rect">
            <a:avLst/>
          </a:prstGeom>
        </p:spPr>
        <p:txBody>
          <a:bodyPr anchor="b"/>
          <a:lstStyle>
            <a:lvl1pPr>
              <a:defRPr sz="4800">
                <a:solidFill>
                  <a:srgbClr val="04557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16" b="27631"/>
          <a:stretch/>
        </p:blipFill>
        <p:spPr>
          <a:xfrm rot="10800000">
            <a:off x="-607927" y="6390289"/>
            <a:ext cx="13474840" cy="579484"/>
          </a:xfrm>
          <a:prstGeom prst="rect">
            <a:avLst/>
          </a:prstGeom>
        </p:spPr>
      </p:pic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06755"/>
            <a:ext cx="2743200" cy="365125"/>
          </a:xfrm>
        </p:spPr>
        <p:txBody>
          <a:bodyPr/>
          <a:lstStyle>
            <a:lvl1pPr>
              <a:defRPr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1191812"/>
              </p:ext>
            </p:extLst>
          </p:nvPr>
        </p:nvGraphicFramePr>
        <p:xfrm>
          <a:off x="165538" y="1532083"/>
          <a:ext cx="11274358" cy="4846320"/>
        </p:xfrm>
        <a:graphic>
          <a:graphicData uri="http://schemas.openxmlformats.org/drawingml/2006/table">
            <a:tbl>
              <a:tblPr bandRow="1">
                <a:tableStyleId>{BDBED569-4797-4DF1-A0F4-6AAB3CD982D8}</a:tableStyleId>
              </a:tblPr>
              <a:tblGrid>
                <a:gridCol w="5511907">
                  <a:extLst>
                    <a:ext uri="{9D8B030D-6E8A-4147-A177-3AD203B41FA5}">
                      <a16:colId xmlns:a16="http://schemas.microsoft.com/office/drawing/2014/main" val="3455249154"/>
                    </a:ext>
                  </a:extLst>
                </a:gridCol>
                <a:gridCol w="5762451">
                  <a:extLst>
                    <a:ext uri="{9D8B030D-6E8A-4147-A177-3AD203B41FA5}">
                      <a16:colId xmlns:a16="http://schemas.microsoft.com/office/drawing/2014/main" val="3729642697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PROJECT INFORMATION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OBJECTIVE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2270513"/>
                  </a:ext>
                </a:extLst>
              </a:tr>
              <a:tr h="2286000">
                <a:tc>
                  <a:txBody>
                    <a:bodyPr/>
                    <a:lstStyle/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Prime/Lead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Team Members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  <a:p>
                      <a:endParaRPr lang="en-US" sz="1800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  <a:p>
                      <a:r>
                        <a:rPr lang="en-US" sz="1800" u="sng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Duration</a:t>
                      </a:r>
                      <a:r>
                        <a:rPr lang="en-US" sz="180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: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Enter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objective here.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903222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DELIVERABLES/BENEFITS/ROI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B5C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FINANCIAL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B5C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705520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Program Funds:  $</a:t>
                      </a:r>
                    </a:p>
                    <a:p>
                      <a:r>
                        <a:rPr lang="en-US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Cost</a:t>
                      </a:r>
                      <a:r>
                        <a:rPr lang="en-US" baseline="0" dirty="0">
                          <a:latin typeface="Segoe UI" panose="020B0502040204020203" pitchFamily="34" charset="0"/>
                          <a:cs typeface="Segoe UI" panose="020B0502040204020203" pitchFamily="34" charset="0"/>
                        </a:rPr>
                        <a:t> Share:         $</a:t>
                      </a:r>
                      <a:endParaRPr lang="en-US" dirty="0">
                        <a:latin typeface="Segoe UI" panose="020B0502040204020203" pitchFamily="34" charset="0"/>
                        <a:cs typeface="Segoe UI" panose="020B050204020402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075137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 userDrawn="1"/>
        </p:nvSpPr>
        <p:spPr>
          <a:xfrm>
            <a:off x="69850" y="1088325"/>
            <a:ext cx="5459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Subtitle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135485" y="1046285"/>
            <a:ext cx="128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0/00</a:t>
            </a:r>
          </a:p>
        </p:txBody>
      </p:sp>
    </p:spTree>
    <p:extLst>
      <p:ext uri="{BB962C8B-B14F-4D97-AF65-F5344CB8AC3E}">
        <p14:creationId xmlns:p14="http://schemas.microsoft.com/office/powerpoint/2010/main" val="3264215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38" y="5675431"/>
            <a:ext cx="1626901" cy="97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8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62631" y="65455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916C171-007E-46CF-80D5-F89E015BD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910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7" r:id="rId2"/>
    <p:sldLayoutId id="2147483658" r:id="rId3"/>
    <p:sldLayoutId id="2147483660" r:id="rId4"/>
    <p:sldLayoutId id="2147483659" r:id="rId5"/>
    <p:sldLayoutId id="2147483656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034055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05759D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61224" y="1255283"/>
            <a:ext cx="9144000" cy="1391955"/>
          </a:xfrm>
        </p:spPr>
        <p:txBody>
          <a:bodyPr/>
          <a:lstStyle/>
          <a:p>
            <a:r>
              <a:rPr lang="en-US" dirty="0"/>
              <a:t>NSRP Panel Project</a:t>
            </a:r>
            <a:br>
              <a:rPr lang="en-US" dirty="0"/>
            </a:br>
            <a:r>
              <a:rPr lang="en-US" dirty="0"/>
              <a:t>Fast Docking System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1224" y="2727039"/>
            <a:ext cx="9144000" cy="604440"/>
          </a:xfrm>
        </p:spPr>
        <p:txBody>
          <a:bodyPr/>
          <a:lstStyle/>
          <a:p>
            <a:r>
              <a:rPr lang="en-US" dirty="0"/>
              <a:t>DM Consulting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D1CEFF53-8689-C7DA-BE2B-9EDB26FD28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891" y="2826489"/>
            <a:ext cx="3570218" cy="348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35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850" y="1130178"/>
            <a:ext cx="11550650" cy="6947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Innovative hydraulic side block support systems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Fast Docking Systems by </a:t>
            </a:r>
            <a:r>
              <a:rPr lang="en-US" dirty="0" err="1"/>
              <a:t>Syncrolift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9362631" y="6524510"/>
            <a:ext cx="2743200" cy="365125"/>
          </a:xfrm>
        </p:spPr>
        <p:txBody>
          <a:bodyPr/>
          <a:lstStyle/>
          <a:p>
            <a:fld id="{A916C171-007E-46CF-80D5-F89E015BD616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09233ABB-24BC-EEA2-E4A7-7C62581EB0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20255"/>
          <a:stretch/>
        </p:blipFill>
        <p:spPr>
          <a:xfrm>
            <a:off x="928293" y="1824909"/>
            <a:ext cx="10335414" cy="469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870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7E72B-A969-0745-9A4B-206B3FD5EB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99E3812-7AC5-3EAA-29C4-456AE99FE72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36"/>
          <a:stretch/>
        </p:blipFill>
        <p:spPr>
          <a:xfrm>
            <a:off x="6174317" y="1179326"/>
            <a:ext cx="5635159" cy="5093736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0EA0C1BB-12D5-B1C9-ECEC-30D56C9273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42876" r="66618" b="7559"/>
          <a:stretch/>
        </p:blipFill>
        <p:spPr>
          <a:xfrm>
            <a:off x="579375" y="1270001"/>
            <a:ext cx="5242891" cy="456353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19E9D0A-DBBC-003E-DCF6-A54F8E988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484595"/>
            <a:ext cx="11550650" cy="6947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Typical Hydraulic Side Supports</a:t>
            </a:r>
          </a:p>
        </p:txBody>
      </p:sp>
    </p:spTree>
    <p:extLst>
      <p:ext uri="{BB962C8B-B14F-4D97-AF65-F5344CB8AC3E}">
        <p14:creationId xmlns:p14="http://schemas.microsoft.com/office/powerpoint/2010/main" val="12164265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B55F61-5B05-E124-15BF-8EC41EC0BB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E76220-5486-55E2-CA76-8387AD58B1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29" t="13348" r="32069" b="18147"/>
          <a:stretch/>
        </p:blipFill>
        <p:spPr>
          <a:xfrm>
            <a:off x="455083" y="1109476"/>
            <a:ext cx="4766733" cy="522679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3A278C7-B7D0-0247-86D9-C8FAF3EB16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4" y="414745"/>
            <a:ext cx="11550650" cy="6947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Unique Hydraulic Shores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9DC049-6E1F-DD2D-FD64-31C055B626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225" y="1502727"/>
            <a:ext cx="6457588" cy="343122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DFD7A5B-E464-7245-7F6B-6E98363143AE}"/>
              </a:ext>
            </a:extLst>
          </p:cNvPr>
          <p:cNvSpPr txBox="1">
            <a:spLocks/>
          </p:cNvSpPr>
          <p:nvPr/>
        </p:nvSpPr>
        <p:spPr>
          <a:xfrm>
            <a:off x="5762624" y="5151845"/>
            <a:ext cx="11550650" cy="694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04557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688B6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66034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85D4CF-2285-E60F-5F7F-29CEA8D3DE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Reduce preparation time</a:t>
            </a:r>
          </a:p>
          <a:p>
            <a:endParaRPr lang="en-US" dirty="0"/>
          </a:p>
          <a:p>
            <a:r>
              <a:rPr lang="en-US" dirty="0"/>
              <a:t>Reduce material cost (offset by increase maintenance cost)</a:t>
            </a:r>
          </a:p>
          <a:p>
            <a:endParaRPr lang="en-US" dirty="0"/>
          </a:p>
          <a:p>
            <a:r>
              <a:rPr lang="en-US" dirty="0"/>
              <a:t>Reduce material waste</a:t>
            </a:r>
          </a:p>
          <a:p>
            <a:endParaRPr lang="en-US" dirty="0"/>
          </a:p>
          <a:p>
            <a:r>
              <a:rPr lang="en-US" dirty="0"/>
              <a:t>Increased hull access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7F380-E52A-179C-5729-80811515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C17758-05D2-B221-6666-034A04D916B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68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lassholder for innhold 3">
            <a:extLst>
              <a:ext uri="{FF2B5EF4-FFF2-40B4-BE49-F238E27FC236}">
                <a16:creationId xmlns:a16="http://schemas.microsoft.com/office/drawing/2014/main" id="{9A700A48-61A7-008C-DD51-231317E782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834" y="1173169"/>
            <a:ext cx="9481931" cy="5333586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CFAE7C-E5D8-58E1-E81D-92A93E1BD1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675" y="478438"/>
            <a:ext cx="11550650" cy="69473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Unique Hydraulic Shores Towers</a:t>
            </a:r>
          </a:p>
        </p:txBody>
      </p:sp>
    </p:spTree>
    <p:extLst>
      <p:ext uri="{BB962C8B-B14F-4D97-AF65-F5344CB8AC3E}">
        <p14:creationId xmlns:p14="http://schemas.microsoft.com/office/powerpoint/2010/main" val="3605111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6DFDBC8E-739C-760E-F2CE-21BB1DBBA3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2098" y="4430979"/>
            <a:ext cx="2353733" cy="22971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16C171-007E-46CF-80D5-F89E015BD616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889625"/>
      </p:ext>
    </p:extLst>
  </p:cSld>
  <p:clrMapOvr>
    <a:masterClrMapping/>
  </p:clrMapOvr>
</p:sld>
</file>

<file path=ppt/theme/theme1.xml><?xml version="1.0" encoding="utf-8"?>
<a:theme xmlns:a="http://schemas.openxmlformats.org/drawingml/2006/main" name="NSRP Hea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D9AA77-0F3F-4E26-9B32-E48D47761254}" vid="{F0B499CC-BD85-4F84-953C-0FF751E7C62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Round 1 White Papers_DRAFT NL</Template>
  <TotalTime>1746</TotalTime>
  <Words>61</Words>
  <Application>Microsoft Office PowerPoint</Application>
  <PresentationFormat>Widescreen</PresentationFormat>
  <Paragraphs>23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Segoe UI</vt:lpstr>
      <vt:lpstr>NSRP Header</vt:lpstr>
      <vt:lpstr>NSRP Panel Project Fast Docking System Study</vt:lpstr>
      <vt:lpstr>Fast Docking Systems by Syncrolift</vt:lpstr>
      <vt:lpstr>PowerPoint Presentation</vt:lpstr>
      <vt:lpstr>PowerPoint Presentation</vt:lpstr>
      <vt:lpstr>Summary</vt:lpstr>
      <vt:lpstr>PowerPoint Presentation</vt:lpstr>
      <vt:lpstr>Thank you</vt:lpstr>
    </vt:vector>
  </TitlesOfParts>
  <Company>SCRA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Laney, Nicholas</dc:creator>
  <cp:lastModifiedBy>Alex Stiglich</cp:lastModifiedBy>
  <cp:revision>107</cp:revision>
  <dcterms:created xsi:type="dcterms:W3CDTF">2019-02-28T12:25:49Z</dcterms:created>
  <dcterms:modified xsi:type="dcterms:W3CDTF">2024-03-07T19:28:01Z</dcterms:modified>
</cp:coreProperties>
</file>