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4"/>
  </p:sldMasterIdLst>
  <p:notesMasterIdLst>
    <p:notesMasterId r:id="rId10"/>
  </p:notesMasterIdLst>
  <p:sldIdLst>
    <p:sldId id="319" r:id="rId5"/>
    <p:sldId id="328" r:id="rId6"/>
    <p:sldId id="348" r:id="rId7"/>
    <p:sldId id="376"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4CB5"/>
    <a:srgbClr val="045571"/>
    <a:srgbClr val="44546A"/>
    <a:srgbClr val="05759D"/>
    <a:srgbClr val="0688B6"/>
    <a:srgbClr val="034055"/>
    <a:srgbClr val="8EB2BF"/>
    <a:srgbClr val="446A78"/>
    <a:srgbClr val="EAF7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9296DD-478E-4A15-A7D8-9F7CB02630E7}" v="2" dt="2023-12-07T19:35:02.9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7101" autoAdjust="0"/>
  </p:normalViewPr>
  <p:slideViewPr>
    <p:cSldViewPr snapToGrid="0">
      <p:cViewPr varScale="1">
        <p:scale>
          <a:sx n="82" d="100"/>
          <a:sy n="82" d="100"/>
        </p:scale>
        <p:origin x="600" y="67"/>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40CAFB-BA6A-4EAD-8632-EFF9673D5756}" type="datetimeFigureOut">
              <a:rPr lang="en-US" smtClean="0"/>
              <a:t>12/11/2023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23D755-2BB7-4E46-A026-A3354C074F5C}" type="slidenum">
              <a:rPr lang="en-US" smtClean="0"/>
              <a:t>‹#›</a:t>
            </a:fld>
            <a:endParaRPr lang="en-US" dirty="0"/>
          </a:p>
        </p:txBody>
      </p:sp>
    </p:spTree>
    <p:extLst>
      <p:ext uri="{BB962C8B-B14F-4D97-AF65-F5344CB8AC3E}">
        <p14:creationId xmlns:p14="http://schemas.microsoft.com/office/powerpoint/2010/main" val="2094424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9FADCD-0D74-4297-82D9-867076BEB94A}" type="slidenum">
              <a:rPr lang="en-US" smtClean="0"/>
              <a:pPr/>
              <a:t>2</a:t>
            </a:fld>
            <a:endParaRPr lang="en-US" dirty="0"/>
          </a:p>
        </p:txBody>
      </p:sp>
    </p:spTree>
    <p:extLst>
      <p:ext uri="{BB962C8B-B14F-4D97-AF65-F5344CB8AC3E}">
        <p14:creationId xmlns:p14="http://schemas.microsoft.com/office/powerpoint/2010/main" val="2481364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9FADCD-0D74-4297-82D9-867076BEB94A}" type="slidenum">
              <a:rPr lang="en-US" smtClean="0"/>
              <a:pPr/>
              <a:t>3</a:t>
            </a:fld>
            <a:endParaRPr lang="en-US" dirty="0"/>
          </a:p>
        </p:txBody>
      </p:sp>
    </p:spTree>
    <p:extLst>
      <p:ext uri="{BB962C8B-B14F-4D97-AF65-F5344CB8AC3E}">
        <p14:creationId xmlns:p14="http://schemas.microsoft.com/office/powerpoint/2010/main" val="24336640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33675" y="2599135"/>
            <a:ext cx="9144000" cy="2387600"/>
          </a:xfrm>
          <a:prstGeom prst="rect">
            <a:avLst/>
          </a:prstGeom>
        </p:spPr>
        <p:txBody>
          <a:bodyPr anchor="b"/>
          <a:lstStyle>
            <a:lvl1pPr algn="r">
              <a:defRPr sz="4800">
                <a:latin typeface="Segoe UI" panose="020B0502040204020203" pitchFamily="34" charset="0"/>
                <a:cs typeface="Segoe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733675" y="4986735"/>
            <a:ext cx="9144000" cy="604440"/>
          </a:xfrm>
        </p:spPr>
        <p:txBody>
          <a:bodyPr/>
          <a:lstStyle>
            <a:lvl1pPr marL="0" indent="0" algn="r">
              <a:buNone/>
              <a:defRPr sz="2400">
                <a:solidFill>
                  <a:srgbClr val="04557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1" y="-240918"/>
            <a:ext cx="12355313" cy="1976850"/>
          </a:xfrm>
          <a:prstGeom prst="rect">
            <a:avLst/>
          </a:prstGeom>
        </p:spPr>
      </p:pic>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6701" y="-240918"/>
            <a:ext cx="12355313" cy="1976850"/>
          </a:xfrm>
          <a:prstGeom prst="rect">
            <a:avLst/>
          </a:prstGeom>
        </p:spPr>
      </p:pic>
      <p:sp>
        <p:nvSpPr>
          <p:cNvPr id="5" name="Slide Number Placeholder 4"/>
          <p:cNvSpPr>
            <a:spLocks noGrp="1"/>
          </p:cNvSpPr>
          <p:nvPr>
            <p:ph type="sldNum" sz="quarter" idx="11"/>
          </p:nvPr>
        </p:nvSpPr>
        <p:spPr/>
        <p:txBody>
          <a:bodyPr/>
          <a:lstStyle>
            <a:lvl1pPr>
              <a:defRPr>
                <a:solidFill>
                  <a:schemeClr val="bg2">
                    <a:lumMod val="50000"/>
                  </a:schemeClr>
                </a:solidFill>
              </a:defRPr>
            </a:lvl1pPr>
          </a:lstStyle>
          <a:p>
            <a:fld id="{A916C171-007E-46CF-80D5-F89E015BD616}" type="slidenum">
              <a:rPr lang="en-US" smtClean="0"/>
              <a:pPr/>
              <a:t>‹#›</a:t>
            </a:fld>
            <a:endParaRPr lang="en-US" dirty="0"/>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0838" y="5675431"/>
            <a:ext cx="1626901" cy="977918"/>
          </a:xfrm>
          <a:prstGeom prst="rect">
            <a:avLst/>
          </a:prstGeom>
        </p:spPr>
      </p:pic>
    </p:spTree>
    <p:extLst>
      <p:ext uri="{BB962C8B-B14F-4D97-AF65-F5344CB8AC3E}">
        <p14:creationId xmlns:p14="http://schemas.microsoft.com/office/powerpoint/2010/main" val="119877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3" name="Content Placeholder 2"/>
          <p:cNvSpPr>
            <a:spLocks noGrp="1"/>
          </p:cNvSpPr>
          <p:nvPr>
            <p:ph idx="1"/>
          </p:nvPr>
        </p:nvSpPr>
        <p:spPr>
          <a:xfrm>
            <a:off x="69850" y="1130178"/>
            <a:ext cx="11550650"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sp>
        <p:nvSpPr>
          <p:cNvPr id="10"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spTree>
    <p:extLst>
      <p:ext uri="{BB962C8B-B14F-4D97-AF65-F5344CB8AC3E}">
        <p14:creationId xmlns:p14="http://schemas.microsoft.com/office/powerpoint/2010/main" val="1398130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le and Split Content">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3" name="Content Placeholder 2"/>
          <p:cNvSpPr>
            <a:spLocks noGrp="1"/>
          </p:cNvSpPr>
          <p:nvPr>
            <p:ph idx="1"/>
          </p:nvPr>
        </p:nvSpPr>
        <p:spPr>
          <a:xfrm>
            <a:off x="69850" y="1130178"/>
            <a:ext cx="5912206"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4"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sp>
        <p:nvSpPr>
          <p:cNvPr id="9" name="Content Placeholder 2"/>
          <p:cNvSpPr>
            <a:spLocks noGrp="1"/>
          </p:cNvSpPr>
          <p:nvPr>
            <p:ph idx="12"/>
          </p:nvPr>
        </p:nvSpPr>
        <p:spPr>
          <a:xfrm>
            <a:off x="6133800" y="1130178"/>
            <a:ext cx="5801111"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0389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815136" cy="1381961"/>
          </a:xfrm>
          <a:prstGeom prst="rect">
            <a:avLst/>
          </a:prstGeom>
        </p:spPr>
      </p:pic>
      <p:sp>
        <p:nvSpPr>
          <p:cNvPr id="9"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graphicFrame>
        <p:nvGraphicFramePr>
          <p:cNvPr id="10" name="Table 9"/>
          <p:cNvGraphicFramePr>
            <a:graphicFrameLocks noGrp="1"/>
          </p:cNvGraphicFramePr>
          <p:nvPr userDrawn="1">
            <p:extLst>
              <p:ext uri="{D42A27DB-BD31-4B8C-83A1-F6EECF244321}">
                <p14:modId xmlns:p14="http://schemas.microsoft.com/office/powerpoint/2010/main" val="1048120217"/>
              </p:ext>
            </p:extLst>
          </p:nvPr>
        </p:nvGraphicFramePr>
        <p:xfrm>
          <a:off x="1835842" y="1227430"/>
          <a:ext cx="8181796" cy="5094481"/>
        </p:xfrm>
        <a:graphic>
          <a:graphicData uri="http://schemas.openxmlformats.org/drawingml/2006/table">
            <a:tbl>
              <a:tblPr firstRow="1" firstCol="1" bandRow="1"/>
              <a:tblGrid>
                <a:gridCol w="938894">
                  <a:extLst>
                    <a:ext uri="{9D8B030D-6E8A-4147-A177-3AD203B41FA5}">
                      <a16:colId xmlns:a16="http://schemas.microsoft.com/office/drawing/2014/main" val="2932954129"/>
                    </a:ext>
                  </a:extLst>
                </a:gridCol>
                <a:gridCol w="4667897">
                  <a:extLst>
                    <a:ext uri="{9D8B030D-6E8A-4147-A177-3AD203B41FA5}">
                      <a16:colId xmlns:a16="http://schemas.microsoft.com/office/drawing/2014/main" val="511602394"/>
                    </a:ext>
                  </a:extLst>
                </a:gridCol>
                <a:gridCol w="2575005">
                  <a:extLst>
                    <a:ext uri="{9D8B030D-6E8A-4147-A177-3AD203B41FA5}">
                      <a16:colId xmlns:a16="http://schemas.microsoft.com/office/drawing/2014/main" val="3374404517"/>
                    </a:ext>
                  </a:extLst>
                </a:gridCol>
              </a:tblGrid>
              <a:tr h="331533">
                <a:tc>
                  <a:txBody>
                    <a:bodyPr/>
                    <a:lstStyle/>
                    <a:p>
                      <a:pPr marL="0" marR="102870">
                        <a:lnSpc>
                          <a:spcPct val="115000"/>
                        </a:lnSpc>
                        <a:spcBef>
                          <a:spcPts val="0"/>
                        </a:spcBef>
                        <a:spcAft>
                          <a:spcPts val="0"/>
                        </a:spcAft>
                        <a:tabLst>
                          <a:tab pos="560070" algn="ctr"/>
                        </a:tabLst>
                      </a:pPr>
                      <a:r>
                        <a:rPr lang="en-US" sz="1200" b="1" dirty="0">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Time</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tc>
                  <a:txBody>
                    <a:bodyPr/>
                    <a:lstStyle/>
                    <a:p>
                      <a:pPr marL="0" marR="2274570">
                        <a:lnSpc>
                          <a:spcPct val="115000"/>
                        </a:lnSpc>
                        <a:spcBef>
                          <a:spcPts val="0"/>
                        </a:spcBef>
                        <a:spcAft>
                          <a:spcPts val="0"/>
                        </a:spcAft>
                      </a:pPr>
                      <a:r>
                        <a:rPr lang="en-US" sz="1200" b="1" dirty="0">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Presentation</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tc>
                  <a:txBody>
                    <a:bodyPr/>
                    <a:lstStyle/>
                    <a:p>
                      <a:pPr marL="0" marR="0">
                        <a:lnSpc>
                          <a:spcPct val="115000"/>
                        </a:lnSpc>
                        <a:spcBef>
                          <a:spcPts val="0"/>
                        </a:spcBef>
                        <a:spcAft>
                          <a:spcPts val="0"/>
                        </a:spcAft>
                      </a:pPr>
                      <a:r>
                        <a:rPr lang="en-US" sz="1200" b="1" dirty="0">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Speaker</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extLst>
                  <a:ext uri="{0D108BD9-81ED-4DB2-BD59-A6C34878D82A}">
                    <a16:rowId xmlns:a16="http://schemas.microsoft.com/office/drawing/2014/main" val="271360870"/>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8:00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2">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Convene Meeting</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extLst>
                  <a:ext uri="{0D108BD9-81ED-4DB2-BD59-A6C34878D82A}">
                    <a16:rowId xmlns:a16="http://schemas.microsoft.com/office/drawing/2014/main" val="2598155790"/>
                  </a:ext>
                </a:extLst>
              </a:tr>
              <a:tr h="331533">
                <a:tc>
                  <a:txBody>
                    <a:bodyPr/>
                    <a:lstStyle/>
                    <a:p>
                      <a:pPr marL="0" marR="102870">
                        <a:lnSpc>
                          <a:spcPct val="115000"/>
                        </a:lnSpc>
                        <a:spcBef>
                          <a:spcPts val="0"/>
                        </a:spcBef>
                        <a:spcAft>
                          <a:spcPts val="0"/>
                        </a:spcAft>
                        <a:tabLst>
                          <a:tab pos="560070" algn="ctr"/>
                        </a:tabLs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8:00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9419735"/>
                  </a:ext>
                </a:extLst>
              </a:tr>
              <a:tr h="404771">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224274004"/>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3760212"/>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10:00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Break</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766597345"/>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2881883"/>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727699409"/>
                  </a:ext>
                </a:extLst>
              </a:tr>
              <a:tr h="331533">
                <a:tc>
                  <a:txBody>
                    <a:bodyPr/>
                    <a:lstStyle/>
                    <a:p>
                      <a:pPr marL="0" marR="102870" algn="l" defTabSz="914400" rtl="0" eaLnBrk="1" latinLnBrk="0" hangingPunct="1">
                        <a:lnSpc>
                          <a:spcPct val="115000"/>
                        </a:lnSpc>
                        <a:spcBef>
                          <a:spcPts val="0"/>
                        </a:spcBef>
                        <a:spcAft>
                          <a:spcPts val="0"/>
                        </a:spcAft>
                        <a:tabLst>
                          <a:tab pos="560070" algn="ctr"/>
                        </a:tabLs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gn="l" defTabSz="914400" rtl="0" eaLnBrk="1" latinLnBrk="0" hangingPunct="1">
                        <a:lnSpc>
                          <a:spcPct val="115000"/>
                        </a:lnSpc>
                        <a:spcBef>
                          <a:spcPts val="0"/>
                        </a:spcBef>
                        <a:spcAft>
                          <a:spcPts val="0"/>
                        </a:spcAf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gn="l" defTabSz="914400" rtl="0" eaLnBrk="1" latinLnBrk="0" hangingPunct="1">
                        <a:lnSpc>
                          <a:spcPct val="115000"/>
                        </a:lnSpc>
                        <a:spcBef>
                          <a:spcPts val="0"/>
                        </a:spcBef>
                        <a:spcAft>
                          <a:spcPts val="0"/>
                        </a:spcAf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9373010"/>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12:00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Lunch</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409255333"/>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38939695"/>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690304744"/>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3:00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Break</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9979672"/>
                  </a:ext>
                </a:extLst>
              </a:tr>
              <a:tr h="379781">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643200741"/>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5:00</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Adjourn</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32754446"/>
                  </a:ext>
                </a:extLst>
              </a:tr>
            </a:tbl>
          </a:graphicData>
        </a:graphic>
      </p:graphicFrame>
      <p:sp>
        <p:nvSpPr>
          <p:cNvPr id="13"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a:t>Click to edit Master title style</a:t>
            </a:r>
          </a:p>
        </p:txBody>
      </p:sp>
    </p:spTree>
    <p:extLst>
      <p:ext uri="{BB962C8B-B14F-4D97-AF65-F5344CB8AC3E}">
        <p14:creationId xmlns:p14="http://schemas.microsoft.com/office/powerpoint/2010/main" val="1528947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ad Chart layout">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sp>
        <p:nvSpPr>
          <p:cNvPr id="10"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graphicFrame>
        <p:nvGraphicFramePr>
          <p:cNvPr id="2" name="Table 1"/>
          <p:cNvGraphicFramePr>
            <a:graphicFrameLocks noGrp="1"/>
          </p:cNvGraphicFramePr>
          <p:nvPr userDrawn="1">
            <p:extLst>
              <p:ext uri="{D42A27DB-BD31-4B8C-83A1-F6EECF244321}">
                <p14:modId xmlns:p14="http://schemas.microsoft.com/office/powerpoint/2010/main" val="271191812"/>
              </p:ext>
            </p:extLst>
          </p:nvPr>
        </p:nvGraphicFramePr>
        <p:xfrm>
          <a:off x="165538" y="1532083"/>
          <a:ext cx="11274358" cy="4846320"/>
        </p:xfrm>
        <a:graphic>
          <a:graphicData uri="http://schemas.openxmlformats.org/drawingml/2006/table">
            <a:tbl>
              <a:tblPr bandRow="1">
                <a:tableStyleId>{BDBED569-4797-4DF1-A0F4-6AAB3CD982D8}</a:tableStyleId>
              </a:tblPr>
              <a:tblGrid>
                <a:gridCol w="5511907">
                  <a:extLst>
                    <a:ext uri="{9D8B030D-6E8A-4147-A177-3AD203B41FA5}">
                      <a16:colId xmlns:a16="http://schemas.microsoft.com/office/drawing/2014/main" val="3455249154"/>
                    </a:ext>
                  </a:extLst>
                </a:gridCol>
                <a:gridCol w="5762451">
                  <a:extLst>
                    <a:ext uri="{9D8B030D-6E8A-4147-A177-3AD203B41FA5}">
                      <a16:colId xmlns:a16="http://schemas.microsoft.com/office/drawing/2014/main" val="3729642697"/>
                    </a:ext>
                  </a:extLst>
                </a:gridCol>
              </a:tblGrid>
              <a:tr h="365760">
                <a:tc>
                  <a:txBody>
                    <a:bodyPr/>
                    <a:lstStyle/>
                    <a:p>
                      <a:r>
                        <a:rPr lang="en-US" b="1" dirty="0">
                          <a:latin typeface="Segoe UI" panose="020B0502040204020203" pitchFamily="34" charset="0"/>
                          <a:cs typeface="Segoe UI" panose="020B0502040204020203" pitchFamily="34" charset="0"/>
                        </a:rPr>
                        <a:t>PROJECT INFORMATION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tc>
                  <a:txBody>
                    <a:bodyPr/>
                    <a:lstStyle/>
                    <a:p>
                      <a:r>
                        <a:rPr lang="en-US" b="1" dirty="0">
                          <a:latin typeface="Segoe UI" panose="020B0502040204020203" pitchFamily="34" charset="0"/>
                          <a:cs typeface="Segoe UI" panose="020B0502040204020203" pitchFamily="34" charset="0"/>
                        </a:rPr>
                        <a:t>OBJECTIVE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extLst>
                  <a:ext uri="{0D108BD9-81ED-4DB2-BD59-A6C34878D82A}">
                    <a16:rowId xmlns:a16="http://schemas.microsoft.com/office/drawing/2014/main" val="3992270513"/>
                  </a:ext>
                </a:extLst>
              </a:tr>
              <a:tr h="2286000">
                <a:tc>
                  <a:txBody>
                    <a:bodyPr/>
                    <a:lstStyle/>
                    <a:p>
                      <a:r>
                        <a:rPr lang="en-US" sz="1800" u="sng" dirty="0">
                          <a:latin typeface="Segoe UI" panose="020B0502040204020203" pitchFamily="34" charset="0"/>
                          <a:cs typeface="Segoe UI" panose="020B0502040204020203" pitchFamily="34" charset="0"/>
                        </a:rPr>
                        <a:t>Prime/Lead</a:t>
                      </a:r>
                      <a:r>
                        <a:rPr lang="en-US" sz="1800" dirty="0">
                          <a:latin typeface="Segoe UI" panose="020B0502040204020203" pitchFamily="34" charset="0"/>
                          <a:cs typeface="Segoe UI" panose="020B0502040204020203" pitchFamily="34" charset="0"/>
                        </a:rPr>
                        <a:t>:</a:t>
                      </a:r>
                    </a:p>
                    <a:p>
                      <a:endParaRPr lang="en-US" sz="1800" dirty="0">
                        <a:latin typeface="Segoe UI" panose="020B0502040204020203" pitchFamily="34" charset="0"/>
                        <a:cs typeface="Segoe UI" panose="020B0502040204020203" pitchFamily="34" charset="0"/>
                      </a:endParaRPr>
                    </a:p>
                    <a:p>
                      <a:r>
                        <a:rPr lang="en-US" sz="1800" u="sng" dirty="0">
                          <a:latin typeface="Segoe UI" panose="020B0502040204020203" pitchFamily="34" charset="0"/>
                          <a:cs typeface="Segoe UI" panose="020B0502040204020203" pitchFamily="34" charset="0"/>
                        </a:rPr>
                        <a:t>Team Members</a:t>
                      </a:r>
                      <a:r>
                        <a:rPr lang="en-US" sz="1800" dirty="0">
                          <a:latin typeface="Segoe UI" panose="020B0502040204020203" pitchFamily="34" charset="0"/>
                          <a:cs typeface="Segoe UI" panose="020B0502040204020203" pitchFamily="34" charset="0"/>
                        </a:rPr>
                        <a:t>:  </a:t>
                      </a:r>
                    </a:p>
                    <a:p>
                      <a:endParaRPr lang="en-US" sz="1800" dirty="0">
                        <a:latin typeface="Segoe UI" panose="020B0502040204020203" pitchFamily="34" charset="0"/>
                        <a:cs typeface="Segoe UI" panose="020B0502040204020203" pitchFamily="34" charset="0"/>
                      </a:endParaRPr>
                    </a:p>
                    <a:p>
                      <a:r>
                        <a:rPr lang="en-US" sz="1800" u="sng" dirty="0">
                          <a:latin typeface="Segoe UI" panose="020B0502040204020203" pitchFamily="34" charset="0"/>
                          <a:cs typeface="Segoe UI" panose="020B0502040204020203" pitchFamily="34" charset="0"/>
                        </a:rPr>
                        <a:t>Duration</a:t>
                      </a:r>
                      <a:r>
                        <a:rPr lang="en-US" sz="1800" dirty="0">
                          <a:latin typeface="Segoe UI" panose="020B0502040204020203" pitchFamily="34" charset="0"/>
                          <a:cs typeface="Segoe UI" panose="020B0502040204020203"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latin typeface="Segoe UI" panose="020B0502040204020203" pitchFamily="34" charset="0"/>
                          <a:cs typeface="Segoe UI" panose="020B0502040204020203" pitchFamily="34" charset="0"/>
                        </a:rPr>
                        <a:t>Enter</a:t>
                      </a:r>
                      <a:r>
                        <a:rPr lang="en-US" baseline="0" dirty="0">
                          <a:latin typeface="Segoe UI" panose="020B0502040204020203" pitchFamily="34" charset="0"/>
                          <a:cs typeface="Segoe UI" panose="020B0502040204020203" pitchFamily="34" charset="0"/>
                        </a:rPr>
                        <a:t> objective here.</a:t>
                      </a:r>
                      <a:endParaRPr lang="en-US"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9032222"/>
                  </a:ext>
                </a:extLst>
              </a:tr>
              <a:tr h="365760">
                <a:tc>
                  <a:txBody>
                    <a:bodyPr/>
                    <a:lstStyle/>
                    <a:p>
                      <a:r>
                        <a:rPr lang="en-US" b="1" dirty="0">
                          <a:latin typeface="Segoe UI" panose="020B0502040204020203" pitchFamily="34" charset="0"/>
                          <a:cs typeface="Segoe UI" panose="020B0502040204020203" pitchFamily="34" charset="0"/>
                        </a:rPr>
                        <a:t>DELIVERABLES/BENEFITS/ROI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tc>
                  <a:txBody>
                    <a:bodyPr/>
                    <a:lstStyle/>
                    <a:p>
                      <a:r>
                        <a:rPr lang="en-US" b="1" dirty="0">
                          <a:latin typeface="Segoe UI" panose="020B0502040204020203" pitchFamily="34" charset="0"/>
                          <a:cs typeface="Segoe UI" panose="020B0502040204020203" pitchFamily="34" charset="0"/>
                        </a:rPr>
                        <a:t>FINANCIAL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B5C1"/>
                    </a:solidFill>
                  </a:tcPr>
                </a:tc>
                <a:extLst>
                  <a:ext uri="{0D108BD9-81ED-4DB2-BD59-A6C34878D82A}">
                    <a16:rowId xmlns:a16="http://schemas.microsoft.com/office/drawing/2014/main" val="2005705520"/>
                  </a:ext>
                </a:extLst>
              </a:tr>
              <a:tr h="1828800">
                <a:tc>
                  <a:txBody>
                    <a:bodyPr/>
                    <a:lstStyle/>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 </a:t>
                      </a: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 </a:t>
                      </a:r>
                    </a:p>
                    <a:p>
                      <a:pPr marL="285750" indent="-285750">
                        <a:buFont typeface="Arial" panose="020B0604020202020204" pitchFamily="34" charset="0"/>
                        <a:buChar char="•"/>
                      </a:pPr>
                      <a:endParaRPr lang="en-US"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latin typeface="Segoe UI" panose="020B0502040204020203" pitchFamily="34" charset="0"/>
                          <a:cs typeface="Segoe UI" panose="020B0502040204020203" pitchFamily="34" charset="0"/>
                        </a:rPr>
                        <a:t>Program Funds:  $</a:t>
                      </a:r>
                    </a:p>
                    <a:p>
                      <a:r>
                        <a:rPr lang="en-US" dirty="0">
                          <a:latin typeface="Segoe UI" panose="020B0502040204020203" pitchFamily="34" charset="0"/>
                          <a:cs typeface="Segoe UI" panose="020B0502040204020203" pitchFamily="34" charset="0"/>
                        </a:rPr>
                        <a:t>Cost</a:t>
                      </a:r>
                      <a:r>
                        <a:rPr lang="en-US" baseline="0" dirty="0">
                          <a:latin typeface="Segoe UI" panose="020B0502040204020203" pitchFamily="34" charset="0"/>
                          <a:cs typeface="Segoe UI" panose="020B0502040204020203" pitchFamily="34" charset="0"/>
                        </a:rPr>
                        <a:t> Share:         $</a:t>
                      </a:r>
                      <a:endParaRPr lang="en-US"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075137"/>
                  </a:ext>
                </a:extLst>
              </a:tr>
            </a:tbl>
          </a:graphicData>
        </a:graphic>
      </p:graphicFrame>
      <p:sp>
        <p:nvSpPr>
          <p:cNvPr id="11" name="TextBox 10"/>
          <p:cNvSpPr txBox="1"/>
          <p:nvPr userDrawn="1"/>
        </p:nvSpPr>
        <p:spPr>
          <a:xfrm>
            <a:off x="69850" y="1088325"/>
            <a:ext cx="5459401" cy="369332"/>
          </a:xfrm>
          <a:prstGeom prst="rect">
            <a:avLst/>
          </a:prstGeom>
          <a:noFill/>
        </p:spPr>
        <p:txBody>
          <a:bodyPr wrap="square" rtlCol="0">
            <a:spAutoFit/>
          </a:bodyPr>
          <a:lstStyle/>
          <a:p>
            <a:r>
              <a:rPr lang="en-US" dirty="0">
                <a:latin typeface="Segoe UI" panose="020B0502040204020203" pitchFamily="34" charset="0"/>
                <a:cs typeface="Segoe UI" panose="020B0502040204020203" pitchFamily="34" charset="0"/>
              </a:rPr>
              <a:t>Subtitle</a:t>
            </a:r>
          </a:p>
        </p:txBody>
      </p:sp>
      <p:sp>
        <p:nvSpPr>
          <p:cNvPr id="12" name="TextBox 11"/>
          <p:cNvSpPr txBox="1"/>
          <p:nvPr userDrawn="1"/>
        </p:nvSpPr>
        <p:spPr>
          <a:xfrm>
            <a:off x="10135485" y="1046285"/>
            <a:ext cx="1282776" cy="369332"/>
          </a:xfrm>
          <a:prstGeom prst="rect">
            <a:avLst/>
          </a:prstGeom>
          <a:noFill/>
        </p:spPr>
        <p:txBody>
          <a:bodyPr wrap="square" rtlCol="0">
            <a:spAutoFit/>
          </a:bodyPr>
          <a:lstStyle/>
          <a:p>
            <a:pPr algn="r"/>
            <a:r>
              <a:rPr lang="en-US" dirty="0">
                <a:latin typeface="Segoe UI" panose="020B0502040204020203" pitchFamily="34" charset="0"/>
                <a:cs typeface="Segoe UI" panose="020B0502040204020203" pitchFamily="34" charset="0"/>
              </a:rPr>
              <a:t>0/00</a:t>
            </a:r>
          </a:p>
        </p:txBody>
      </p:sp>
    </p:spTree>
    <p:extLst>
      <p:ext uri="{BB962C8B-B14F-4D97-AF65-F5344CB8AC3E}">
        <p14:creationId xmlns:p14="http://schemas.microsoft.com/office/powerpoint/2010/main" val="3264215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766219"/>
            <a:ext cx="10515600" cy="1325563"/>
          </a:xfrm>
          <a:prstGeom prst="rect">
            <a:avLst/>
          </a:prstGeom>
        </p:spPr>
        <p:txBody>
          <a:bodyPr/>
          <a:lstStyle>
            <a:lvl1pPr algn="ctr">
              <a:defRPr>
                <a:latin typeface="Segoe UI" panose="020B0502040204020203" pitchFamily="34" charset="0"/>
                <a:cs typeface="Segoe UI" panose="020B0502040204020203" pitchFamily="34" charset="0"/>
              </a:defRPr>
            </a:lvl1pPr>
          </a:lstStyle>
          <a:p>
            <a:r>
              <a:rPr lang="en-US" dirty="0"/>
              <a:t>Questions?</a:t>
            </a:r>
          </a:p>
        </p:txBody>
      </p:sp>
      <p:sp>
        <p:nvSpPr>
          <p:cNvPr id="4" name="Slide Number Placeholder 3"/>
          <p:cNvSpPr>
            <a:spLocks noGrp="1"/>
          </p:cNvSpPr>
          <p:nvPr>
            <p:ph type="sldNum" sz="quarter" idx="11"/>
          </p:nvPr>
        </p:nvSpPr>
        <p:spPr/>
        <p:txBody>
          <a:bodyPr/>
          <a:lstStyle>
            <a:lvl1pPr>
              <a:defRPr>
                <a:solidFill>
                  <a:schemeClr val="bg2">
                    <a:lumMod val="50000"/>
                  </a:schemeClr>
                </a:solidFill>
              </a:defRPr>
            </a:lvl1pPr>
          </a:lstStyle>
          <a:p>
            <a:fld id="{A916C171-007E-46CF-80D5-F89E015BD616}"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0838" y="5675431"/>
            <a:ext cx="1626901" cy="977918"/>
          </a:xfrm>
          <a:prstGeom prst="rect">
            <a:avLst/>
          </a:prstGeom>
        </p:spPr>
      </p:pic>
    </p:spTree>
    <p:extLst>
      <p:ext uri="{BB962C8B-B14F-4D97-AF65-F5344CB8AC3E}">
        <p14:creationId xmlns:p14="http://schemas.microsoft.com/office/powerpoint/2010/main" val="4269388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362631" y="6545535"/>
            <a:ext cx="27432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A916C171-007E-46CF-80D5-F89E015BD616}" type="slidenum">
              <a:rPr lang="en-US" smtClean="0"/>
              <a:pPr/>
              <a:t>‹#›</a:t>
            </a:fld>
            <a:endParaRPr lang="en-US" dirty="0"/>
          </a:p>
        </p:txBody>
      </p:sp>
    </p:spTree>
    <p:extLst>
      <p:ext uri="{BB962C8B-B14F-4D97-AF65-F5344CB8AC3E}">
        <p14:creationId xmlns:p14="http://schemas.microsoft.com/office/powerpoint/2010/main" val="759101114"/>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8" r:id="rId3"/>
    <p:sldLayoutId id="2147483660" r:id="rId4"/>
    <p:sldLayoutId id="2147483659" r:id="rId5"/>
    <p:sldLayoutId id="2147483656"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34055"/>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5759D"/>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50000"/>
            </a:schemeClr>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accent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gptomasi@rslfibersystems.com" TargetMode="External"/><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3411" y="2064464"/>
            <a:ext cx="10607675" cy="3283974"/>
          </a:xfrm>
        </p:spPr>
        <p:txBody>
          <a:bodyPr/>
          <a:lstStyle/>
          <a:p>
            <a:r>
              <a:rPr lang="en-US" sz="4000" dirty="0"/>
              <a:t>NSRP Panel Project PP 24-22</a:t>
            </a:r>
            <a:br>
              <a:rPr lang="en-US" sz="4000" dirty="0"/>
            </a:br>
            <a:r>
              <a:rPr lang="en-US" sz="4000" dirty="0"/>
              <a:t>[2024 panel project]</a:t>
            </a:r>
            <a:br>
              <a:rPr lang="en-US" sz="4000" dirty="0"/>
            </a:br>
            <a:br>
              <a:rPr lang="en-US" sz="4400" dirty="0"/>
            </a:br>
            <a:r>
              <a:rPr lang="en-US" sz="4000" b="1" dirty="0">
                <a:solidFill>
                  <a:srgbClr val="44546A"/>
                </a:solidFill>
                <a:effectLst/>
                <a:ea typeface="Times New Roman" panose="02020603050405020304" pitchFamily="18" charset="0"/>
              </a:rPr>
              <a:t>LIGHTING ON NAVAL SHIPS</a:t>
            </a:r>
            <a:br>
              <a:rPr lang="en-US" sz="4000" b="1" dirty="0">
                <a:solidFill>
                  <a:srgbClr val="44546A"/>
                </a:solidFill>
                <a:effectLst/>
                <a:ea typeface="Times New Roman" panose="02020603050405020304" pitchFamily="18" charset="0"/>
              </a:rPr>
            </a:br>
            <a:r>
              <a:rPr lang="en-US" sz="4000" b="1" dirty="0">
                <a:solidFill>
                  <a:srgbClr val="44546A"/>
                </a:solidFill>
                <a:effectLst/>
                <a:ea typeface="Times New Roman" panose="02020603050405020304" pitchFamily="18" charset="0"/>
              </a:rPr>
              <a:t>DOD-HDBK-289(SH) MODERNIZATION SUPPORT EFFORT</a:t>
            </a: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solidFill>
                  <a:srgbClr val="045571"/>
                </a:solidFill>
              </a:rPr>
              <a:t>Giovanni Tomasi</a:t>
            </a:r>
            <a:br>
              <a:rPr lang="en-US" sz="1800" dirty="0">
                <a:solidFill>
                  <a:srgbClr val="045571"/>
                </a:solidFill>
              </a:rPr>
            </a:br>
            <a:r>
              <a:rPr lang="en-US" sz="1800" dirty="0">
                <a:solidFill>
                  <a:srgbClr val="045571"/>
                </a:solidFill>
              </a:rPr>
              <a:t>RSL Fiber Systems, LLC</a:t>
            </a:r>
            <a:br>
              <a:rPr lang="en-US" sz="1800" dirty="0">
                <a:solidFill>
                  <a:srgbClr val="045571"/>
                </a:solidFill>
              </a:rPr>
            </a:br>
            <a:endParaRPr lang="en-US" sz="1800" dirty="0">
              <a:solidFill>
                <a:srgbClr val="045571"/>
              </a:solidFill>
            </a:endParaRPr>
          </a:p>
        </p:txBody>
      </p:sp>
      <p:sp>
        <p:nvSpPr>
          <p:cNvPr id="3" name="Subtitle 2"/>
          <p:cNvSpPr>
            <a:spLocks noGrp="1"/>
          </p:cNvSpPr>
          <p:nvPr>
            <p:ph type="subTitle" idx="1"/>
          </p:nvPr>
        </p:nvSpPr>
        <p:spPr>
          <a:xfrm>
            <a:off x="2671731" y="5407400"/>
            <a:ext cx="9144000" cy="741514"/>
          </a:xfrm>
        </p:spPr>
        <p:txBody>
          <a:bodyPr>
            <a:normAutofit/>
          </a:bodyPr>
          <a:lstStyle/>
          <a:p>
            <a:r>
              <a:rPr lang="en-US" sz="3200" dirty="0"/>
              <a:t>December 15, 2023</a:t>
            </a:r>
            <a:endParaRPr lang="en-US" dirty="0"/>
          </a:p>
          <a:p>
            <a:endParaRPr lang="en-US" dirty="0"/>
          </a:p>
        </p:txBody>
      </p:sp>
      <p:sp>
        <p:nvSpPr>
          <p:cNvPr id="4" name="TextBox 3">
            <a:extLst>
              <a:ext uri="{FF2B5EF4-FFF2-40B4-BE49-F238E27FC236}">
                <a16:creationId xmlns:a16="http://schemas.microsoft.com/office/drawing/2014/main" id="{654CE44B-2CE8-43E5-859D-69833DE43651}"/>
              </a:ext>
            </a:extLst>
          </p:cNvPr>
          <p:cNvSpPr txBox="1"/>
          <p:nvPr/>
        </p:nvSpPr>
        <p:spPr>
          <a:xfrm>
            <a:off x="3505200" y="6207876"/>
            <a:ext cx="7799457" cy="338554"/>
          </a:xfrm>
          <a:prstGeom prst="rect">
            <a:avLst/>
          </a:prstGeom>
          <a:noFill/>
        </p:spPr>
        <p:txBody>
          <a:bodyPr wrap="square" rtlCol="0">
            <a:spAutoFit/>
          </a:bodyPr>
          <a:lstStyle/>
          <a:p>
            <a:r>
              <a:rPr lang="en-US" sz="1600" dirty="0"/>
              <a:t>DISTRIBUTION STATEMENT A. Approved for public release: distribution unlimited. </a:t>
            </a:r>
            <a:endParaRPr lang="en-US" sz="1600" dirty="0">
              <a:latin typeface="Segoe UI" panose="020B0502040204020203" pitchFamily="34" charset="0"/>
              <a:cs typeface="Segoe UI" panose="020B0502040204020203" pitchFamily="34" charset="0"/>
            </a:endParaRPr>
          </a:p>
        </p:txBody>
      </p:sp>
      <p:pic>
        <p:nvPicPr>
          <p:cNvPr id="6" name="Picture 5" descr="Logo&#10;&#10;Description automatically generated with medium confidence">
            <a:extLst>
              <a:ext uri="{FF2B5EF4-FFF2-40B4-BE49-F238E27FC236}">
                <a16:creationId xmlns:a16="http://schemas.microsoft.com/office/drawing/2014/main" id="{95C4D23B-6BE5-415B-CD24-A7B7BED902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8704" y="0"/>
            <a:ext cx="2653296" cy="638635"/>
          </a:xfrm>
          <a:prstGeom prst="rect">
            <a:avLst/>
          </a:prstGeom>
        </p:spPr>
      </p:pic>
    </p:spTree>
    <p:extLst>
      <p:ext uri="{BB962C8B-B14F-4D97-AF65-F5344CB8AC3E}">
        <p14:creationId xmlns:p14="http://schemas.microsoft.com/office/powerpoint/2010/main" val="1003875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375357" y="208329"/>
            <a:ext cx="8952931" cy="565272"/>
          </a:xfrm>
        </p:spPr>
        <p:txBody>
          <a:bodyPr/>
          <a:lstStyle/>
          <a:p>
            <a:r>
              <a:rPr lang="en-US" sz="2400" b="1" dirty="0"/>
              <a:t>DOD-HDBK-289(SH) MODERNIZATION SUPPORT EFFORT</a:t>
            </a:r>
            <a:endParaRPr lang="en-US" sz="2400" b="1" u="sng" dirty="0"/>
          </a:p>
        </p:txBody>
      </p:sp>
      <p:sp>
        <p:nvSpPr>
          <p:cNvPr id="4" name="Content Placeholder 1"/>
          <p:cNvSpPr txBox="1">
            <a:spLocks/>
          </p:cNvSpPr>
          <p:nvPr/>
        </p:nvSpPr>
        <p:spPr>
          <a:xfrm>
            <a:off x="129297" y="4235827"/>
            <a:ext cx="7387609" cy="1590669"/>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Aft>
                <a:spcPts val="30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endParaRPr>
          </a:p>
        </p:txBody>
      </p:sp>
      <p:sp>
        <p:nvSpPr>
          <p:cNvPr id="15" name="TextBox 14">
            <a:extLst>
              <a:ext uri="{FF2B5EF4-FFF2-40B4-BE49-F238E27FC236}">
                <a16:creationId xmlns:a16="http://schemas.microsoft.com/office/drawing/2014/main" id="{69C156F2-39FC-4F4E-9EF6-51BC6C6ABA9C}"/>
              </a:ext>
            </a:extLst>
          </p:cNvPr>
          <p:cNvSpPr txBox="1"/>
          <p:nvPr/>
        </p:nvSpPr>
        <p:spPr>
          <a:xfrm>
            <a:off x="6261100" y="6581001"/>
            <a:ext cx="5702300" cy="276999"/>
          </a:xfrm>
          <a:prstGeom prst="rect">
            <a:avLst/>
          </a:prstGeom>
          <a:noFill/>
        </p:spPr>
        <p:txBody>
          <a:bodyPr wrap="square" rtlCol="0">
            <a:spAutoFit/>
          </a:bodyPr>
          <a:lstStyle/>
          <a:p>
            <a:r>
              <a:rPr lang="en-US" sz="1200" dirty="0">
                <a:solidFill>
                  <a:schemeClr val="bg1"/>
                </a:solidFill>
              </a:rPr>
              <a:t>DISTRIBUTION STATEMENT A. Approved for public release: distribution unlimited. </a:t>
            </a:r>
            <a:endParaRPr lang="en-US" sz="1200" dirty="0">
              <a:solidFill>
                <a:schemeClr val="bg1"/>
              </a:solidFill>
              <a:latin typeface="Segoe UI" panose="020B0502040204020203" pitchFamily="34" charset="0"/>
              <a:cs typeface="Segoe UI" panose="020B0502040204020203" pitchFamily="34" charset="0"/>
            </a:endParaRPr>
          </a:p>
        </p:txBody>
      </p:sp>
      <p:sp>
        <p:nvSpPr>
          <p:cNvPr id="19" name="Content Placeholder 1">
            <a:extLst>
              <a:ext uri="{FF2B5EF4-FFF2-40B4-BE49-F238E27FC236}">
                <a16:creationId xmlns:a16="http://schemas.microsoft.com/office/drawing/2014/main" id="{223AFE45-FAF2-498A-8A72-860219C06E9F}"/>
              </a:ext>
            </a:extLst>
          </p:cNvPr>
          <p:cNvSpPr txBox="1">
            <a:spLocks/>
          </p:cNvSpPr>
          <p:nvPr/>
        </p:nvSpPr>
        <p:spPr>
          <a:xfrm>
            <a:off x="252682" y="938804"/>
            <a:ext cx="7296399" cy="5642197"/>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4557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688B6"/>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4000" b="1" u="sng" kern="1200" dirty="0">
                <a:solidFill>
                  <a:srgbClr val="174CB5"/>
                </a:solidFill>
                <a:effectLst/>
              </a:rPr>
              <a:t>OBJECTIVE</a:t>
            </a:r>
          </a:p>
          <a:p>
            <a:pPr>
              <a:buNone/>
            </a:pPr>
            <a:r>
              <a:rPr lang="en-US" sz="4000" kern="1200" dirty="0">
                <a:solidFill>
                  <a:schemeClr val="tx1"/>
                </a:solidFill>
                <a:effectLst/>
              </a:rPr>
              <a:t>Provide support to NAVSEA 05Z33 from an industry team comprised of multiple lighting manufacturers, shipyards, and Navy entities to expedite the revision process and accelerate the modernization of the U.S. Navy lighting.   </a:t>
            </a:r>
            <a:endParaRPr lang="en-US" sz="3800" b="1" u="sng" dirty="0">
              <a:solidFill>
                <a:srgbClr val="174CB5"/>
              </a:solidFill>
            </a:endParaRPr>
          </a:p>
          <a:p>
            <a:pPr>
              <a:buFont typeface="Arial" panose="020B0604020202020204" pitchFamily="34" charset="0"/>
              <a:buNone/>
            </a:pPr>
            <a:endParaRPr lang="en-US" sz="3800" b="1" u="sng" dirty="0">
              <a:solidFill>
                <a:srgbClr val="174CB5"/>
              </a:solidFill>
            </a:endParaRPr>
          </a:p>
          <a:p>
            <a:pPr>
              <a:buFont typeface="Arial" panose="020B0604020202020204" pitchFamily="34" charset="0"/>
              <a:buNone/>
            </a:pPr>
            <a:r>
              <a:rPr lang="en-US" sz="3800" b="1" u="sng" dirty="0">
                <a:solidFill>
                  <a:srgbClr val="174CB5"/>
                </a:solidFill>
              </a:rPr>
              <a:t>PROBLEM(s) STATEMENT</a:t>
            </a:r>
          </a:p>
          <a:p>
            <a:r>
              <a:rPr lang="en-US" sz="2900" b="1" dirty="0"/>
              <a:t>Outdated Specifications: DOD-HDBK-289(SH) Last Revised November 1986.</a:t>
            </a:r>
            <a:r>
              <a:rPr lang="en-US" sz="2900" dirty="0"/>
              <a:t> </a:t>
            </a:r>
          </a:p>
          <a:p>
            <a:r>
              <a:rPr lang="en-US" sz="2900" dirty="0"/>
              <a:t>Based on technological capabilities of 40 – 50 yrs. old lighting devices.</a:t>
            </a:r>
          </a:p>
          <a:p>
            <a:r>
              <a:rPr lang="en-US" sz="2900" dirty="0"/>
              <a:t>Many legacy technologies becoming obsolete.</a:t>
            </a:r>
          </a:p>
          <a:p>
            <a:r>
              <a:rPr lang="en-US" sz="2900" dirty="0"/>
              <a:t>New lighting technologies not retrofittable to legacy systems.</a:t>
            </a:r>
          </a:p>
          <a:p>
            <a:r>
              <a:rPr lang="en-US" sz="2900" dirty="0"/>
              <a:t>New lighting technologies have different decay / failure mechanism than legacy lights.</a:t>
            </a:r>
          </a:p>
          <a:p>
            <a:endParaRPr lang="en-US" sz="1900" u="sng" dirty="0"/>
          </a:p>
          <a:p>
            <a:pPr>
              <a:buFont typeface="Arial" panose="020B0604020202020204" pitchFamily="34" charset="0"/>
              <a:buNone/>
              <a:defRPr/>
            </a:pPr>
            <a:r>
              <a:rPr lang="en-US" sz="3800" b="1" u="sng" dirty="0">
                <a:solidFill>
                  <a:srgbClr val="174CB5"/>
                </a:solidFill>
              </a:rPr>
              <a:t>SOLUTION</a:t>
            </a:r>
          </a:p>
          <a:p>
            <a:pPr>
              <a:lnSpc>
                <a:spcPct val="120000"/>
              </a:lnSpc>
              <a:defRPr/>
            </a:pPr>
            <a:r>
              <a:rPr lang="en-US" sz="2800" dirty="0"/>
              <a:t>Re-define FUNCTIONAL REQUIREMENTS of lighting applications.</a:t>
            </a:r>
          </a:p>
          <a:p>
            <a:pPr>
              <a:lnSpc>
                <a:spcPct val="120000"/>
              </a:lnSpc>
              <a:defRPr/>
            </a:pPr>
            <a:r>
              <a:rPr lang="en-US" sz="2800" dirty="0"/>
              <a:t>Evaluate new, advanced lighting technologies and determine ability to meet FUNCTIONAL REQUIREMENTS. </a:t>
            </a:r>
          </a:p>
          <a:p>
            <a:pPr>
              <a:lnSpc>
                <a:spcPct val="120000"/>
              </a:lnSpc>
              <a:defRPr/>
            </a:pPr>
            <a:r>
              <a:rPr lang="en-US" sz="2800" dirty="0"/>
              <a:t>Create a set of recommendations for Navy effort to revise DOD-HDBK-289(SH).</a:t>
            </a:r>
          </a:p>
          <a:p>
            <a:pPr marL="0" indent="0">
              <a:lnSpc>
                <a:spcPct val="120000"/>
              </a:lnSpc>
              <a:buFont typeface="Arial" panose="020B0604020202020204" pitchFamily="34" charset="0"/>
              <a:buNone/>
              <a:defRPr/>
            </a:pPr>
            <a:r>
              <a:rPr lang="en-US" sz="2800" dirty="0"/>
              <a:t> </a:t>
            </a:r>
          </a:p>
          <a:p>
            <a:pPr>
              <a:lnSpc>
                <a:spcPct val="120000"/>
              </a:lnSpc>
              <a:defRPr/>
            </a:pPr>
            <a:endParaRPr lang="en-US" sz="2800" dirty="0"/>
          </a:p>
        </p:txBody>
      </p:sp>
      <p:grpSp>
        <p:nvGrpSpPr>
          <p:cNvPr id="23" name="Group 38">
            <a:extLst>
              <a:ext uri="{FF2B5EF4-FFF2-40B4-BE49-F238E27FC236}">
                <a16:creationId xmlns:a16="http://schemas.microsoft.com/office/drawing/2014/main" id="{84E70F5C-FD13-4821-A7A8-7559ADF17FAD}"/>
              </a:ext>
            </a:extLst>
          </p:cNvPr>
          <p:cNvGrpSpPr/>
          <p:nvPr/>
        </p:nvGrpSpPr>
        <p:grpSpPr>
          <a:xfrm>
            <a:off x="7213190" y="4694180"/>
            <a:ext cx="2568130" cy="1157936"/>
            <a:chOff x="2871248" y="1760135"/>
            <a:chExt cx="2996152" cy="1346101"/>
          </a:xfrm>
        </p:grpSpPr>
        <p:pic>
          <p:nvPicPr>
            <p:cNvPr id="24" name="Picture 23" descr="US Pioneer nav light.jpg">
              <a:extLst>
                <a:ext uri="{FF2B5EF4-FFF2-40B4-BE49-F238E27FC236}">
                  <a16:creationId xmlns:a16="http://schemas.microsoft.com/office/drawing/2014/main" id="{75500F20-4957-4821-BB5C-ADA01DBFA6CF}"/>
                </a:ext>
              </a:extLst>
            </p:cNvPr>
            <p:cNvPicPr>
              <a:picLocks noChangeAspect="1"/>
            </p:cNvPicPr>
            <p:nvPr/>
          </p:nvPicPr>
          <p:blipFill rotWithShape="1">
            <a:blip r:embed="rId3" cstate="print"/>
            <a:srcRect t="13329" b="10691"/>
            <a:stretch/>
          </p:blipFill>
          <p:spPr>
            <a:xfrm>
              <a:off x="3505200" y="1760135"/>
              <a:ext cx="2362200" cy="1346101"/>
            </a:xfrm>
            <a:prstGeom prst="rect">
              <a:avLst/>
            </a:prstGeom>
          </p:spPr>
        </p:pic>
        <p:grpSp>
          <p:nvGrpSpPr>
            <p:cNvPr id="25" name="Group 37">
              <a:extLst>
                <a:ext uri="{FF2B5EF4-FFF2-40B4-BE49-F238E27FC236}">
                  <a16:creationId xmlns:a16="http://schemas.microsoft.com/office/drawing/2014/main" id="{72730ADA-685D-4339-808B-3471F63A1924}"/>
                </a:ext>
              </a:extLst>
            </p:cNvPr>
            <p:cNvGrpSpPr/>
            <p:nvPr/>
          </p:nvGrpSpPr>
          <p:grpSpPr>
            <a:xfrm>
              <a:off x="2871248" y="1986846"/>
              <a:ext cx="1319201" cy="1002873"/>
              <a:chOff x="2871248" y="1986846"/>
              <a:chExt cx="1319201" cy="1002873"/>
            </a:xfrm>
          </p:grpSpPr>
          <p:cxnSp>
            <p:nvCxnSpPr>
              <p:cNvPr id="26" name="Straight Connector 25">
                <a:extLst>
                  <a:ext uri="{FF2B5EF4-FFF2-40B4-BE49-F238E27FC236}">
                    <a16:creationId xmlns:a16="http://schemas.microsoft.com/office/drawing/2014/main" id="{972E5BAC-19CD-4F4C-A0CE-06A62769AC3B}"/>
                  </a:ext>
                </a:extLst>
              </p:cNvPr>
              <p:cNvCxnSpPr/>
              <p:nvPr/>
            </p:nvCxnSpPr>
            <p:spPr>
              <a:xfrm rot="10800000">
                <a:off x="3338826" y="1986846"/>
                <a:ext cx="304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F218E11-C2E6-4DD7-88E1-113A00411C2E}"/>
                  </a:ext>
                </a:extLst>
              </p:cNvPr>
              <p:cNvCxnSpPr>
                <a:cxnSpLocks/>
              </p:cNvCxnSpPr>
              <p:nvPr/>
            </p:nvCxnSpPr>
            <p:spPr>
              <a:xfrm flipH="1" flipV="1">
                <a:off x="3404648" y="2989718"/>
                <a:ext cx="785801"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6C32D556-ED76-4899-9AE0-B630354D7A50}"/>
                  </a:ext>
                </a:extLst>
              </p:cNvPr>
              <p:cNvCxnSpPr/>
              <p:nvPr/>
            </p:nvCxnSpPr>
            <p:spPr>
              <a:xfrm rot="5400000">
                <a:off x="3310884" y="2814464"/>
                <a:ext cx="304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E0DF4F4E-71F4-40A9-934F-EFEEE89BCF21}"/>
                  </a:ext>
                </a:extLst>
              </p:cNvPr>
              <p:cNvCxnSpPr/>
              <p:nvPr/>
            </p:nvCxnSpPr>
            <p:spPr>
              <a:xfrm rot="5400000" flipH="1" flipV="1">
                <a:off x="3304288" y="2149995"/>
                <a:ext cx="304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19D51D0F-ACE5-4959-8FD8-CD06215AB2CA}"/>
                  </a:ext>
                </a:extLst>
              </p:cNvPr>
              <p:cNvSpPr txBox="1"/>
              <p:nvPr/>
            </p:nvSpPr>
            <p:spPr>
              <a:xfrm>
                <a:off x="2871248" y="2216240"/>
                <a:ext cx="1066800" cy="429348"/>
              </a:xfrm>
              <a:prstGeom prst="rect">
                <a:avLst/>
              </a:prstGeom>
              <a:noFill/>
            </p:spPr>
            <p:txBody>
              <a:bodyPr wrap="square" rtlCol="0">
                <a:spAutoFit/>
              </a:bodyPr>
              <a:lstStyle/>
              <a:p>
                <a:r>
                  <a:rPr lang="en-US" b="1" dirty="0">
                    <a:latin typeface="Arial" pitchFamily="34" charset="0"/>
                    <a:cs typeface="Arial" pitchFamily="34" charset="0"/>
                  </a:rPr>
                  <a:t>~ 12”</a:t>
                </a:r>
              </a:p>
            </p:txBody>
          </p:sp>
        </p:grpSp>
      </p:grpSp>
      <p:pic>
        <p:nvPicPr>
          <p:cNvPr id="7" name="Picture 6" descr="DSCN0396.JPG">
            <a:extLst>
              <a:ext uri="{FF2B5EF4-FFF2-40B4-BE49-F238E27FC236}">
                <a16:creationId xmlns:a16="http://schemas.microsoft.com/office/drawing/2014/main" id="{0B99E0BD-DAB9-CC6C-B83B-EAF64230AF2F}"/>
              </a:ext>
            </a:extLst>
          </p:cNvPr>
          <p:cNvPicPr>
            <a:picLocks noChangeAspect="1"/>
          </p:cNvPicPr>
          <p:nvPr/>
        </p:nvPicPr>
        <p:blipFill>
          <a:blip r:embed="rId4" cstate="print"/>
          <a:stretch>
            <a:fillRect/>
          </a:stretch>
        </p:blipFill>
        <p:spPr>
          <a:xfrm>
            <a:off x="10518789" y="4694179"/>
            <a:ext cx="1543914" cy="1157936"/>
          </a:xfrm>
          <a:prstGeom prst="rect">
            <a:avLst/>
          </a:prstGeom>
          <a:ln>
            <a:noFill/>
          </a:ln>
          <a:effectLst>
            <a:outerShdw blurRad="190500" algn="tl" rotWithShape="0">
              <a:srgbClr val="000000">
                <a:alpha val="70000"/>
              </a:srgbClr>
            </a:outerShdw>
          </a:effectLst>
        </p:spPr>
      </p:pic>
      <p:sp>
        <p:nvSpPr>
          <p:cNvPr id="8" name="TextBox 7">
            <a:extLst>
              <a:ext uri="{FF2B5EF4-FFF2-40B4-BE49-F238E27FC236}">
                <a16:creationId xmlns:a16="http://schemas.microsoft.com/office/drawing/2014/main" id="{5CC6C562-E419-8320-F41E-6AF3A5EB353F}"/>
              </a:ext>
            </a:extLst>
          </p:cNvPr>
          <p:cNvSpPr txBox="1"/>
          <p:nvPr/>
        </p:nvSpPr>
        <p:spPr>
          <a:xfrm>
            <a:off x="9902628" y="5086527"/>
            <a:ext cx="494852" cy="369332"/>
          </a:xfrm>
          <a:prstGeom prst="rect">
            <a:avLst/>
          </a:prstGeom>
          <a:noFill/>
        </p:spPr>
        <p:txBody>
          <a:bodyPr wrap="square" rtlCol="0">
            <a:spAutoFit/>
          </a:bodyPr>
          <a:lstStyle/>
          <a:p>
            <a:r>
              <a:rPr lang="en-US" b="1" dirty="0">
                <a:latin typeface="Segoe UI" panose="020B0502040204020203" pitchFamily="34" charset="0"/>
                <a:cs typeface="Segoe UI" panose="020B0502040204020203" pitchFamily="34" charset="0"/>
              </a:rPr>
              <a:t>Vs.</a:t>
            </a:r>
          </a:p>
        </p:txBody>
      </p:sp>
      <p:pic>
        <p:nvPicPr>
          <p:cNvPr id="3" name="Picture 2">
            <a:extLst>
              <a:ext uri="{FF2B5EF4-FFF2-40B4-BE49-F238E27FC236}">
                <a16:creationId xmlns:a16="http://schemas.microsoft.com/office/drawing/2014/main" id="{A9CAF969-4858-1661-C252-260D0D6812DB}"/>
              </a:ext>
            </a:extLst>
          </p:cNvPr>
          <p:cNvPicPr>
            <a:picLocks noChangeAspect="1"/>
          </p:cNvPicPr>
          <p:nvPr/>
        </p:nvPicPr>
        <p:blipFill>
          <a:blip r:embed="rId5"/>
          <a:stretch>
            <a:fillRect/>
          </a:stretch>
        </p:blipFill>
        <p:spPr>
          <a:xfrm>
            <a:off x="7516906" y="1348141"/>
            <a:ext cx="4516145" cy="3068425"/>
          </a:xfrm>
          <a:prstGeom prst="rect">
            <a:avLst/>
          </a:prstGeom>
        </p:spPr>
      </p:pic>
    </p:spTree>
    <p:extLst>
      <p:ext uri="{BB962C8B-B14F-4D97-AF65-F5344CB8AC3E}">
        <p14:creationId xmlns:p14="http://schemas.microsoft.com/office/powerpoint/2010/main" val="754196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a:extLst>
              <a:ext uri="{FF2B5EF4-FFF2-40B4-BE49-F238E27FC236}">
                <a16:creationId xmlns:a16="http://schemas.microsoft.com/office/drawing/2014/main" id="{471E4051-52B3-4423-8E36-C42E73677F53}"/>
              </a:ext>
            </a:extLst>
          </p:cNvPr>
          <p:cNvSpPr txBox="1">
            <a:spLocks/>
          </p:cNvSpPr>
          <p:nvPr/>
        </p:nvSpPr>
        <p:spPr>
          <a:xfrm>
            <a:off x="69849" y="1142894"/>
            <a:ext cx="5553075" cy="5413313"/>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4557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688B6"/>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500" b="1" dirty="0">
                <a:solidFill>
                  <a:srgbClr val="045571"/>
                </a:solidFill>
              </a:rPr>
              <a:t>TASKS</a:t>
            </a:r>
          </a:p>
          <a:p>
            <a:pPr marL="342900" marR="0" lvl="0" indent="-342900">
              <a:lnSpc>
                <a:spcPct val="115000"/>
              </a:lnSpc>
              <a:spcBef>
                <a:spcPts val="1000"/>
              </a:spcBef>
              <a:spcAft>
                <a:spcPts val="0"/>
              </a:spcAft>
              <a:buFont typeface="+mj-lt"/>
              <a:buAutoNum type="arabicPeriod"/>
            </a:pPr>
            <a:r>
              <a:rPr lang="en-US" sz="3800" dirty="0">
                <a:effectLst/>
                <a:ea typeface="Times New Roman" panose="02020603050405020304" pitchFamily="18" charset="0"/>
              </a:rPr>
              <a:t>Select the most critical lighting applications to be analyzed for upgrade with the new technologies.</a:t>
            </a:r>
          </a:p>
          <a:p>
            <a:pPr marL="342900" marR="0" lvl="0" indent="-342900">
              <a:lnSpc>
                <a:spcPct val="115000"/>
              </a:lnSpc>
              <a:spcBef>
                <a:spcPts val="1000"/>
              </a:spcBef>
              <a:spcAft>
                <a:spcPts val="0"/>
              </a:spcAft>
              <a:buFont typeface="+mj-lt"/>
              <a:buAutoNum type="arabicPeriod"/>
            </a:pPr>
            <a:r>
              <a:rPr lang="en-US" sz="3800" dirty="0">
                <a:effectLst/>
                <a:ea typeface="Times New Roman" panose="02020603050405020304" pitchFamily="18" charset="0"/>
              </a:rPr>
              <a:t>Identify the functional requirements and compare them to those stated in the DOD-HDBK-289, including any requirements and guidelines that have become obsolete and should be deleted due to the use of new lighting technologies.</a:t>
            </a:r>
          </a:p>
          <a:p>
            <a:pPr marL="342900" marR="0" lvl="0" indent="-342900">
              <a:lnSpc>
                <a:spcPct val="115000"/>
              </a:lnSpc>
              <a:spcBef>
                <a:spcPts val="1000"/>
              </a:spcBef>
              <a:spcAft>
                <a:spcPts val="0"/>
              </a:spcAft>
              <a:buFont typeface="+mj-lt"/>
              <a:buAutoNum type="arabicPeriod"/>
            </a:pPr>
            <a:r>
              <a:rPr lang="en-US" sz="3800" dirty="0">
                <a:effectLst/>
                <a:ea typeface="Times New Roman" panose="02020603050405020304" pitchFamily="18" charset="0"/>
              </a:rPr>
              <a:t>Evaluate new lighting technologies including LEDs, OLEDs, diode lasers, and fiber optic lighting to determine the one(s) most suitable to meet the applications’ requirements from a new build and retrofit standpoint.</a:t>
            </a:r>
          </a:p>
          <a:p>
            <a:pPr marL="342900" marR="0" lvl="0" indent="-342900">
              <a:lnSpc>
                <a:spcPct val="115000"/>
              </a:lnSpc>
              <a:spcBef>
                <a:spcPts val="1000"/>
              </a:spcBef>
              <a:spcAft>
                <a:spcPts val="0"/>
              </a:spcAft>
              <a:buFont typeface="+mj-lt"/>
              <a:buAutoNum type="arabicPeriod"/>
            </a:pPr>
            <a:r>
              <a:rPr lang="en-US" sz="3800" dirty="0">
                <a:effectLst/>
                <a:ea typeface="Times New Roman" panose="02020603050405020304" pitchFamily="18" charset="0"/>
              </a:rPr>
              <a:t>Develop a new set of requirements reflecting the functional needs of the applications selected and the capabilities of the available technologies.</a:t>
            </a:r>
          </a:p>
          <a:p>
            <a:pPr marL="342900" marR="0" lvl="0" indent="-342900">
              <a:lnSpc>
                <a:spcPct val="115000"/>
              </a:lnSpc>
              <a:spcBef>
                <a:spcPts val="1000"/>
              </a:spcBef>
              <a:spcAft>
                <a:spcPts val="0"/>
              </a:spcAft>
              <a:buFont typeface="+mj-lt"/>
              <a:buAutoNum type="arabicPeriod"/>
            </a:pPr>
            <a:r>
              <a:rPr lang="en-US" sz="3800" dirty="0">
                <a:effectLst/>
                <a:ea typeface="Times New Roman" panose="02020603050405020304" pitchFamily="18" charset="0"/>
              </a:rPr>
              <a:t>Identify emerging lighting technologies that may be used once mature.</a:t>
            </a:r>
          </a:p>
          <a:p>
            <a:pPr marL="342900" marR="0" lvl="0" indent="-342900">
              <a:lnSpc>
                <a:spcPct val="115000"/>
              </a:lnSpc>
              <a:spcBef>
                <a:spcPts val="1000"/>
              </a:spcBef>
              <a:spcAft>
                <a:spcPts val="0"/>
              </a:spcAft>
              <a:buFont typeface="+mj-lt"/>
              <a:buAutoNum type="arabicPeriod"/>
            </a:pPr>
            <a:r>
              <a:rPr lang="en-US" sz="3800" dirty="0">
                <a:effectLst/>
                <a:ea typeface="Times New Roman" panose="02020603050405020304" pitchFamily="18" charset="0"/>
              </a:rPr>
              <a:t>Estimate forward-fit new construction and retrofit costs.</a:t>
            </a:r>
          </a:p>
          <a:p>
            <a:pPr marL="342900" marR="0" lvl="0" indent="-342900">
              <a:lnSpc>
                <a:spcPct val="115000"/>
              </a:lnSpc>
              <a:spcBef>
                <a:spcPts val="1000"/>
              </a:spcBef>
              <a:spcAft>
                <a:spcPts val="0"/>
              </a:spcAft>
              <a:buFont typeface="+mj-lt"/>
              <a:buAutoNum type="arabicPeriod"/>
            </a:pPr>
            <a:r>
              <a:rPr lang="en-US" sz="3800" dirty="0">
                <a:effectLst/>
                <a:ea typeface="Times New Roman" panose="02020603050405020304" pitchFamily="18" charset="0"/>
              </a:rPr>
              <a:t>Provide NAVSEA a document with recommendations for revisions to the DOD-HDBK-289(SH) [ALL].</a:t>
            </a:r>
          </a:p>
        </p:txBody>
      </p:sp>
      <p:sp>
        <p:nvSpPr>
          <p:cNvPr id="9" name="TextBox 8">
            <a:extLst>
              <a:ext uri="{FF2B5EF4-FFF2-40B4-BE49-F238E27FC236}">
                <a16:creationId xmlns:a16="http://schemas.microsoft.com/office/drawing/2014/main" id="{D656EB08-675A-469C-A288-18307C5CE9E9}"/>
              </a:ext>
            </a:extLst>
          </p:cNvPr>
          <p:cNvSpPr txBox="1"/>
          <p:nvPr/>
        </p:nvSpPr>
        <p:spPr>
          <a:xfrm>
            <a:off x="6261100" y="6581001"/>
            <a:ext cx="5702300" cy="276999"/>
          </a:xfrm>
          <a:prstGeom prst="rect">
            <a:avLst/>
          </a:prstGeom>
          <a:noFill/>
        </p:spPr>
        <p:txBody>
          <a:bodyPr wrap="square" rtlCol="0">
            <a:spAutoFit/>
          </a:bodyPr>
          <a:lstStyle/>
          <a:p>
            <a:r>
              <a:rPr lang="en-US" sz="1200" dirty="0">
                <a:solidFill>
                  <a:schemeClr val="bg1"/>
                </a:solidFill>
              </a:rPr>
              <a:t>DISTRIBUTION STATEMENT A. Approved for public release: distribution unlimited. </a:t>
            </a:r>
            <a:endParaRPr lang="en-US" sz="1200" dirty="0">
              <a:solidFill>
                <a:schemeClr val="bg1"/>
              </a:solidFill>
              <a:latin typeface="Segoe UI" panose="020B0502040204020203" pitchFamily="34" charset="0"/>
              <a:cs typeface="Segoe UI" panose="020B0502040204020203" pitchFamily="34" charset="0"/>
            </a:endParaRPr>
          </a:p>
        </p:txBody>
      </p:sp>
      <p:sp>
        <p:nvSpPr>
          <p:cNvPr id="6" name="Content Placeholder 1">
            <a:extLst>
              <a:ext uri="{FF2B5EF4-FFF2-40B4-BE49-F238E27FC236}">
                <a16:creationId xmlns:a16="http://schemas.microsoft.com/office/drawing/2014/main" id="{FA3A369E-B4BB-C3EA-809D-51B965EA99EF}"/>
              </a:ext>
            </a:extLst>
          </p:cNvPr>
          <p:cNvSpPr>
            <a:spLocks noGrp="1"/>
          </p:cNvSpPr>
          <p:nvPr>
            <p:ph type="title"/>
          </p:nvPr>
        </p:nvSpPr>
        <p:spPr>
          <a:xfrm>
            <a:off x="433743" y="154664"/>
            <a:ext cx="10515600" cy="828675"/>
          </a:xfrm>
        </p:spPr>
        <p:txBody>
          <a:bodyPr>
            <a:normAutofit/>
          </a:bodyPr>
          <a:lstStyle/>
          <a:p>
            <a:pPr marL="0" indent="0">
              <a:buNone/>
            </a:pPr>
            <a:r>
              <a:rPr lang="en-US" sz="2800" b="1" dirty="0"/>
              <a:t>DOD-HDBK-289(SH) MODERNIZATION SUPPORT EFFORT</a:t>
            </a:r>
            <a:endParaRPr lang="en-US" sz="2600" dirty="0">
              <a:effectLst/>
              <a:ea typeface="Times New Roman" panose="02020603050405020304" pitchFamily="18" charset="0"/>
            </a:endParaRPr>
          </a:p>
        </p:txBody>
      </p:sp>
      <p:sp>
        <p:nvSpPr>
          <p:cNvPr id="7" name="Content Placeholder 1">
            <a:extLst>
              <a:ext uri="{FF2B5EF4-FFF2-40B4-BE49-F238E27FC236}">
                <a16:creationId xmlns:a16="http://schemas.microsoft.com/office/drawing/2014/main" id="{9152D403-1F63-3095-C4F7-BF0FC442984B}"/>
              </a:ext>
            </a:extLst>
          </p:cNvPr>
          <p:cNvSpPr txBox="1">
            <a:spLocks/>
          </p:cNvSpPr>
          <p:nvPr/>
        </p:nvSpPr>
        <p:spPr>
          <a:xfrm>
            <a:off x="5617029" y="1328043"/>
            <a:ext cx="6346371" cy="5215737"/>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4557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688B6"/>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b="1" dirty="0">
                <a:solidFill>
                  <a:srgbClr val="045571"/>
                </a:solidFill>
              </a:rPr>
              <a:t>TEAM MEMBERS</a:t>
            </a:r>
          </a:p>
          <a:p>
            <a:r>
              <a:rPr lang="en-US" sz="1800" u="sng" dirty="0">
                <a:latin typeface="Segoe UI" panose="020B0502040204020203" pitchFamily="34" charset="0"/>
                <a:cs typeface="Segoe UI" panose="020B0502040204020203" pitchFamily="34" charset="0"/>
              </a:rPr>
              <a:t>Prime/Lead</a:t>
            </a:r>
            <a:r>
              <a:rPr lang="en-US" sz="1800" dirty="0">
                <a:latin typeface="Segoe UI" panose="020B0502040204020203" pitchFamily="34" charset="0"/>
                <a:cs typeface="Segoe UI" panose="020B0502040204020203" pitchFamily="34" charset="0"/>
              </a:rPr>
              <a:t>: RSL</a:t>
            </a:r>
            <a:r>
              <a:rPr lang="en-US" sz="1800" baseline="0" dirty="0">
                <a:latin typeface="Segoe UI" panose="020B0502040204020203" pitchFamily="34" charset="0"/>
                <a:cs typeface="Segoe UI" panose="020B0502040204020203" pitchFamily="34" charset="0"/>
              </a:rPr>
              <a:t> Fiber Systems, LLC</a:t>
            </a:r>
            <a:endParaRPr lang="en-US" sz="1800" dirty="0">
              <a:latin typeface="Segoe UI" panose="020B0502040204020203" pitchFamily="34" charset="0"/>
              <a:cs typeface="Segoe UI" panose="020B0502040204020203" pitchFamily="34" charset="0"/>
            </a:endParaRPr>
          </a:p>
          <a:p>
            <a:pPr>
              <a:lnSpc>
                <a:spcPct val="100000"/>
              </a:lnSpc>
              <a:spcBef>
                <a:spcPts val="0"/>
              </a:spcBef>
              <a:defRPr/>
            </a:pPr>
            <a:r>
              <a:rPr lang="en-US" sz="1800" u="sng" dirty="0">
                <a:latin typeface="Segoe UI" panose="020B0502040204020203" pitchFamily="34" charset="0"/>
                <a:cs typeface="Segoe UI" panose="020B0502040204020203" pitchFamily="34" charset="0"/>
              </a:rPr>
              <a:t>Team Members</a:t>
            </a:r>
            <a:r>
              <a:rPr lang="en-US" sz="1800" dirty="0">
                <a:latin typeface="Segoe UI" panose="020B0502040204020203" pitchFamily="34" charset="0"/>
                <a:cs typeface="Segoe UI" panose="020B0502040204020203" pitchFamily="34" charset="0"/>
              </a:rPr>
              <a:t>: HII </a:t>
            </a:r>
            <a:r>
              <a:rPr lang="en-US" sz="1800" baseline="0" dirty="0">
                <a:latin typeface="Segoe UI" panose="020B0502040204020203" pitchFamily="34" charset="0"/>
                <a:cs typeface="Segoe UI" panose="020B0502040204020203" pitchFamily="34" charset="0"/>
              </a:rPr>
              <a:t>– Ingalls Shipbuilding, HII – Newport </a:t>
            </a:r>
            <a:r>
              <a:rPr lang="en-US" sz="1800" dirty="0"/>
              <a:t>N</a:t>
            </a:r>
            <a:r>
              <a:rPr lang="en-US" sz="1800" baseline="0" dirty="0">
                <a:latin typeface="Segoe UI" panose="020B0502040204020203" pitchFamily="34" charset="0"/>
                <a:cs typeface="Segoe UI" panose="020B0502040204020203" pitchFamily="34" charset="0"/>
              </a:rPr>
              <a:t>ews, Austal USA, U.S. Navy: NAVSEA 05Z33, SUPSHIP Gulf Coast</a:t>
            </a:r>
            <a:r>
              <a:rPr lang="en-US" sz="1800" dirty="0"/>
              <a:t>; Phoenix Lighting, Signal Mate; PSU EOC.</a:t>
            </a:r>
            <a:endParaRPr lang="en-US" sz="1800" dirty="0">
              <a:latin typeface="Segoe UI" panose="020B0502040204020203" pitchFamily="34" charset="0"/>
              <a:cs typeface="Segoe UI" panose="020B0502040204020203" pitchFamily="34" charset="0"/>
            </a:endParaRPr>
          </a:p>
          <a:p>
            <a:r>
              <a:rPr lang="en-US" sz="1800" dirty="0"/>
              <a:t>ATI Project Manager: Lydia Szydlo </a:t>
            </a:r>
          </a:p>
          <a:p>
            <a:r>
              <a:rPr lang="en-US" sz="1800" dirty="0"/>
              <a:t>Program Technical Representative: Walt Skalniak (Ashby Co.)</a:t>
            </a:r>
            <a:br>
              <a:rPr lang="en-US" sz="1800" dirty="0"/>
            </a:br>
            <a:endParaRPr lang="en-US" sz="1800" dirty="0"/>
          </a:p>
          <a:p>
            <a:pPr marL="0" indent="0">
              <a:buNone/>
            </a:pPr>
            <a:r>
              <a:rPr lang="en-US" sz="1800" b="1" dirty="0">
                <a:solidFill>
                  <a:srgbClr val="045571"/>
                </a:solidFill>
              </a:rPr>
              <a:t>ESTIMATED ROI</a:t>
            </a:r>
          </a:p>
          <a:p>
            <a:pPr marL="0" indent="0">
              <a:buNone/>
            </a:pPr>
            <a:r>
              <a:rPr lang="en-US" sz="1800" dirty="0"/>
              <a:t>Fleet Savings from Legacy to Solid State Lighting: </a:t>
            </a:r>
            <a:r>
              <a:rPr lang="en-US" sz="1800" b="1" dirty="0"/>
              <a:t>$ 6 M /year</a:t>
            </a:r>
          </a:p>
          <a:p>
            <a:pPr marL="0" indent="0">
              <a:buNone/>
            </a:pPr>
            <a:r>
              <a:rPr lang="en-US" sz="1800" dirty="0"/>
              <a:t>(Estimated by NSRP Panel Project 2019-477-002 “Advanced Topside Lighting”)</a:t>
            </a:r>
            <a:endParaRPr lang="en-US" sz="1800" b="1" dirty="0"/>
          </a:p>
          <a:p>
            <a:pPr marL="288925" indent="-288925">
              <a:buFont typeface="+mj-lt"/>
              <a:buAutoNum type="arabicPeriod"/>
            </a:pPr>
            <a:endParaRPr lang="en-US" sz="1800" b="1" dirty="0"/>
          </a:p>
          <a:p>
            <a:pPr marL="0" indent="0">
              <a:buNone/>
            </a:pPr>
            <a:r>
              <a:rPr lang="en-US" sz="1800" b="1" dirty="0">
                <a:solidFill>
                  <a:srgbClr val="045571"/>
                </a:solidFill>
              </a:rPr>
              <a:t>PROGRAM FUNDS</a:t>
            </a:r>
          </a:p>
          <a:p>
            <a:pPr marL="0" indent="0">
              <a:buNone/>
            </a:pPr>
            <a:r>
              <a:rPr lang="en-US" sz="1800" dirty="0"/>
              <a:t>$ 150,000</a:t>
            </a:r>
          </a:p>
          <a:p>
            <a:pPr marL="0" indent="0">
              <a:buNone/>
            </a:pPr>
            <a:endParaRPr lang="en-US" sz="1800" b="1" dirty="0"/>
          </a:p>
          <a:p>
            <a:pPr marL="0" indent="0">
              <a:buNone/>
            </a:pPr>
            <a:r>
              <a:rPr lang="en-US" sz="1800" b="1" dirty="0">
                <a:solidFill>
                  <a:srgbClr val="045571"/>
                </a:solidFill>
              </a:rPr>
              <a:t>DURATION</a:t>
            </a:r>
          </a:p>
          <a:p>
            <a:pPr marL="0" indent="0">
              <a:buNone/>
            </a:pPr>
            <a:r>
              <a:rPr lang="en-US" sz="1800" dirty="0"/>
              <a:t>12 Months</a:t>
            </a:r>
          </a:p>
          <a:p>
            <a:pPr marL="0" indent="0">
              <a:buNone/>
            </a:pPr>
            <a:endParaRPr lang="en-US" sz="1800" b="1" dirty="0"/>
          </a:p>
          <a:p>
            <a:pPr marL="288925" indent="-288925">
              <a:buFont typeface="+mj-lt"/>
              <a:buAutoNum type="arabicPeriod"/>
            </a:pPr>
            <a:endParaRPr lang="en-US" sz="1800" b="1" dirty="0"/>
          </a:p>
        </p:txBody>
      </p:sp>
      <p:pic>
        <p:nvPicPr>
          <p:cNvPr id="4" name="Picture 3" descr="Logo&#10;&#10;Description automatically generated with medium confidence">
            <a:extLst>
              <a:ext uri="{FF2B5EF4-FFF2-40B4-BE49-F238E27FC236}">
                <a16:creationId xmlns:a16="http://schemas.microsoft.com/office/drawing/2014/main" id="{F37DA192-2F26-5A51-A1A2-4C55DD4813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38704" y="0"/>
            <a:ext cx="2653296" cy="638635"/>
          </a:xfrm>
          <a:prstGeom prst="rect">
            <a:avLst/>
          </a:prstGeom>
        </p:spPr>
      </p:pic>
    </p:spTree>
    <p:extLst>
      <p:ext uri="{BB962C8B-B14F-4D97-AF65-F5344CB8AC3E}">
        <p14:creationId xmlns:p14="http://schemas.microsoft.com/office/powerpoint/2010/main" val="497937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2255" y="1256232"/>
            <a:ext cx="9568672" cy="4726046"/>
          </a:xfrm>
        </p:spPr>
        <p:txBody>
          <a:bodyPr>
            <a:normAutofit fontScale="55000" lnSpcReduction="20000"/>
          </a:bodyPr>
          <a:lstStyle/>
          <a:p>
            <a:r>
              <a:rPr lang="en-US" noProof="1">
                <a:ea typeface="Times New Roman" panose="02020603050405020304" pitchFamily="18" charset="0"/>
              </a:rPr>
              <a:t>Solicit input from marine lighting industry.</a:t>
            </a:r>
          </a:p>
          <a:p>
            <a:pPr marL="969963" lvl="1" indent="-512763">
              <a:buFont typeface="Courier New" panose="02070309020205020404" pitchFamily="49" charset="0"/>
              <a:buChar char="o"/>
            </a:pPr>
            <a:r>
              <a:rPr lang="en-US" sz="2400" noProof="1">
                <a:ea typeface="Times New Roman" panose="02020603050405020304" pitchFamily="18" charset="0"/>
              </a:rPr>
              <a:t>Lighting devices.</a:t>
            </a:r>
          </a:p>
          <a:p>
            <a:pPr marL="969963" lvl="1" indent="-512763">
              <a:buFont typeface="Courier New" panose="02070309020205020404" pitchFamily="49" charset="0"/>
              <a:buChar char="o"/>
            </a:pPr>
            <a:r>
              <a:rPr lang="en-US" sz="2400" noProof="1">
                <a:ea typeface="Times New Roman" panose="02020603050405020304" pitchFamily="18" charset="0"/>
              </a:rPr>
              <a:t>Control systems.</a:t>
            </a:r>
          </a:p>
          <a:p>
            <a:pPr marL="969963" lvl="1" indent="-512763">
              <a:buFont typeface="Courier New" panose="02070309020205020404" pitchFamily="49" charset="0"/>
              <a:buChar char="o"/>
            </a:pPr>
            <a:r>
              <a:rPr lang="en-US" sz="2400" noProof="1">
                <a:ea typeface="Times New Roman" panose="02020603050405020304" pitchFamily="18" charset="0"/>
              </a:rPr>
              <a:t>New lighting applications.</a:t>
            </a:r>
          </a:p>
          <a:p>
            <a:pPr marL="0" indent="0">
              <a:buNone/>
            </a:pPr>
            <a:endParaRPr lang="en-US" noProof="1"/>
          </a:p>
          <a:p>
            <a:r>
              <a:rPr lang="en-US" noProof="1">
                <a:ea typeface="Times New Roman" panose="02020603050405020304" pitchFamily="18" charset="0"/>
              </a:rPr>
              <a:t>Investigate similar efforts to modernize / update lighting requirements and specifications. </a:t>
            </a:r>
          </a:p>
          <a:p>
            <a:pPr marL="969963" lvl="1" indent="-512763">
              <a:buFont typeface="Courier New" panose="02070309020205020404" pitchFamily="49" charset="0"/>
              <a:buChar char="o"/>
            </a:pPr>
            <a:r>
              <a:rPr lang="en-US" sz="2400" noProof="1">
                <a:ea typeface="Times New Roman" panose="02020603050405020304" pitchFamily="18" charset="0"/>
              </a:rPr>
              <a:t>American Boat &amp; Yacht Council C-5 Document.</a:t>
            </a:r>
          </a:p>
          <a:p>
            <a:pPr marL="969963" lvl="1" indent="-512763">
              <a:buFont typeface="Courier New" panose="02070309020205020404" pitchFamily="49" charset="0"/>
              <a:buChar char="o"/>
            </a:pPr>
            <a:r>
              <a:rPr lang="en-US" sz="2400" noProof="1">
                <a:ea typeface="Times New Roman" panose="02020603050405020304" pitchFamily="18" charset="0"/>
              </a:rPr>
              <a:t>UL / Intertek documents.</a:t>
            </a:r>
          </a:p>
          <a:p>
            <a:pPr marL="969963" lvl="1" indent="-512763">
              <a:buFont typeface="Courier New" panose="02070309020205020404" pitchFamily="49" charset="0"/>
              <a:buChar char="o"/>
            </a:pPr>
            <a:r>
              <a:rPr lang="en-US" sz="2400" noProof="1">
                <a:ea typeface="Times New Roman" panose="02020603050405020304" pitchFamily="18" charset="0"/>
              </a:rPr>
              <a:t>ANSI / IEC / FDA Laser safety documents.</a:t>
            </a:r>
          </a:p>
          <a:p>
            <a:pPr marL="969963" lvl="1" indent="-512763">
              <a:buFont typeface="Courier New" panose="02070309020205020404" pitchFamily="49" charset="0"/>
              <a:buChar char="o"/>
            </a:pPr>
            <a:endParaRPr lang="en-US" sz="2400" noProof="1">
              <a:ea typeface="Times New Roman" panose="02020603050405020304" pitchFamily="18" charset="0"/>
            </a:endParaRPr>
          </a:p>
          <a:p>
            <a:r>
              <a:rPr lang="en-US" noProof="1">
                <a:ea typeface="Times New Roman" panose="02020603050405020304" pitchFamily="18" charset="0"/>
              </a:rPr>
              <a:t>Identify differences in New devices vs. Legacy and effect on specifications / regulations.</a:t>
            </a:r>
          </a:p>
          <a:p>
            <a:pPr marL="969963" lvl="1" indent="-512763">
              <a:buFont typeface="Courier New" panose="02070309020205020404" pitchFamily="49" charset="0"/>
              <a:buChar char="o"/>
            </a:pPr>
            <a:r>
              <a:rPr lang="en-US" sz="2400" noProof="1">
                <a:ea typeface="Times New Roman" panose="02020603050405020304" pitchFamily="18" charset="0"/>
              </a:rPr>
              <a:t>Failure modes.</a:t>
            </a:r>
          </a:p>
          <a:p>
            <a:pPr marL="969963" lvl="1" indent="-512763">
              <a:buFont typeface="Courier New" panose="02070309020205020404" pitchFamily="49" charset="0"/>
              <a:buChar char="o"/>
            </a:pPr>
            <a:r>
              <a:rPr lang="en-US" sz="2400" noProof="1">
                <a:ea typeface="Times New Roman" panose="02020603050405020304" pitchFamily="18" charset="0"/>
              </a:rPr>
              <a:t>Light intensity.</a:t>
            </a:r>
          </a:p>
          <a:p>
            <a:pPr marL="969963" lvl="1" indent="-512763">
              <a:buFont typeface="Courier New" panose="02070309020205020404" pitchFamily="49" charset="0"/>
              <a:buChar char="o"/>
            </a:pPr>
            <a:r>
              <a:rPr lang="en-US" sz="2400" noProof="1">
                <a:ea typeface="Times New Roman" panose="02020603050405020304" pitchFamily="18" charset="0"/>
              </a:rPr>
              <a:t>Spectral emissions.</a:t>
            </a:r>
          </a:p>
          <a:p>
            <a:pPr marL="969963" lvl="1" indent="-512763">
              <a:buFont typeface="Courier New" panose="02070309020205020404" pitchFamily="49" charset="0"/>
              <a:buChar char="o"/>
            </a:pPr>
            <a:r>
              <a:rPr lang="en-US" sz="2400" noProof="1">
                <a:ea typeface="Times New Roman" panose="02020603050405020304" pitchFamily="18" charset="0"/>
              </a:rPr>
              <a:t>Interference with other devices.</a:t>
            </a:r>
          </a:p>
          <a:p>
            <a:pPr marL="969963" lvl="1" indent="-512763">
              <a:buFont typeface="Courier New" panose="02070309020205020404" pitchFamily="49" charset="0"/>
              <a:buChar char="o"/>
            </a:pPr>
            <a:endParaRPr lang="en-US" sz="2400" noProof="1">
              <a:ea typeface="Times New Roman" panose="02020603050405020304" pitchFamily="18" charset="0"/>
            </a:endParaRPr>
          </a:p>
          <a:p>
            <a:r>
              <a:rPr lang="en-US" noProof="1">
                <a:ea typeface="Times New Roman" panose="02020603050405020304" pitchFamily="18" charset="0"/>
              </a:rPr>
              <a:t>“Future Proof “ Lighting Document.</a:t>
            </a:r>
          </a:p>
          <a:p>
            <a:pPr marL="969963" lvl="1" indent="-512763">
              <a:buFont typeface="Courier New" panose="02070309020205020404" pitchFamily="49" charset="0"/>
              <a:buChar char="o"/>
            </a:pPr>
            <a:r>
              <a:rPr lang="en-US" sz="2400" noProof="1">
                <a:ea typeface="Times New Roman" panose="02020603050405020304" pitchFamily="18" charset="0"/>
              </a:rPr>
              <a:t>Interference with future Intelligence, surveillance, target acquisition, and reconnaissance devices.  </a:t>
            </a:r>
          </a:p>
          <a:p>
            <a:pPr marL="969963" lvl="1" indent="-512763">
              <a:buFont typeface="Courier New" panose="02070309020205020404" pitchFamily="49" charset="0"/>
              <a:buChar char="o"/>
            </a:pPr>
            <a:r>
              <a:rPr lang="en-US" sz="2400" noProof="1">
                <a:ea typeface="Times New Roman" panose="02020603050405020304" pitchFamily="18" charset="0"/>
              </a:rPr>
              <a:t>Increased use of composites for corrosion mitigation.</a:t>
            </a:r>
          </a:p>
          <a:p>
            <a:pPr marL="969963" lvl="1" indent="-512763">
              <a:buFont typeface="Courier New" panose="02070309020205020404" pitchFamily="49" charset="0"/>
              <a:buChar char="o"/>
            </a:pPr>
            <a:r>
              <a:rPr lang="en-US" sz="2400" noProof="1">
                <a:ea typeface="Times New Roman" panose="02020603050405020304" pitchFamily="18" charset="0"/>
              </a:rPr>
              <a:t>New applications.</a:t>
            </a:r>
          </a:p>
          <a:p>
            <a:pPr marL="969963" lvl="1" indent="-512763">
              <a:buFont typeface="Courier New" panose="02070309020205020404" pitchFamily="49" charset="0"/>
              <a:buChar char="o"/>
            </a:pPr>
            <a:endParaRPr lang="en-US" sz="2400" noProof="1">
              <a:ea typeface="Times New Roman" panose="02020603050405020304" pitchFamily="18" charset="0"/>
            </a:endParaRPr>
          </a:p>
          <a:p>
            <a:pPr marL="969963" lvl="1" indent="-512763">
              <a:buFont typeface="Courier New" panose="02070309020205020404" pitchFamily="49" charset="0"/>
              <a:buChar char="o"/>
            </a:pPr>
            <a:endParaRPr lang="en-US" sz="2400" noProof="1">
              <a:ea typeface="Times New Roman" panose="02020603050405020304" pitchFamily="18" charset="0"/>
            </a:endParaRPr>
          </a:p>
          <a:p>
            <a:pPr marL="457200" lvl="1" indent="0">
              <a:buNone/>
            </a:pPr>
            <a:endParaRPr lang="en-US" sz="2400" noProof="1">
              <a:ea typeface="Times New Roman" panose="02020603050405020304" pitchFamily="18" charset="0"/>
            </a:endParaRPr>
          </a:p>
          <a:p>
            <a:endParaRPr lang="en-US" dirty="0">
              <a:ea typeface="Times New Roman" panose="02020603050405020304" pitchFamily="18" charset="0"/>
            </a:endParaRPr>
          </a:p>
          <a:p>
            <a:endParaRPr lang="en-US" dirty="0">
              <a:effectLst/>
              <a:ea typeface="Times New Roman" panose="02020603050405020304" pitchFamily="18" charset="0"/>
            </a:endParaRPr>
          </a:p>
        </p:txBody>
      </p:sp>
      <p:sp>
        <p:nvSpPr>
          <p:cNvPr id="3" name="Title 2"/>
          <p:cNvSpPr>
            <a:spLocks noGrp="1"/>
          </p:cNvSpPr>
          <p:nvPr>
            <p:ph type="title"/>
          </p:nvPr>
        </p:nvSpPr>
        <p:spPr/>
        <p:txBody>
          <a:bodyPr/>
          <a:lstStyle/>
          <a:p>
            <a:r>
              <a:rPr lang="en-US" sz="3600" b="1" dirty="0"/>
              <a:t>PROJECT HIGHLIGHTS</a:t>
            </a:r>
          </a:p>
        </p:txBody>
      </p:sp>
      <p:sp>
        <p:nvSpPr>
          <p:cNvPr id="4" name="Slide Number Placeholder 3"/>
          <p:cNvSpPr>
            <a:spLocks noGrp="1"/>
          </p:cNvSpPr>
          <p:nvPr>
            <p:ph type="sldNum" sz="quarter" idx="11"/>
          </p:nvPr>
        </p:nvSpPr>
        <p:spPr>
          <a:xfrm>
            <a:off x="9362631" y="6524510"/>
            <a:ext cx="2743200" cy="365125"/>
          </a:xfrm>
        </p:spPr>
        <p:txBody>
          <a:bodyPr/>
          <a:lstStyle/>
          <a:p>
            <a:fld id="{A916C171-007E-46CF-80D5-F89E015BD616}" type="slidenum">
              <a:rPr lang="en-US" smtClean="0"/>
              <a:pPr/>
              <a:t>4</a:t>
            </a:fld>
            <a:endParaRPr lang="en-US" dirty="0"/>
          </a:p>
        </p:txBody>
      </p:sp>
      <p:pic>
        <p:nvPicPr>
          <p:cNvPr id="6" name="Picture 5" descr="Logo&#10;&#10;Description automatically generated with medium confidence">
            <a:extLst>
              <a:ext uri="{FF2B5EF4-FFF2-40B4-BE49-F238E27FC236}">
                <a16:creationId xmlns:a16="http://schemas.microsoft.com/office/drawing/2014/main" id="{D4F70147-F5B0-BF4F-8737-1DFDB99A82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8704" y="0"/>
            <a:ext cx="2653296" cy="638635"/>
          </a:xfrm>
          <a:prstGeom prst="rect">
            <a:avLst/>
          </a:prstGeom>
        </p:spPr>
      </p:pic>
    </p:spTree>
    <p:extLst>
      <p:ext uri="{BB962C8B-B14F-4D97-AF65-F5344CB8AC3E}">
        <p14:creationId xmlns:p14="http://schemas.microsoft.com/office/powerpoint/2010/main" val="652455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Slide Number Placeholder 2"/>
          <p:cNvSpPr>
            <a:spLocks noGrp="1"/>
          </p:cNvSpPr>
          <p:nvPr>
            <p:ph type="sldNum" sz="quarter" idx="11"/>
          </p:nvPr>
        </p:nvSpPr>
        <p:spPr/>
        <p:txBody>
          <a:bodyPr/>
          <a:lstStyle/>
          <a:p>
            <a:fld id="{A916C171-007E-46CF-80D5-F89E015BD616}" type="slidenum">
              <a:rPr lang="en-US" smtClean="0"/>
              <a:pPr/>
              <a:t>5</a:t>
            </a:fld>
            <a:endParaRPr lang="en-US" dirty="0"/>
          </a:p>
        </p:txBody>
      </p:sp>
      <p:pic>
        <p:nvPicPr>
          <p:cNvPr id="4" name="Picture 3" descr="Logo&#10;&#10;Description automatically generated with medium confidence">
            <a:extLst>
              <a:ext uri="{FF2B5EF4-FFF2-40B4-BE49-F238E27FC236}">
                <a16:creationId xmlns:a16="http://schemas.microsoft.com/office/drawing/2014/main" id="{2557F54A-9425-C301-C77C-CEEA0E29C0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8704" y="0"/>
            <a:ext cx="2653296" cy="638635"/>
          </a:xfrm>
          <a:prstGeom prst="rect">
            <a:avLst/>
          </a:prstGeom>
        </p:spPr>
      </p:pic>
      <p:sp>
        <p:nvSpPr>
          <p:cNvPr id="5" name="TextBox 4">
            <a:extLst>
              <a:ext uri="{FF2B5EF4-FFF2-40B4-BE49-F238E27FC236}">
                <a16:creationId xmlns:a16="http://schemas.microsoft.com/office/drawing/2014/main" id="{EAB56A80-42CA-79EF-E5EA-1EE7322BCE4D}"/>
              </a:ext>
            </a:extLst>
          </p:cNvPr>
          <p:cNvSpPr txBox="1"/>
          <p:nvPr/>
        </p:nvSpPr>
        <p:spPr>
          <a:xfrm>
            <a:off x="4173893" y="3872204"/>
            <a:ext cx="3844213" cy="1200329"/>
          </a:xfrm>
          <a:prstGeom prst="rect">
            <a:avLst/>
          </a:prstGeom>
          <a:noFill/>
        </p:spPr>
        <p:txBody>
          <a:bodyPr wrap="square" rtlCol="0">
            <a:spAutoFit/>
          </a:bodyPr>
          <a:lstStyle/>
          <a:p>
            <a:pPr algn="ctr"/>
            <a:r>
              <a:rPr lang="en-US" dirty="0">
                <a:latin typeface="Segoe UI" panose="020B0502040204020203" pitchFamily="34" charset="0"/>
                <a:cs typeface="Segoe UI" panose="020B0502040204020203" pitchFamily="34" charset="0"/>
              </a:rPr>
              <a:t>Giovanni Tomasi</a:t>
            </a:r>
          </a:p>
          <a:p>
            <a:pPr algn="ctr"/>
            <a:r>
              <a:rPr lang="en-US" dirty="0">
                <a:latin typeface="Segoe UI" panose="020B0502040204020203" pitchFamily="34" charset="0"/>
                <a:cs typeface="Segoe UI" panose="020B0502040204020203" pitchFamily="34" charset="0"/>
              </a:rPr>
              <a:t>RSL Fiber Systems, LLC</a:t>
            </a:r>
          </a:p>
          <a:p>
            <a:pPr algn="ctr"/>
            <a:r>
              <a:rPr lang="en-US" dirty="0">
                <a:latin typeface="Segoe UI" panose="020B0502040204020203" pitchFamily="34" charset="0"/>
                <a:cs typeface="Segoe UI" panose="020B0502040204020203" pitchFamily="34" charset="0"/>
              </a:rPr>
              <a:t>860-282-4930 x-4929</a:t>
            </a:r>
          </a:p>
          <a:p>
            <a:pPr algn="ctr"/>
            <a:r>
              <a:rPr lang="en-US" dirty="0">
                <a:latin typeface="Segoe UI" panose="020B0502040204020203" pitchFamily="34" charset="0"/>
                <a:cs typeface="Segoe UI" panose="020B0502040204020203" pitchFamily="34" charset="0"/>
                <a:hlinkClick r:id="rId3"/>
              </a:rPr>
              <a:t>gptomasi@rslfibersystems.com</a:t>
            </a:r>
            <a:r>
              <a:rPr lang="en-US" dirty="0">
                <a:latin typeface="Segoe UI" panose="020B0502040204020203" pitchFamily="34" charset="0"/>
                <a:cs typeface="Segoe UI" panose="020B0502040204020203" pitchFamily="34" charset="0"/>
              </a:rPr>
              <a:t> </a:t>
            </a:r>
          </a:p>
        </p:txBody>
      </p:sp>
    </p:spTree>
    <p:extLst>
      <p:ext uri="{BB962C8B-B14F-4D97-AF65-F5344CB8AC3E}">
        <p14:creationId xmlns:p14="http://schemas.microsoft.com/office/powerpoint/2010/main" val="3516889625"/>
      </p:ext>
    </p:extLst>
  </p:cSld>
  <p:clrMapOvr>
    <a:masterClrMapping/>
  </p:clrMapOvr>
</p:sld>
</file>

<file path=ppt/theme/theme1.xml><?xml version="1.0" encoding="utf-8"?>
<a:theme xmlns:a="http://schemas.openxmlformats.org/drawingml/2006/main" name="NSRP Head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9D9AA77-0F3F-4E26-9B32-E48D47761254}" vid="{F0B499CC-BD85-4F84-953C-0FF751E7C6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211714A8386914FBBAF237E0209D6CD" ma:contentTypeVersion="15" ma:contentTypeDescription="Create a new document." ma:contentTypeScope="" ma:versionID="fb634fd8a523071df70c289a346867bd">
  <xsd:schema xmlns:xsd="http://www.w3.org/2001/XMLSchema" xmlns:xs="http://www.w3.org/2001/XMLSchema" xmlns:p="http://schemas.microsoft.com/office/2006/metadata/properties" xmlns:ns2="3445efd2-2707-48b2-a062-9192c1947536" xmlns:ns3="13b5ebf6-e51b-448b-b0dd-02bc0e584ad6" targetNamespace="http://schemas.microsoft.com/office/2006/metadata/properties" ma:root="true" ma:fieldsID="087d4cdd47d28f9e68935f5aac427861" ns2:_="" ns3:_="">
    <xsd:import namespace="3445efd2-2707-48b2-a062-9192c1947536"/>
    <xsd:import namespace="13b5ebf6-e51b-448b-b0dd-02bc0e584ad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45efd2-2707-48b2-a062-9192c19475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5a7c2e24-dda2-47b3-934a-2f96af816852" ma:termSetId="09814cd3-568e-fe90-9814-8d621ff8fb84" ma:anchorId="fba54fb3-c3e1-fe81-a776-ca4b69148c4d" ma:open="true" ma:isKeyword="false">
      <xsd:complexType>
        <xsd:sequence>
          <xsd:element ref="pc:Terms" minOccurs="0" maxOccurs="1"/>
        </xsd:sequence>
      </xsd:complexType>
    </xsd:element>
    <xsd:element name="MediaServiceLocation" ma:index="19" nillable="true" ma:displayName="Location" ma:description="" ma:indexed="true" ma:internalName="MediaServiceLocation" ma:readOnly="true">
      <xsd:simpleType>
        <xsd:restriction base="dms:Text"/>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b5ebf6-e51b-448b-b0dd-02bc0e584ad6"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f262938e-e7db-45fa-9722-78f0ddd42b24}" ma:internalName="TaxCatchAll" ma:showField="CatchAllData" ma:web="13b5ebf6-e51b-448b-b0dd-02bc0e584ad6">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445efd2-2707-48b2-a062-9192c1947536">
      <Terms xmlns="http://schemas.microsoft.com/office/infopath/2007/PartnerControls"/>
    </lcf76f155ced4ddcb4097134ff3c332f>
    <TaxCatchAll xmlns="13b5ebf6-e51b-448b-b0dd-02bc0e584ad6" xsi:nil="true"/>
  </documentManagement>
</p:properties>
</file>

<file path=customXml/itemProps1.xml><?xml version="1.0" encoding="utf-8"?>
<ds:datastoreItem xmlns:ds="http://schemas.openxmlformats.org/officeDocument/2006/customXml" ds:itemID="{3549BA6F-4020-4C4C-8B98-075413AD1774}">
  <ds:schemaRefs>
    <ds:schemaRef ds:uri="http://schemas.microsoft.com/sharepoint/v3/contenttype/forms"/>
  </ds:schemaRefs>
</ds:datastoreItem>
</file>

<file path=customXml/itemProps2.xml><?xml version="1.0" encoding="utf-8"?>
<ds:datastoreItem xmlns:ds="http://schemas.openxmlformats.org/officeDocument/2006/customXml" ds:itemID="{52E0B60A-26E9-493C-BEBF-8F88859DBC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45efd2-2707-48b2-a062-9192c1947536"/>
    <ds:schemaRef ds:uri="13b5ebf6-e51b-448b-b0dd-02bc0e584a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CE9A4E9-D309-42B9-B45A-AD4E6500B98E}">
  <ds:schemaRefs>
    <ds:schemaRef ds:uri="http://schemas.microsoft.com/office/2006/metadata/properties"/>
    <ds:schemaRef ds:uri="http://schemas.microsoft.com/office/infopath/2007/PartnerControls"/>
    <ds:schemaRef ds:uri="3445efd2-2707-48b2-a062-9192c1947536"/>
    <ds:schemaRef ds:uri="13b5ebf6-e51b-448b-b0dd-02bc0e584ad6"/>
  </ds:schemaRefs>
</ds:datastoreItem>
</file>

<file path=docMetadata/LabelInfo.xml><?xml version="1.0" encoding="utf-8"?>
<clbl:labelList xmlns:clbl="http://schemas.microsoft.com/office/2020/mipLabelMetadata">
  <clbl:label id="{165e3067-9277-46fd-8a11-a8a9e0e22c62}" enabled="0" method="" siteId="{165e3067-9277-46fd-8a11-a8a9e0e22c62}" removed="1"/>
</clbl:labelList>
</file>

<file path=docProps/app.xml><?xml version="1.0" encoding="utf-8"?>
<Properties xmlns="http://schemas.openxmlformats.org/officeDocument/2006/extended-properties" xmlns:vt="http://schemas.openxmlformats.org/officeDocument/2006/docPropsVTypes">
  <Template>Round 1 White Papers_DRAFT NL</Template>
  <TotalTime>3450</TotalTime>
  <Words>614</Words>
  <Application>Microsoft Office PowerPoint</Application>
  <PresentationFormat>Widescreen</PresentationFormat>
  <Paragraphs>79</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Courier New</vt:lpstr>
      <vt:lpstr>Segoe UI</vt:lpstr>
      <vt:lpstr>NSRP Header</vt:lpstr>
      <vt:lpstr>NSRP Panel Project PP 24-22 [2024 panel project]  LIGHTING ON NAVAL SHIPS DOD-HDBK-289(SH) MODERNIZATION SUPPORT EFFORT Giovanni Tomasi RSL Fiber Systems, LLC </vt:lpstr>
      <vt:lpstr>DOD-HDBK-289(SH) MODERNIZATION SUPPORT EFFORT</vt:lpstr>
      <vt:lpstr>DOD-HDBK-289(SH) MODERNIZATION SUPPORT EFFORT</vt:lpstr>
      <vt:lpstr>PROJECT HIGHLIGHTS</vt:lpstr>
      <vt:lpstr>QUESTIONS?</vt:lpstr>
    </vt:vector>
  </TitlesOfParts>
  <Company>SCRA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Laney, Nicholas</dc:creator>
  <cp:lastModifiedBy>Giovanni Tomasi</cp:lastModifiedBy>
  <cp:revision>108</cp:revision>
  <dcterms:created xsi:type="dcterms:W3CDTF">2019-02-28T12:25:49Z</dcterms:created>
  <dcterms:modified xsi:type="dcterms:W3CDTF">2023-12-11T15:24:08Z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0x0101008211714A8386914FBBAF237E0209D6CD</vt:lpwstr>
  </property>
  <property fmtid="{D5CDD505-2E9C-101B-9397-08002B2CF9AE}" pid="3" name="MediaServiceImageTags">
    <vt:lpwstr/>
  </property>
</Properties>
</file>