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17"/>
  </p:notesMasterIdLst>
  <p:sldIdLst>
    <p:sldId id="374" r:id="rId5"/>
    <p:sldId id="375" r:id="rId6"/>
    <p:sldId id="348" r:id="rId7"/>
    <p:sldId id="257" r:id="rId8"/>
    <p:sldId id="405" r:id="rId9"/>
    <p:sldId id="406" r:id="rId10"/>
    <p:sldId id="407" r:id="rId11"/>
    <p:sldId id="396" r:id="rId12"/>
    <p:sldId id="258" r:id="rId13"/>
    <p:sldId id="408" r:id="rId14"/>
    <p:sldId id="278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045571"/>
    <a:srgbClr val="05759D"/>
    <a:srgbClr val="0688B6"/>
    <a:srgbClr val="034055"/>
    <a:srgbClr val="8EB2BF"/>
    <a:srgbClr val="446A78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12CEF-C210-40AC-A4CC-0142034E588F}" v="25" dt="2023-12-13T17:24:53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101" autoAdjust="0"/>
  </p:normalViewPr>
  <p:slideViewPr>
    <p:cSldViewPr snapToGrid="0">
      <p:cViewPr varScale="1">
        <p:scale>
          <a:sx n="82" d="100"/>
          <a:sy n="82" d="100"/>
        </p:scale>
        <p:origin x="60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Tomasi" userId="7e2dab79-e92a-408c-99b4-25584f678c44" providerId="ADAL" clId="{1C312CEF-C210-40AC-A4CC-0142034E588F}"/>
    <pc:docChg chg="modSld">
      <pc:chgData name="Giovanni Tomasi" userId="7e2dab79-e92a-408c-99b4-25584f678c44" providerId="ADAL" clId="{1C312CEF-C210-40AC-A4CC-0142034E588F}" dt="2023-12-13T17:24:53.101" v="25" actId="1076"/>
      <pc:docMkLst>
        <pc:docMk/>
      </pc:docMkLst>
      <pc:sldChg chg="addSp modSp mod">
        <pc:chgData name="Giovanni Tomasi" userId="7e2dab79-e92a-408c-99b4-25584f678c44" providerId="ADAL" clId="{1C312CEF-C210-40AC-A4CC-0142034E588F}" dt="2023-12-13T17:24:53.101" v="25" actId="1076"/>
        <pc:sldMkLst>
          <pc:docMk/>
          <pc:sldMk cId="1775981783" sldId="406"/>
        </pc:sldMkLst>
        <pc:spChg chg="mod">
          <ac:chgData name="Giovanni Tomasi" userId="7e2dab79-e92a-408c-99b4-25584f678c44" providerId="ADAL" clId="{1C312CEF-C210-40AC-A4CC-0142034E588F}" dt="2023-12-13T17:22:43.440" v="0" actId="14100"/>
          <ac:spMkLst>
            <pc:docMk/>
            <pc:sldMk cId="1775981783" sldId="406"/>
            <ac:spMk id="3" creationId="{AACC9AAF-FC97-42A2-6261-D3407857A49A}"/>
          </ac:spMkLst>
        </pc:spChg>
        <pc:picChg chg="add mod">
          <ac:chgData name="Giovanni Tomasi" userId="7e2dab79-e92a-408c-99b4-25584f678c44" providerId="ADAL" clId="{1C312CEF-C210-40AC-A4CC-0142034E588F}" dt="2023-12-13T17:24:47.800" v="24" actId="732"/>
          <ac:picMkLst>
            <pc:docMk/>
            <pc:sldMk cId="1775981783" sldId="406"/>
            <ac:picMk id="1026" creationId="{0DAAB53D-85BB-7244-457A-482C3D15B088}"/>
          </ac:picMkLst>
        </pc:picChg>
        <pc:picChg chg="add mod">
          <ac:chgData name="Giovanni Tomasi" userId="7e2dab79-e92a-408c-99b4-25584f678c44" providerId="ADAL" clId="{1C312CEF-C210-40AC-A4CC-0142034E588F}" dt="2023-12-13T17:24:53.101" v="25" actId="1076"/>
          <ac:picMkLst>
            <pc:docMk/>
            <pc:sldMk cId="1775981783" sldId="406"/>
            <ac:picMk id="1027" creationId="{58B495CA-86C1-6F8A-6CFB-20EF698B36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6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1" y="8831580"/>
            <a:ext cx="2971801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749" tIns="45876" rIns="91749" bIns="45876" anchor="b"/>
          <a:lstStyle/>
          <a:p>
            <a:pPr algn="r" defTabSz="918352" eaLnBrk="0" hangingPunct="0">
              <a:defRPr/>
            </a:pPr>
            <a:fld id="{3C9763E8-D36E-4120-B80D-65E8731E374D}" type="slidenum">
              <a:rPr lang="en-US" sz="1200">
                <a:latin typeface="Times New Roman" pitchFamily="18" charset="0"/>
              </a:rPr>
              <a:pPr algn="r" defTabSz="918352" eaLnBrk="0" hangingPunct="0">
                <a:defRPr/>
              </a:pPr>
              <a:t>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49" tIns="45876" rIns="91749" bIns="45876"/>
          <a:lstStyle/>
          <a:p>
            <a:pPr eaLnBrk="1" hangingPunct="1"/>
            <a:r>
              <a:rPr lang="en-US" dirty="0"/>
              <a:t>DTS alarms can be set based on Min-Max temperature parameters, rate of change, and temperature difference.  </a:t>
            </a:r>
          </a:p>
        </p:txBody>
      </p:sp>
    </p:spTree>
    <p:extLst>
      <p:ext uri="{BB962C8B-B14F-4D97-AF65-F5344CB8AC3E}">
        <p14:creationId xmlns:p14="http://schemas.microsoft.com/office/powerpoint/2010/main" val="362553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1" y="8831580"/>
            <a:ext cx="2971801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749" tIns="45876" rIns="91749" bIns="45876" anchor="b"/>
          <a:lstStyle/>
          <a:p>
            <a:pPr algn="r" defTabSz="918352" eaLnBrk="0" hangingPunct="0">
              <a:defRPr/>
            </a:pPr>
            <a:fld id="{3C9763E8-D36E-4120-B80D-65E8731E374D}" type="slidenum">
              <a:rPr lang="en-US" sz="1200">
                <a:latin typeface="Times New Roman" pitchFamily="18" charset="0"/>
              </a:rPr>
              <a:pPr algn="r" defTabSz="918352" eaLnBrk="0" hangingPunct="0">
                <a:defRPr/>
              </a:pPr>
              <a:t>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49" tIns="45876" rIns="91749" bIns="45876"/>
          <a:lstStyle/>
          <a:p>
            <a:pPr eaLnBrk="1" hangingPunct="1"/>
            <a:r>
              <a:rPr lang="en-US" dirty="0"/>
              <a:t>DTS alarms can be set based on Min-Max temperature parameters, rate of change, and temperature difference.  </a:t>
            </a:r>
          </a:p>
        </p:txBody>
      </p:sp>
    </p:spTree>
    <p:extLst>
      <p:ext uri="{BB962C8B-B14F-4D97-AF65-F5344CB8AC3E}">
        <p14:creationId xmlns:p14="http://schemas.microsoft.com/office/powerpoint/2010/main" val="122668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1" y="8831580"/>
            <a:ext cx="2971801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749" tIns="45876" rIns="91749" bIns="45876" anchor="b"/>
          <a:lstStyle/>
          <a:p>
            <a:pPr algn="r" defTabSz="918352" eaLnBrk="0" hangingPunct="0">
              <a:defRPr/>
            </a:pPr>
            <a:fld id="{3C9763E8-D36E-4120-B80D-65E8731E374D}" type="slidenum">
              <a:rPr lang="en-US" sz="1200">
                <a:latin typeface="Times New Roman" pitchFamily="18" charset="0"/>
              </a:rPr>
              <a:pPr algn="r" defTabSz="918352" eaLnBrk="0" hangingPunct="0">
                <a:defRPr/>
              </a:pPr>
              <a:t>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49" tIns="45876" rIns="91749" bIns="45876"/>
          <a:lstStyle/>
          <a:p>
            <a:pPr eaLnBrk="1" hangingPunct="1"/>
            <a:r>
              <a:rPr lang="en-US" dirty="0"/>
              <a:t>DTS alarms can be set based on Min-Max temperature parameters, rate of change, and temperature difference.  </a:t>
            </a:r>
          </a:p>
        </p:txBody>
      </p:sp>
    </p:spTree>
    <p:extLst>
      <p:ext uri="{BB962C8B-B14F-4D97-AF65-F5344CB8AC3E}">
        <p14:creationId xmlns:p14="http://schemas.microsoft.com/office/powerpoint/2010/main" val="2267758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A DTS uses the fiber optic cable as a continuous lineal temperature sensor.  The fiber cable can be embedded in</a:t>
            </a:r>
            <a:r>
              <a:rPr lang="en-US" baseline="0" dirty="0"/>
              <a:t> the power cable or placed over the cable to detect temperature changes.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DTS systems can be configured to</a:t>
            </a:r>
            <a:r>
              <a:rPr lang="en-US" baseline="0" dirty="0"/>
              <a:t> the specific application, with distances, sampling intervals, alarms and other parameters customized as needed.  </a:t>
            </a: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366350-EB51-4F8B-B496-1A1E7325C7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CBC16-714F-474C-BBA7-0C5E9D8233A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55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3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5912206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33800" y="1130178"/>
            <a:ext cx="5801111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89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815136" cy="138196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48120217"/>
              </p:ext>
            </p:extLst>
          </p:nvPr>
        </p:nvGraphicFramePr>
        <p:xfrm>
          <a:off x="1835842" y="1227430"/>
          <a:ext cx="8181796" cy="5094481"/>
        </p:xfrm>
        <a:graphic>
          <a:graphicData uri="http://schemas.openxmlformats.org/drawingml/2006/table">
            <a:tbl>
              <a:tblPr firstRow="1" firstCol="1" bandRow="1"/>
              <a:tblGrid>
                <a:gridCol w="938894">
                  <a:extLst>
                    <a:ext uri="{9D8B030D-6E8A-4147-A177-3AD203B41FA5}">
                      <a16:colId xmlns:a16="http://schemas.microsoft.com/office/drawing/2014/main" val="2932954129"/>
                    </a:ext>
                  </a:extLst>
                </a:gridCol>
                <a:gridCol w="4667897">
                  <a:extLst>
                    <a:ext uri="{9D8B030D-6E8A-4147-A177-3AD203B41FA5}">
                      <a16:colId xmlns:a16="http://schemas.microsoft.com/office/drawing/2014/main" val="511602394"/>
                    </a:ext>
                  </a:extLst>
                </a:gridCol>
                <a:gridCol w="2575005">
                  <a:extLst>
                    <a:ext uri="{9D8B030D-6E8A-4147-A177-3AD203B41FA5}">
                      <a16:colId xmlns:a16="http://schemas.microsoft.com/office/drawing/2014/main" val="3374404517"/>
                    </a:ext>
                  </a:extLst>
                </a:gridCol>
              </a:tblGrid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745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087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Convene Meeting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5579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19735"/>
                  </a:ext>
                </a:extLst>
              </a:tr>
              <a:tr h="40477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7400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760212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9734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8188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99409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7301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5533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3969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0474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79672"/>
                  </a:ext>
                </a:extLst>
              </a:tr>
              <a:tr h="37978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00741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Adjourn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54446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9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191812"/>
              </p:ext>
            </p:extLst>
          </p:nvPr>
        </p:nvGraphicFramePr>
        <p:xfrm>
          <a:off x="165538" y="1532083"/>
          <a:ext cx="11274358" cy="48463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3455249154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37296426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7051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objective here.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32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0552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$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513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69850" y="108832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35485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0/00</a:t>
            </a:r>
          </a:p>
        </p:txBody>
      </p:sp>
    </p:spTree>
    <p:extLst>
      <p:ext uri="{BB962C8B-B14F-4D97-AF65-F5344CB8AC3E}">
        <p14:creationId xmlns:p14="http://schemas.microsoft.com/office/powerpoint/2010/main" val="326421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631" y="6545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0" r:id="rId4"/>
    <p:sldLayoutId id="2147483659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4055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5759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9.gi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5.png"/><Relationship Id="rId10" Type="http://schemas.openxmlformats.org/officeDocument/2006/relationships/image" Target="../media/image25.emf"/><Relationship Id="rId4" Type="http://schemas.openxmlformats.org/officeDocument/2006/relationships/image" Target="../media/image20.emf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5.png"/><Relationship Id="rId4" Type="http://schemas.openxmlformats.org/officeDocument/2006/relationships/image" Target="../media/image29.jpeg"/><Relationship Id="rId9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ptomasi@rslfibersystems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8765" y="2002069"/>
            <a:ext cx="12027049" cy="3283974"/>
          </a:xfrm>
        </p:spPr>
        <p:txBody>
          <a:bodyPr/>
          <a:lstStyle/>
          <a:p>
            <a:r>
              <a:rPr lang="en-US" sz="4000" dirty="0"/>
              <a:t>NSRP 2023 Panel Project 2019-477-04</a:t>
            </a:r>
            <a:br>
              <a:rPr lang="en-US" dirty="0"/>
            </a:br>
            <a:r>
              <a:rPr lang="en-US" sz="4000" b="1" dirty="0">
                <a:solidFill>
                  <a:srgbClr val="44546A"/>
                </a:solidFill>
              </a:rPr>
              <a:t>DTS Integration into Electrical Plant Controls</a:t>
            </a:r>
            <a:br>
              <a:rPr lang="en-US" sz="4000" b="1" dirty="0">
                <a:solidFill>
                  <a:srgbClr val="44546A"/>
                </a:solidFill>
              </a:rPr>
            </a:br>
            <a:r>
              <a:rPr lang="en-US" sz="4000" b="1" dirty="0">
                <a:solidFill>
                  <a:srgbClr val="44546A"/>
                </a:solidFill>
              </a:rPr>
              <a:t>for Conditions Based Maintenance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REPORT 2</a:t>
            </a:r>
            <a:br>
              <a:rPr lang="en-US" sz="3600" b="1" dirty="0"/>
            </a:br>
            <a:r>
              <a:rPr lang="en-US" sz="1600" dirty="0"/>
              <a:t>December 15, 2023</a:t>
            </a:r>
            <a:br>
              <a:rPr lang="en-US" sz="3600" dirty="0"/>
            </a:br>
            <a:br>
              <a:rPr lang="en-US" sz="3600" dirty="0"/>
            </a:br>
            <a:r>
              <a:rPr lang="en-US" sz="1600" dirty="0">
                <a:solidFill>
                  <a:srgbClr val="045571"/>
                </a:solidFill>
              </a:rPr>
              <a:t>Giovanni Tomasi</a:t>
            </a:r>
            <a:br>
              <a:rPr lang="en-US" sz="1600" dirty="0">
                <a:solidFill>
                  <a:srgbClr val="045571"/>
                </a:solidFill>
              </a:rPr>
            </a:br>
            <a:r>
              <a:rPr lang="en-US" sz="1600" dirty="0">
                <a:solidFill>
                  <a:srgbClr val="045571"/>
                </a:solidFill>
              </a:rPr>
              <a:t>RSL Fiber Systems, LLC</a:t>
            </a:r>
          </a:p>
        </p:txBody>
      </p:sp>
      <p:pic>
        <p:nvPicPr>
          <p:cNvPr id="5" name="Picture 4" descr="Image result for navy ship electrical panel">
            <a:extLst>
              <a:ext uri="{FF2B5EF4-FFF2-40B4-BE49-F238E27FC236}">
                <a16:creationId xmlns:a16="http://schemas.microsoft.com/office/drawing/2014/main" id="{AA0A5B15-53D4-6818-C52D-7D1D67A2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19" y="4059942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D761B10-3528-95F5-5742-E13A5BA81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87FA91-1354-FC0E-07A2-6B093D83EA45}"/>
              </a:ext>
            </a:extLst>
          </p:cNvPr>
          <p:cNvSpPr txBox="1"/>
          <p:nvPr/>
        </p:nvSpPr>
        <p:spPr>
          <a:xfrm>
            <a:off x="2877729" y="6142562"/>
            <a:ext cx="7799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STATEMENT A. Approved for public release: distribution unlimited. 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6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43DCF8C-EDD6-3621-5A43-813D23329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0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12192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31731" y="2320743"/>
            <a:ext cx="55401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2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Entire fiber is the sensing unit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– over 2000 zones per fiber channel.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Standard MM 50/125, 62.5/125 or SM fiber.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Up to 30 Km MM, 40 Km SM - </a:t>
            </a:r>
            <a:r>
              <a:rPr lang="en-US" sz="2000" u="sng" dirty="0">
                <a:latin typeface="Segoe UI" panose="020B0502040204020203" pitchFamily="34" charset="0"/>
                <a:cs typeface="Segoe UI" panose="020B0502040204020203" pitchFamily="34" charset="0"/>
              </a:rPr>
              <a:t>real time monitoring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across entire length.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Temperature rise of 0.1ºC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Spatial Resolution down to 50 cm.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Based on Raman Scattering.</a:t>
            </a:r>
          </a:p>
        </p:txBody>
      </p:sp>
      <p:pic>
        <p:nvPicPr>
          <p:cNvPr id="75778" name="Picture 2" descr="http://www.swinburne.edu.au/engineering/caous/projects/images/dts_las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781" y="960700"/>
            <a:ext cx="4556538" cy="1360043"/>
          </a:xfrm>
          <a:prstGeom prst="rect">
            <a:avLst/>
          </a:prstGeom>
          <a:noFill/>
        </p:spPr>
      </p:pic>
      <p:sp>
        <p:nvSpPr>
          <p:cNvPr id="15" name="Freeform 14"/>
          <p:cNvSpPr/>
          <p:nvPr/>
        </p:nvSpPr>
        <p:spPr>
          <a:xfrm flipV="1">
            <a:off x="3049645" y="2116896"/>
            <a:ext cx="5540162" cy="329320"/>
          </a:xfrm>
          <a:custGeom>
            <a:avLst/>
            <a:gdLst>
              <a:gd name="connsiteX0" fmla="*/ 0 w 3598333"/>
              <a:gd name="connsiteY0" fmla="*/ 455197 h 455197"/>
              <a:gd name="connsiteX1" fmla="*/ 804333 w 3598333"/>
              <a:gd name="connsiteY1" fmla="*/ 74197 h 455197"/>
              <a:gd name="connsiteX2" fmla="*/ 1576916 w 3598333"/>
              <a:gd name="connsiteY2" fmla="*/ 423447 h 455197"/>
              <a:gd name="connsiteX3" fmla="*/ 2614083 w 3598333"/>
              <a:gd name="connsiteY3" fmla="*/ 113 h 455197"/>
              <a:gd name="connsiteX4" fmla="*/ 3598333 w 3598333"/>
              <a:gd name="connsiteY4" fmla="*/ 381113 h 455197"/>
              <a:gd name="connsiteX5" fmla="*/ 3598333 w 3598333"/>
              <a:gd name="connsiteY5" fmla="*/ 381113 h 45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333" h="455197">
                <a:moveTo>
                  <a:pt x="0" y="455197"/>
                </a:moveTo>
                <a:cubicBezTo>
                  <a:pt x="270757" y="267343"/>
                  <a:pt x="541514" y="79489"/>
                  <a:pt x="804333" y="74197"/>
                </a:cubicBezTo>
                <a:cubicBezTo>
                  <a:pt x="1067152" y="68905"/>
                  <a:pt x="1275291" y="435794"/>
                  <a:pt x="1576916" y="423447"/>
                </a:cubicBezTo>
                <a:cubicBezTo>
                  <a:pt x="1878541" y="411100"/>
                  <a:pt x="2277180" y="7169"/>
                  <a:pt x="2614083" y="113"/>
                </a:cubicBezTo>
                <a:cubicBezTo>
                  <a:pt x="2950986" y="-6943"/>
                  <a:pt x="3434291" y="317613"/>
                  <a:pt x="3598333" y="381113"/>
                </a:cubicBezTo>
                <a:lnTo>
                  <a:pt x="3598333" y="381113"/>
                </a:lnTo>
              </a:path>
            </a:pathLst>
          </a:custGeom>
          <a:ln w="762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Fiber Optic Distributed Temperature Sensing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8610600" y="62471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FC7B97-90A5-F849-AAFD-C97238E43BA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6E1E1-FB4D-5985-C1F6-8C11C4DC9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" y="1444761"/>
            <a:ext cx="3072699" cy="669599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D311C610-014E-650D-F168-2A948B16D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B1BC12-32A3-2AC7-575F-CDC1E2172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12" y="2086108"/>
            <a:ext cx="2644067" cy="17781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F5F135-BF19-5441-5DD3-382998EE9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09" y="3906932"/>
            <a:ext cx="2958716" cy="13074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81D021-0ACB-5C65-7BCF-C01C21A6E4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1959" y="721158"/>
            <a:ext cx="1889229" cy="14843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41334E-FED7-3DE0-C258-5100911D8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1959" y="2105140"/>
            <a:ext cx="1889229" cy="14815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143637-B22C-7568-67C0-6E5986A4EC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509" y="5121780"/>
            <a:ext cx="3875457" cy="13872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3131D0-10FF-E32C-00AB-80D124C306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49058" y="3478958"/>
            <a:ext cx="1815033" cy="15020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FB22D6F-CAC7-D5F5-53F8-BBA0652FB6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2008" y="4895231"/>
            <a:ext cx="2834174" cy="16378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DTS – Possible Shipboard Applications</a:t>
            </a:r>
          </a:p>
        </p:txBody>
      </p:sp>
      <p:pic>
        <p:nvPicPr>
          <p:cNvPr id="62466" name="Picture 2" descr="http://tse1.mm.bing.net/th?&amp;id=OIP.Mcf2da044d1ba3475048a53be04a57e9co0&amp;w=300&amp;h=225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422409"/>
            <a:ext cx="2997200" cy="1685925"/>
          </a:xfrm>
          <a:prstGeom prst="rect">
            <a:avLst/>
          </a:prstGeom>
          <a:noFill/>
        </p:spPr>
      </p:pic>
      <p:pic>
        <p:nvPicPr>
          <p:cNvPr id="62470" name="Picture 6" descr="http://tse1.mm.bing.net/th?&amp;id=OIP.M7fbb65b87f538b91b28bbec5022049c6o0&amp;w=300&amp;h=182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3011377"/>
            <a:ext cx="3810000" cy="1733551"/>
          </a:xfrm>
          <a:prstGeom prst="rect">
            <a:avLst/>
          </a:prstGeom>
          <a:noFill/>
        </p:spPr>
      </p:pic>
      <p:pic>
        <p:nvPicPr>
          <p:cNvPr id="62472" name="Picture 8" descr="http://tse1.mm.bing.net/th?&amp;id=OIP.Md194a130b7d67c64d2d5eab005464335o0&amp;w=287&amp;h=182&amp;c=0&amp;pid=1.9&amp;rs=0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171" y="1213659"/>
            <a:ext cx="3632200" cy="1733551"/>
          </a:xfrm>
          <a:prstGeom prst="rect">
            <a:avLst/>
          </a:prstGeom>
          <a:noFill/>
        </p:spPr>
      </p:pic>
      <p:pic>
        <p:nvPicPr>
          <p:cNvPr id="62474" name="Picture 10" descr="http://tse1.mm.bing.net/th?id=OIP.M5321bd36bce6e09507462691ebb27c49o0&amp;pid=15.1"/>
          <p:cNvPicPr>
            <a:picLocks noChangeAspect="1" noChangeArrowheads="1"/>
          </p:cNvPicPr>
          <p:nvPr/>
        </p:nvPicPr>
        <p:blipFill>
          <a:blip r:embed="rId6" cstate="print"/>
          <a:srcRect l="23809" t="5333" r="23810"/>
          <a:stretch>
            <a:fillRect/>
          </a:stretch>
        </p:blipFill>
        <p:spPr bwMode="auto">
          <a:xfrm rot="16200000">
            <a:off x="8608786" y="3766534"/>
            <a:ext cx="838200" cy="3606800"/>
          </a:xfrm>
          <a:prstGeom prst="rect">
            <a:avLst/>
          </a:prstGeom>
          <a:noFill/>
        </p:spPr>
      </p:pic>
      <p:sp>
        <p:nvSpPr>
          <p:cNvPr id="20" name="Rectangle 2"/>
          <p:cNvSpPr>
            <a:spLocks noGrp="1" noChangeArrowheads="1"/>
          </p:cNvSpPr>
          <p:nvPr>
            <p:ph idx="1"/>
          </p:nvPr>
        </p:nvSpPr>
        <p:spPr>
          <a:xfrm>
            <a:off x="3570512" y="3784601"/>
            <a:ext cx="7286174" cy="3838185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  <a:buSzPct val="100000"/>
              <a:defRPr/>
            </a:pPr>
            <a:r>
              <a:rPr lang="en-US" sz="1800" kern="0" dirty="0"/>
              <a:t>Insulated Bus Pipe Connections</a:t>
            </a:r>
          </a:p>
          <a:p>
            <a:pPr>
              <a:spcBef>
                <a:spcPts val="600"/>
              </a:spcBef>
              <a:spcAft>
                <a:spcPts val="200"/>
              </a:spcAft>
              <a:buSzPct val="100000"/>
              <a:defRPr/>
            </a:pPr>
            <a:r>
              <a:rPr lang="en-US" sz="1800" kern="0" dirty="0"/>
              <a:t>Fire detection</a:t>
            </a:r>
          </a:p>
          <a:p>
            <a:pPr>
              <a:spcBef>
                <a:spcPts val="600"/>
              </a:spcBef>
              <a:spcAft>
                <a:spcPts val="200"/>
              </a:spcAft>
              <a:buSzPct val="100000"/>
              <a:defRPr/>
            </a:pPr>
            <a:r>
              <a:rPr lang="en-US" sz="1800" kern="0" dirty="0"/>
              <a:t>MV and HV electrical panels monitoring</a:t>
            </a:r>
          </a:p>
          <a:p>
            <a:pPr>
              <a:spcBef>
                <a:spcPts val="600"/>
              </a:spcBef>
              <a:spcAft>
                <a:spcPts val="200"/>
              </a:spcAft>
              <a:buSzPct val="100000"/>
              <a:defRPr/>
            </a:pPr>
            <a:r>
              <a:rPr lang="en-US" sz="1800" kern="0" dirty="0"/>
              <a:t>Machinery health monitoring</a:t>
            </a:r>
          </a:p>
          <a:p>
            <a:pPr>
              <a:spcBef>
                <a:spcPts val="600"/>
              </a:spcBef>
              <a:spcAft>
                <a:spcPts val="200"/>
              </a:spcAft>
              <a:buSzPct val="100000"/>
              <a:defRPr/>
            </a:pPr>
            <a:r>
              <a:rPr lang="en-US" sz="1800" kern="0" dirty="0"/>
              <a:t>Cabling systems health monitoring</a:t>
            </a:r>
          </a:p>
          <a:p>
            <a:pPr>
              <a:spcBef>
                <a:spcPts val="600"/>
              </a:spcBef>
              <a:spcAft>
                <a:spcPts val="200"/>
              </a:spcAft>
              <a:buSzPct val="100000"/>
              <a:defRPr/>
            </a:pPr>
            <a:r>
              <a:rPr lang="en-US" sz="1800" kern="0" dirty="0"/>
              <a:t>Food storage spaces</a:t>
            </a:r>
          </a:p>
          <a:p>
            <a:pPr>
              <a:spcBef>
                <a:spcPts val="600"/>
              </a:spcBef>
              <a:spcAft>
                <a:spcPts val="200"/>
              </a:spcAft>
              <a:buSzPct val="100000"/>
              <a:defRPr/>
            </a:pPr>
            <a:r>
              <a:rPr lang="en-US" sz="1800" kern="0" dirty="0"/>
              <a:t>Others…</a:t>
            </a:r>
          </a:p>
          <a:p>
            <a:pPr>
              <a:spcBef>
                <a:spcPts val="600"/>
              </a:spcBef>
              <a:spcAft>
                <a:spcPts val="200"/>
              </a:spcAft>
              <a:buSzPct val="100000"/>
              <a:defRPr/>
            </a:pPr>
            <a:r>
              <a:rPr lang="en-US" sz="1800" b="1" kern="0" dirty="0"/>
              <a:t>Single DTS and single cable for multiple functions </a:t>
            </a:r>
          </a:p>
          <a:p>
            <a:pPr>
              <a:spcBef>
                <a:spcPts val="200"/>
              </a:spcBef>
              <a:spcAft>
                <a:spcPts val="200"/>
              </a:spcAft>
              <a:buSzPct val="80000"/>
              <a:buNone/>
              <a:defRPr/>
            </a:pPr>
            <a:endParaRPr lang="en-US" sz="1800" b="1" kern="0" dirty="0"/>
          </a:p>
          <a:p>
            <a:pPr>
              <a:spcBef>
                <a:spcPts val="200"/>
              </a:spcBef>
              <a:spcAft>
                <a:spcPts val="200"/>
              </a:spcAft>
              <a:buSzPct val="80000"/>
              <a:defRPr/>
            </a:pPr>
            <a:endParaRPr lang="en-US" sz="1400" kern="0" dirty="0">
              <a:latin typeface="Arial" charset="0"/>
              <a:cs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10600" y="62471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FC7B97-90A5-F849-AAFD-C97238E43BA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 descr="A picture containing indoor, cooking&#10;&#10;Description automatically generated">
            <a:extLst>
              <a:ext uri="{FF2B5EF4-FFF2-40B4-BE49-F238E27FC236}">
                <a16:creationId xmlns:a16="http://schemas.microsoft.com/office/drawing/2014/main" id="{135DE397-F5FF-4EFB-A8EA-B571163B6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 b="7180"/>
          <a:stretch/>
        </p:blipFill>
        <p:spPr>
          <a:xfrm>
            <a:off x="3860800" y="1460637"/>
            <a:ext cx="3236686" cy="1908258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7B4C4C9-41D8-4F36-A21F-6CBE6340CD49}"/>
              </a:ext>
            </a:extLst>
          </p:cNvPr>
          <p:cNvSpPr/>
          <p:nvPr/>
        </p:nvSpPr>
        <p:spPr>
          <a:xfrm>
            <a:off x="206426" y="1326642"/>
            <a:ext cx="11901126" cy="4243350"/>
          </a:xfrm>
          <a:custGeom>
            <a:avLst/>
            <a:gdLst>
              <a:gd name="connsiteX0" fmla="*/ 566460 w 11901126"/>
              <a:gd name="connsiteY0" fmla="*/ 2831701 h 4243350"/>
              <a:gd name="connsiteX1" fmla="*/ 403 w 11901126"/>
              <a:gd name="connsiteY1" fmla="*/ 2113244 h 4243350"/>
              <a:gd name="connsiteX2" fmla="*/ 642660 w 11901126"/>
              <a:gd name="connsiteY2" fmla="*/ 785187 h 4243350"/>
              <a:gd name="connsiteX3" fmla="*/ 2014260 w 11901126"/>
              <a:gd name="connsiteY3" fmla="*/ 77615 h 4243350"/>
              <a:gd name="connsiteX4" fmla="*/ 3570917 w 11901126"/>
              <a:gd name="connsiteY4" fmla="*/ 1122644 h 4243350"/>
              <a:gd name="connsiteX5" fmla="*/ 6096403 w 11901126"/>
              <a:gd name="connsiteY5" fmla="*/ 1253272 h 4243350"/>
              <a:gd name="connsiteX6" fmla="*/ 8415060 w 11901126"/>
              <a:gd name="connsiteY6" fmla="*/ 99387 h 4243350"/>
              <a:gd name="connsiteX7" fmla="*/ 11463060 w 11901126"/>
              <a:gd name="connsiteY7" fmla="*/ 306215 h 4243350"/>
              <a:gd name="connsiteX8" fmla="*/ 11593688 w 11901126"/>
              <a:gd name="connsiteY8" fmla="*/ 2265644 h 4243350"/>
              <a:gd name="connsiteX9" fmla="*/ 8730745 w 11901126"/>
              <a:gd name="connsiteY9" fmla="*/ 2385387 h 4243350"/>
              <a:gd name="connsiteX10" fmla="*/ 8251774 w 11901126"/>
              <a:gd name="connsiteY10" fmla="*/ 3310672 h 4243350"/>
              <a:gd name="connsiteX11" fmla="*/ 11136488 w 11901126"/>
              <a:gd name="connsiteY11" fmla="*/ 3593701 h 4243350"/>
              <a:gd name="connsiteX12" fmla="*/ 10657517 w 11901126"/>
              <a:gd name="connsiteY12" fmla="*/ 4192415 h 4243350"/>
              <a:gd name="connsiteX13" fmla="*/ 10679288 w 11901126"/>
              <a:gd name="connsiteY13" fmla="*/ 4170644 h 424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01126" h="4243350">
                <a:moveTo>
                  <a:pt x="566460" y="2831701"/>
                </a:moveTo>
                <a:cubicBezTo>
                  <a:pt x="277081" y="2643015"/>
                  <a:pt x="-12297" y="2454330"/>
                  <a:pt x="403" y="2113244"/>
                </a:cubicBezTo>
                <a:cubicBezTo>
                  <a:pt x="13103" y="1772158"/>
                  <a:pt x="307017" y="1124458"/>
                  <a:pt x="642660" y="785187"/>
                </a:cubicBezTo>
                <a:cubicBezTo>
                  <a:pt x="978303" y="445915"/>
                  <a:pt x="1526217" y="21372"/>
                  <a:pt x="2014260" y="77615"/>
                </a:cubicBezTo>
                <a:cubicBezTo>
                  <a:pt x="2502303" y="133858"/>
                  <a:pt x="2890560" y="926701"/>
                  <a:pt x="3570917" y="1122644"/>
                </a:cubicBezTo>
                <a:cubicBezTo>
                  <a:pt x="4251274" y="1318587"/>
                  <a:pt x="5289046" y="1423815"/>
                  <a:pt x="6096403" y="1253272"/>
                </a:cubicBezTo>
                <a:cubicBezTo>
                  <a:pt x="6903760" y="1082729"/>
                  <a:pt x="7520617" y="257230"/>
                  <a:pt x="8415060" y="99387"/>
                </a:cubicBezTo>
                <a:cubicBezTo>
                  <a:pt x="9309503" y="-58456"/>
                  <a:pt x="10933289" y="-54828"/>
                  <a:pt x="11463060" y="306215"/>
                </a:cubicBezTo>
                <a:cubicBezTo>
                  <a:pt x="11992831" y="667258"/>
                  <a:pt x="12049074" y="1919115"/>
                  <a:pt x="11593688" y="2265644"/>
                </a:cubicBezTo>
                <a:cubicBezTo>
                  <a:pt x="11138302" y="2612173"/>
                  <a:pt x="9287731" y="2211216"/>
                  <a:pt x="8730745" y="2385387"/>
                </a:cubicBezTo>
                <a:cubicBezTo>
                  <a:pt x="8173759" y="2559558"/>
                  <a:pt x="7850817" y="3109286"/>
                  <a:pt x="8251774" y="3310672"/>
                </a:cubicBezTo>
                <a:cubicBezTo>
                  <a:pt x="8652731" y="3512058"/>
                  <a:pt x="10735531" y="3446744"/>
                  <a:pt x="11136488" y="3593701"/>
                </a:cubicBezTo>
                <a:cubicBezTo>
                  <a:pt x="11537445" y="3740658"/>
                  <a:pt x="10733717" y="4096258"/>
                  <a:pt x="10657517" y="4192415"/>
                </a:cubicBezTo>
                <a:cubicBezTo>
                  <a:pt x="10581317" y="4288572"/>
                  <a:pt x="10630302" y="4229608"/>
                  <a:pt x="10679288" y="4170644"/>
                </a:cubicBezTo>
              </a:path>
            </a:pathLst>
          </a:custGeom>
          <a:noFill/>
          <a:ln w="28575">
            <a:solidFill>
              <a:srgbClr val="174C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825D550B-8DAA-497B-82A9-0F44BC940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5" y="4744928"/>
            <a:ext cx="1917601" cy="147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7F60042-6BA0-43B8-9D95-E9681D0D3C62}"/>
              </a:ext>
            </a:extLst>
          </p:cNvPr>
          <p:cNvSpPr txBox="1"/>
          <p:nvPr/>
        </p:nvSpPr>
        <p:spPr>
          <a:xfrm>
            <a:off x="206426" y="6057499"/>
            <a:ext cx="264793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Data displayed on Integrated Bridge System Controller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08693C1-87FE-4EE5-8008-EC574C693915}"/>
              </a:ext>
            </a:extLst>
          </p:cNvPr>
          <p:cNvSpPr/>
          <p:nvPr/>
        </p:nvSpPr>
        <p:spPr>
          <a:xfrm>
            <a:off x="1407885" y="4331996"/>
            <a:ext cx="304800" cy="410192"/>
          </a:xfrm>
          <a:prstGeom prst="downArrow">
            <a:avLst/>
          </a:prstGeom>
          <a:solidFill>
            <a:srgbClr val="C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8CB8E-DE92-C446-26F0-83F1B85265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323" y="3773248"/>
            <a:ext cx="2639028" cy="575094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8252B17-A4F0-0508-4CAD-FE2A49B4B0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827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4836" y="1462579"/>
            <a:ext cx="9568672" cy="3366873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ea typeface="Times New Roman" panose="02020603050405020304" pitchFamily="18" charset="0"/>
              </a:rPr>
              <a:t>PROJECT OUTLINE</a:t>
            </a:r>
          </a:p>
          <a:p>
            <a:endParaRPr lang="en-US" dirty="0"/>
          </a:p>
          <a:p>
            <a:r>
              <a:rPr lang="en-US" dirty="0"/>
              <a:t>PROJECT BACKGROUND</a:t>
            </a:r>
          </a:p>
          <a:p>
            <a:pPr lvl="1"/>
            <a:r>
              <a:rPr lang="en-US" dirty="0"/>
              <a:t>TESTS PERFORMED &amp; LESSONS LEARNED</a:t>
            </a:r>
          </a:p>
          <a:p>
            <a:pPr lvl="1"/>
            <a:endParaRPr lang="en-US" dirty="0"/>
          </a:p>
          <a:p>
            <a:r>
              <a:rPr lang="en-US" dirty="0">
                <a:ea typeface="Times New Roman" panose="02020603050405020304" pitchFamily="18" charset="0"/>
              </a:rPr>
              <a:t>PROJECT STATUS</a:t>
            </a:r>
            <a:endParaRPr lang="en-US" dirty="0"/>
          </a:p>
          <a:p>
            <a:endParaRPr lang="en-US" dirty="0">
              <a:ea typeface="Times New Roman" panose="02020603050405020304" pitchFamily="18" charset="0"/>
            </a:endParaRPr>
          </a:p>
          <a:p>
            <a:r>
              <a:rPr lang="en-US" dirty="0">
                <a:ea typeface="Times New Roman" panose="02020603050405020304" pitchFamily="18" charset="0"/>
              </a:rPr>
              <a:t>NEXT STEPS</a:t>
            </a:r>
          </a:p>
          <a:p>
            <a:endParaRPr lang="en-US" dirty="0">
              <a:ea typeface="Times New Roman" panose="02020603050405020304" pitchFamily="18" charset="0"/>
            </a:endParaRPr>
          </a:p>
          <a:p>
            <a:r>
              <a:rPr lang="en-US" dirty="0">
                <a:ea typeface="Times New Roman" panose="02020603050405020304" pitchFamily="18" charset="0"/>
              </a:rPr>
              <a:t>FOLLOW-ON PROJECT / IR&amp;D   </a:t>
            </a:r>
          </a:p>
          <a:p>
            <a:pPr marL="0" indent="0">
              <a:buNone/>
            </a:pPr>
            <a:endParaRPr lang="en-US" dirty="0">
              <a:ea typeface="Times New Roman" panose="02020603050405020304" pitchFamily="18" charset="0"/>
            </a:endParaRPr>
          </a:p>
          <a:p>
            <a:endParaRPr lang="en-US" dirty="0"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TABLE OF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D2E9D888-DFBE-EE67-B32D-9EB15994F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1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71E4051-52B3-4423-8E36-C42E73677F53}"/>
              </a:ext>
            </a:extLst>
          </p:cNvPr>
          <p:cNvSpPr txBox="1">
            <a:spLocks/>
          </p:cNvSpPr>
          <p:nvPr/>
        </p:nvSpPr>
        <p:spPr>
          <a:xfrm>
            <a:off x="63954" y="1158536"/>
            <a:ext cx="6032045" cy="5422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045571"/>
                </a:solidFill>
              </a:rPr>
              <a:t>OBJECTIVE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334E5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[Detect </a:t>
            </a:r>
            <a:r>
              <a:rPr lang="en-US" sz="1800" b="1" i="1" dirty="0">
                <a:solidFill>
                  <a:srgbClr val="334E5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800" b="1" i="1" dirty="0">
                <a:solidFill>
                  <a:srgbClr val="334E5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Isolate </a:t>
            </a:r>
            <a:r>
              <a:rPr lang="en-US" sz="1800" b="1" i="1" dirty="0">
                <a:solidFill>
                  <a:srgbClr val="334E5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800" b="1" i="1" dirty="0">
                <a:solidFill>
                  <a:srgbClr val="334E5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Determine Severity </a:t>
            </a:r>
            <a:r>
              <a:rPr lang="en-US" sz="1800" b="1" i="1" dirty="0">
                <a:solidFill>
                  <a:srgbClr val="334E5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800" b="1" i="1" dirty="0">
                <a:solidFill>
                  <a:srgbClr val="334E5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Define Action]</a:t>
            </a:r>
          </a:p>
          <a:p>
            <a:pPr marL="0" indent="0">
              <a:buNone/>
            </a:pPr>
            <a:endParaRPr lang="en-US" sz="2400" b="1" dirty="0">
              <a:solidFill>
                <a:srgbClr val="045571"/>
              </a:solidFill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ethodology to secure the fiber optic sensors to the electrical connections.</a:t>
            </a:r>
            <a:b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hardware device location to provide data from DTS.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Configure the GUI to display actionable CBM data collected by the DTS.</a:t>
            </a:r>
            <a:b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baseline specifications to qualify and implement DTS on Navy vessels.</a:t>
            </a:r>
            <a:b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Provide baseline for project to finalize development and qualify DTS system for MV panels monitoring.</a:t>
            </a:r>
            <a:b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4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6EB08-675A-469C-A288-18307C5CE9E9}"/>
              </a:ext>
            </a:extLst>
          </p:cNvPr>
          <p:cNvSpPr txBox="1"/>
          <p:nvPr/>
        </p:nvSpPr>
        <p:spPr>
          <a:xfrm>
            <a:off x="6261100" y="6581001"/>
            <a:ext cx="570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DISTRIBUTION STATEMENT A. Approved for public release: distribution unlimited. 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A3A369E-B4BB-C3EA-809D-51B965EA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4" y="575530"/>
            <a:ext cx="11677392" cy="564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2023 PANEL PROJECT - DTS Integration into Electrical Plant Controls</a:t>
            </a:r>
            <a:endParaRPr lang="en-US" sz="28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152D403-1F63-3095-C4F7-BF0FC442984B}"/>
              </a:ext>
            </a:extLst>
          </p:cNvPr>
          <p:cNvSpPr txBox="1">
            <a:spLocks/>
          </p:cNvSpPr>
          <p:nvPr/>
        </p:nvSpPr>
        <p:spPr>
          <a:xfrm>
            <a:off x="6096000" y="1328043"/>
            <a:ext cx="5781870" cy="5215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45571"/>
                </a:solidFill>
              </a:rPr>
              <a:t>TEAM MEMBERS</a:t>
            </a:r>
          </a:p>
          <a:p>
            <a:r>
              <a:rPr lang="en-US" sz="1800" u="sng" dirty="0">
                <a:latin typeface="Segoe UI" panose="020B0502040204020203" pitchFamily="34" charset="0"/>
                <a:cs typeface="Segoe UI" panose="020B0502040204020203" pitchFamily="34" charset="0"/>
              </a:rPr>
              <a:t>Prime/Lead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: RSL</a:t>
            </a:r>
            <a:r>
              <a:rPr lang="en-US" sz="18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Fiber Systems, LLC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u="sng" dirty="0">
                <a:latin typeface="Segoe UI" panose="020B0502040204020203" pitchFamily="34" charset="0"/>
                <a:cs typeface="Segoe UI" panose="020B0502040204020203" pitchFamily="34" charset="0"/>
              </a:rPr>
              <a:t>Team Members: Penn State University – </a:t>
            </a:r>
            <a:r>
              <a:rPr lang="en-US" sz="1800" u="sng" dirty="0" err="1">
                <a:latin typeface="Segoe UI" panose="020B0502040204020203" pitchFamily="34" charset="0"/>
                <a:cs typeface="Segoe UI" panose="020B0502040204020203" pitchFamily="34" charset="0"/>
              </a:rPr>
              <a:t>ARL</a:t>
            </a:r>
            <a:r>
              <a:rPr lang="en-US" sz="1800" u="sng" dirty="0">
                <a:latin typeface="Segoe UI" panose="020B0502040204020203" pitchFamily="34" charset="0"/>
                <a:cs typeface="Segoe UI" panose="020B0502040204020203" pitchFamily="34" charset="0"/>
              </a:rPr>
              <a:t>, General Dynamics – Bath Iron Works, DV7 Engineering, NAVSEA, </a:t>
            </a:r>
            <a:r>
              <a:rPr lang="en-US" sz="1800" u="sng" dirty="0" err="1">
                <a:latin typeface="Segoe UI" panose="020B0502040204020203" pitchFamily="34" charset="0"/>
                <a:cs typeface="Segoe UI" panose="020B0502040204020203" pitchFamily="34" charset="0"/>
              </a:rPr>
              <a:t>NSWCPD</a:t>
            </a:r>
            <a:r>
              <a:rPr lang="en-US" sz="1800" u="sng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1800" dirty="0">
              <a:solidFill>
                <a:srgbClr val="04557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45571"/>
                </a:solidFill>
              </a:rPr>
              <a:t>ROI</a:t>
            </a:r>
          </a:p>
          <a:p>
            <a:pPr marL="342900" marR="0" lvl="0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Segoe UI" panose="020B0502040204020203" pitchFamily="34" charset="0"/>
              <a:buChar char="•"/>
            </a:pP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 labor costs by eliminating the need for annual inspection of electrical connections.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•"/>
            </a:pP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 the safety hazards involved in visually inspecting electrical panels.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egoe UI" panose="020B0502040204020203" pitchFamily="34" charset="0"/>
              <a:buChar char="•"/>
            </a:pPr>
            <a:r>
              <a:rPr lang="en-US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 the risk of fire and conductors’ damage resulting from loose electrical connections.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045571"/>
                </a:solidFill>
              </a:rPr>
              <a:t>PROGRAM FUNDS</a:t>
            </a:r>
          </a:p>
          <a:p>
            <a:pPr marL="0" indent="0">
              <a:buNone/>
            </a:pPr>
            <a:r>
              <a:rPr lang="en-US" sz="1800" dirty="0"/>
              <a:t>$ 150,000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045571"/>
                </a:solidFill>
              </a:rPr>
              <a:t>DURATION</a:t>
            </a:r>
          </a:p>
          <a:p>
            <a:pPr marL="0" indent="0">
              <a:buNone/>
            </a:pPr>
            <a:r>
              <a:rPr lang="en-US" sz="1800" dirty="0"/>
              <a:t>12 Months</a:t>
            </a:r>
          </a:p>
          <a:p>
            <a:pPr marL="0" indent="0">
              <a:buNone/>
            </a:pPr>
            <a:endParaRPr lang="en-US" sz="1800" b="1" dirty="0"/>
          </a:p>
          <a:p>
            <a:pPr marL="288925" indent="-288925">
              <a:buFont typeface="+mj-lt"/>
              <a:buAutoNum type="arabicPeriod"/>
            </a:pPr>
            <a:endParaRPr lang="en-US" sz="1800" b="1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F47FD13-A2F7-EDD5-F3AC-2DA833495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0" y="1222882"/>
            <a:ext cx="7170705" cy="5121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Past Projects &amp; Lessons Learned</a:t>
            </a:r>
          </a:p>
          <a:p>
            <a:r>
              <a:rPr lang="en-US" sz="2000" dirty="0"/>
              <a:t>Conveyor belt monitoring in Coal Mines (NIOSH Contract 2012-N-14257)</a:t>
            </a:r>
          </a:p>
          <a:p>
            <a:r>
              <a:rPr lang="en-US" sz="2000" dirty="0"/>
              <a:t>Evaluation of DTS for MV electrical panels (PSU EOC Panel Project 2017-422)</a:t>
            </a:r>
          </a:p>
          <a:p>
            <a:r>
              <a:rPr lang="en-US" sz="2000" dirty="0">
                <a:effectLst/>
                <a:ea typeface="Times New Roman" panose="02020603050405020304" pitchFamily="18" charset="0"/>
              </a:rPr>
              <a:t>Raman DTS to monitor connections of Insulated Bus Pipe and IBP connections to equipment (Hepburn and Sons RA 19-01 and RA 20-01)</a:t>
            </a:r>
          </a:p>
          <a:p>
            <a:pPr lvl="1"/>
            <a:r>
              <a:rPr lang="en-US" sz="1800" dirty="0"/>
              <a:t>Shock and Vibration</a:t>
            </a:r>
          </a:p>
          <a:p>
            <a:pPr lvl="1"/>
            <a:r>
              <a:rPr lang="en-US" sz="1800" dirty="0"/>
              <a:t>Sensing assembly design</a:t>
            </a:r>
          </a:p>
          <a:p>
            <a:pPr lvl="1"/>
            <a:r>
              <a:rPr lang="en-US" sz="1800" dirty="0"/>
              <a:t>Sensing cable construction</a:t>
            </a:r>
          </a:p>
          <a:p>
            <a:pPr lvl="1"/>
            <a:r>
              <a:rPr lang="en-US" sz="1800" dirty="0"/>
              <a:t>Installation methods</a:t>
            </a:r>
          </a:p>
          <a:p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PROJECT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C9A8480-AC25-0B30-4D2F-A8DAF1320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013" y="1129004"/>
            <a:ext cx="4419781" cy="133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43359D45-EBF3-969E-5804-9398BB594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E0451A-4CE2-9D64-94A4-DA09621801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7" r="27206" b="16489"/>
          <a:stretch/>
        </p:blipFill>
        <p:spPr bwMode="auto">
          <a:xfrm>
            <a:off x="8832664" y="4694947"/>
            <a:ext cx="2795357" cy="9898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picture containing indoor, cluttered, miller&#10;&#10;Description automatically generated">
            <a:extLst>
              <a:ext uri="{FF2B5EF4-FFF2-40B4-BE49-F238E27FC236}">
                <a16:creationId xmlns:a16="http://schemas.microsoft.com/office/drawing/2014/main" id="{698325B7-71E8-61B8-A8FE-72F0340BC7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80" y="2627232"/>
            <a:ext cx="2197162" cy="1647872"/>
          </a:xfrm>
          <a:prstGeom prst="rect">
            <a:avLst/>
          </a:prstGeom>
        </p:spPr>
      </p:pic>
      <p:pic>
        <p:nvPicPr>
          <p:cNvPr id="11" name="Picture 10" descr="A person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D6D2B871-85A5-ADED-86AE-272E4EC0CE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68" y="2666791"/>
            <a:ext cx="2197163" cy="1647872"/>
          </a:xfrm>
          <a:prstGeom prst="rect">
            <a:avLst/>
          </a:prstGeom>
        </p:spPr>
      </p:pic>
      <p:pic>
        <p:nvPicPr>
          <p:cNvPr id="12" name="Picture 11" descr="A picture containing close&#10;&#10;Description automatically generated">
            <a:extLst>
              <a:ext uri="{FF2B5EF4-FFF2-40B4-BE49-F238E27FC236}">
                <a16:creationId xmlns:a16="http://schemas.microsoft.com/office/drawing/2014/main" id="{98FC62F3-3FEC-6527-CB03-76EB28ADBE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3" t="31429" r="30544" b="38775"/>
          <a:stretch/>
        </p:blipFill>
        <p:spPr>
          <a:xfrm>
            <a:off x="6096000" y="4455399"/>
            <a:ext cx="2233281" cy="1184235"/>
          </a:xfrm>
          <a:prstGeom prst="rect">
            <a:avLst/>
          </a:prstGeom>
        </p:spPr>
      </p:pic>
      <p:pic>
        <p:nvPicPr>
          <p:cNvPr id="13" name="Picture 12" descr="A close-up of a syringe&#10;&#10;Description automatically generated with low confidence">
            <a:extLst>
              <a:ext uri="{FF2B5EF4-FFF2-40B4-BE49-F238E27FC236}">
                <a16:creationId xmlns:a16="http://schemas.microsoft.com/office/drawing/2014/main" id="{08C42604-80CE-79D2-DEAA-E161CD30A9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7" b="37687"/>
          <a:stretch/>
        </p:blipFill>
        <p:spPr>
          <a:xfrm>
            <a:off x="5913563" y="5705382"/>
            <a:ext cx="3449068" cy="81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7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 bwMode="auto">
          <a:xfrm>
            <a:off x="1405244" y="253624"/>
            <a:ext cx="8980714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/>
              <a:t>NSRP PROJECT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C9AAF-FC97-42A2-6261-D3407857A49A}"/>
              </a:ext>
            </a:extLst>
          </p:cNvPr>
          <p:cNvSpPr txBox="1">
            <a:spLocks/>
          </p:cNvSpPr>
          <p:nvPr/>
        </p:nvSpPr>
        <p:spPr bwMode="auto">
          <a:xfrm>
            <a:off x="293924" y="908199"/>
            <a:ext cx="1079962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defRPr/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ACTIVITIES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Performed two (2) hands-on demonstrations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NAVSEA, HII Office, 300 M Street, Washington, D.C.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NSWC PD, Philadelphia Navy Yard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On-Ship Inspection of LV Panels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Defined warnings and alarm levels </a:t>
            </a:r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n-US" sz="1600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MIL-STD-2194 INFRARED THERMAL IMAGING SURVEY PROCEDURE FOR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i="0" u="none" strike="noStrike" baseline="0" dirty="0">
                <a:latin typeface="Segoe UI" panose="020B0502040204020203" pitchFamily="34" charset="0"/>
                <a:cs typeface="Segoe UI" panose="020B0502040204020203" pitchFamily="34" charset="0"/>
              </a:rPr>
              <a:t>ELECTRICAL EQUIPMENT)</a:t>
            </a:r>
            <a:endParaRPr lang="en-US" sz="16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Presented at MFPT 2023 </a:t>
            </a:r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[Co-Authors: G. Tomasi, C. Nemarich]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Presented at SNAME SMC 2023 </a:t>
            </a:r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[Co-Authors: G. Tomasi, C. Nemarich and R. DeLoge]</a:t>
            </a:r>
            <a:endParaRPr 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Finalized DTS Controller Selection – Added Silixa to Team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Outlined GUI for Team’s input  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Evaluating Materials for Sensing Assembly 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Built Busbars Mock-Up in RSL Lab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Started GUI development   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Aft>
                <a:spcPts val="600"/>
              </a:spcAft>
            </a:pPr>
            <a:endParaRPr lang="en-US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0A75635D-24BC-4C1E-3E6E-EA00D4286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938" y="1028202"/>
            <a:ext cx="2208246" cy="1656184"/>
          </a:xfrm>
          <a:prstGeom prst="rect">
            <a:avLst/>
          </a:prstGeom>
        </p:spPr>
      </p:pic>
      <p:pic>
        <p:nvPicPr>
          <p:cNvPr id="6" name="Picture 5" descr="A close-up of several pipes&#10;&#10;Description automatically generated with low confidence">
            <a:extLst>
              <a:ext uri="{FF2B5EF4-FFF2-40B4-BE49-F238E27FC236}">
                <a16:creationId xmlns:a16="http://schemas.microsoft.com/office/drawing/2014/main" id="{F40EAB21-57E9-5774-A56E-DDA2D69E4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139" y="1028201"/>
            <a:ext cx="2208247" cy="16561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050C4F-3695-C55C-4E8A-3EE2CAAB71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57" b="6055"/>
          <a:stretch/>
        </p:blipFill>
        <p:spPr>
          <a:xfrm>
            <a:off x="6096000" y="4541389"/>
            <a:ext cx="3802467" cy="18327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B360BCE-C22D-D43E-0DAD-5D447EE8FC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61042" y="3322910"/>
            <a:ext cx="2865016" cy="21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927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 bwMode="auto">
          <a:xfrm>
            <a:off x="1405244" y="253624"/>
            <a:ext cx="8980714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/>
              <a:t>NSRP PROJECT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C9AAF-FC97-42A2-6261-D3407857A49A}"/>
              </a:ext>
            </a:extLst>
          </p:cNvPr>
          <p:cNvSpPr txBox="1">
            <a:spLocks/>
          </p:cNvSpPr>
          <p:nvPr/>
        </p:nvSpPr>
        <p:spPr bwMode="auto">
          <a:xfrm>
            <a:off x="293924" y="908199"/>
            <a:ext cx="9102004" cy="396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defRPr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DECISIONS / ACTIONS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 a d</a:t>
            </a:r>
            <a:r>
              <a:rPr lang="en-US" sz="1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edicated screen for DTS display to simplify cybersecurity requirements.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Add LV panels (450 VAC) also candidate for DTS </a:t>
            </a:r>
            <a:r>
              <a:rPr lang="en-US" sz="1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many on ships w/ faults most common.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Pre-installed fiber sensing assemblies may get damaged when installing power cables.</a:t>
            </a:r>
          </a:p>
          <a:p>
            <a:pPr marL="1200150" lvl="2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Install assemblies after power cables.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Metal straps used in the IBP to be reconsidered in MV and HV panels to prevent arcing.</a:t>
            </a:r>
          </a:p>
          <a:p>
            <a:pPr marL="1200150" lvl="2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Evaluating molded assemblies’ shapes to attach without straps.  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Materials under evaluation </a:t>
            </a:r>
            <a:r>
              <a:rPr lang="en-US" sz="1600" u="sng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for 90°C Max normal operation and 120°C Max excursions</a:t>
            </a:r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</a:p>
          <a:p>
            <a:pPr marL="1200150" lvl="2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Using data from NSRP 2019-477-03 Cable Jacket Panel Project to identify materials.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Plan on-ship system demo for project close.    </a:t>
            </a:r>
          </a:p>
          <a:p>
            <a:pPr marL="1200150" lvl="2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Use DDG 51 F-III under construction.</a:t>
            </a:r>
            <a:endParaRPr lang="en-US" sz="16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200150" lvl="2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664405-F886-A10C-F376-F635D9EDE23B}"/>
              </a:ext>
            </a:extLst>
          </p:cNvPr>
          <p:cNvSpPr txBox="1">
            <a:spLocks/>
          </p:cNvSpPr>
          <p:nvPr/>
        </p:nvSpPr>
        <p:spPr bwMode="auto">
          <a:xfrm>
            <a:off x="293923" y="4198210"/>
            <a:ext cx="10758777" cy="18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00150" lvl="2" indent="-285750"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NEXT STEPS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Set up hands-on Demo for PMS 400D</a:t>
            </a:r>
            <a:endParaRPr lang="en-US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Configure baseline GUI for Demos.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Select sensing assemblies’ material and configure fiber attachment methodology to busbar.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Need confirmation of normal and max operating temperatures for materials selection</a:t>
            </a:r>
            <a:r>
              <a:rPr lang="en-US" sz="1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AAB53D-85BB-7244-457A-482C3D15B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9" b="13459"/>
          <a:stretch/>
        </p:blipFill>
        <p:spPr bwMode="auto">
          <a:xfrm>
            <a:off x="10143368" y="718145"/>
            <a:ext cx="1717208" cy="223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8B495CA-86C1-6F8A-6CFB-20EF698B3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8187" r="17451" b="10384"/>
          <a:stretch/>
        </p:blipFill>
        <p:spPr bwMode="auto">
          <a:xfrm>
            <a:off x="10143368" y="3032450"/>
            <a:ext cx="1717208" cy="258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9817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AAEB28-2104-6E63-35B6-C8D74B7C3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42547"/>
            <a:ext cx="5771603" cy="3584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859279-AE62-8DF7-5811-5F415C22D27A}"/>
              </a:ext>
            </a:extLst>
          </p:cNvPr>
          <p:cNvSpPr txBox="1">
            <a:spLocks/>
          </p:cNvSpPr>
          <p:nvPr/>
        </p:nvSpPr>
        <p:spPr bwMode="auto">
          <a:xfrm>
            <a:off x="916841" y="1081467"/>
            <a:ext cx="9736363" cy="106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DATA ANALYTICS  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CONDITIONS BASED MAINTENANCE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Define Prevention – Failure (P-F) curve for LV, MV, and HV electrical panels from data collected by DTS controller.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C1833B6-3109-D981-8059-5AE3B70DBB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05643" y="395667"/>
            <a:ext cx="8980714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b="1" dirty="0"/>
              <a:t>FOLLOW-ON EFFORTS / IR&amp;D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E866B1-1FB2-A9AC-91ED-6F5E2F9A0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23943"/>
              </p:ext>
            </p:extLst>
          </p:nvPr>
        </p:nvGraphicFramePr>
        <p:xfrm>
          <a:off x="337351" y="2442547"/>
          <a:ext cx="5424257" cy="3584780"/>
        </p:xfrm>
        <a:graphic>
          <a:graphicData uri="http://schemas.openxmlformats.org/drawingml/2006/table">
            <a:tbl>
              <a:tblPr/>
              <a:tblGrid>
                <a:gridCol w="627523">
                  <a:extLst>
                    <a:ext uri="{9D8B030D-6E8A-4147-A177-3AD203B41FA5}">
                      <a16:colId xmlns:a16="http://schemas.microsoft.com/office/drawing/2014/main" val="2570319637"/>
                    </a:ext>
                  </a:extLst>
                </a:gridCol>
                <a:gridCol w="690054">
                  <a:extLst>
                    <a:ext uri="{9D8B030D-6E8A-4147-A177-3AD203B41FA5}">
                      <a16:colId xmlns:a16="http://schemas.microsoft.com/office/drawing/2014/main" val="2507654197"/>
                    </a:ext>
                  </a:extLst>
                </a:gridCol>
                <a:gridCol w="1045218">
                  <a:extLst>
                    <a:ext uri="{9D8B030D-6E8A-4147-A177-3AD203B41FA5}">
                      <a16:colId xmlns:a16="http://schemas.microsoft.com/office/drawing/2014/main" val="4132396953"/>
                    </a:ext>
                  </a:extLst>
                </a:gridCol>
                <a:gridCol w="728060">
                  <a:extLst>
                    <a:ext uri="{9D8B030D-6E8A-4147-A177-3AD203B41FA5}">
                      <a16:colId xmlns:a16="http://schemas.microsoft.com/office/drawing/2014/main" val="769916199"/>
                    </a:ext>
                  </a:extLst>
                </a:gridCol>
                <a:gridCol w="2333402">
                  <a:extLst>
                    <a:ext uri="{9D8B030D-6E8A-4147-A177-3AD203B41FA5}">
                      <a16:colId xmlns:a16="http://schemas.microsoft.com/office/drawing/2014/main" val="1273101184"/>
                    </a:ext>
                  </a:extLst>
                </a:gridCol>
              </a:tblGrid>
              <a:tr h="597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Priority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Temp Rise or 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Δ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Operational Assessment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Severity Code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62487"/>
                  </a:ext>
                </a:extLst>
              </a:tr>
              <a:tr h="597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≥ 70°C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Failure Imminent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****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Equipment should be secured immediately and not operated until repairs are complete.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333416"/>
                  </a:ext>
                </a:extLst>
              </a:tr>
              <a:tr h="793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40°C to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&lt; 70°C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Failure Almost Certain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***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Equipment should be secured if operating conditions permit otherwise monitored until corrective action can be taken.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020476"/>
                  </a:ext>
                </a:extLst>
              </a:tr>
              <a:tr h="401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20°C to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&lt; 40°C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Failure Possible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Corrective action should be taken as soon as feasible.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576868"/>
                  </a:ext>
                </a:extLst>
              </a:tr>
              <a:tr h="793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5°C to 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&lt; 20°C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Performance Degraded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Corrective action should be taken at next scheduled routine maintenance period or as schedule permits.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150934"/>
                  </a:ext>
                </a:extLst>
              </a:tr>
              <a:tr h="401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&lt; 5°C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N/A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N/A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corrective action required; note for future reference.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73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0466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49" y="1142894"/>
            <a:ext cx="11720532" cy="365125"/>
          </a:xfrm>
        </p:spPr>
        <p:txBody>
          <a:bodyPr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ea typeface="Calibri" panose="020F0502020204030204" pitchFamily="34" charset="0"/>
              </a:rPr>
              <a:t>TASKS AND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94E5B5-1F51-E4A8-9806-B2316121A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714634"/>
              </p:ext>
            </p:extLst>
          </p:nvPr>
        </p:nvGraphicFramePr>
        <p:xfrm>
          <a:off x="186612" y="1828800"/>
          <a:ext cx="11504645" cy="3465389"/>
        </p:xfrm>
        <a:graphic>
          <a:graphicData uri="http://schemas.openxmlformats.org/drawingml/2006/table">
            <a:tbl>
              <a:tblPr/>
              <a:tblGrid>
                <a:gridCol w="10017353">
                  <a:extLst>
                    <a:ext uri="{9D8B030D-6E8A-4147-A177-3AD203B41FA5}">
                      <a16:colId xmlns:a16="http://schemas.microsoft.com/office/drawing/2014/main" val="3717955427"/>
                    </a:ext>
                  </a:extLst>
                </a:gridCol>
                <a:gridCol w="1487292">
                  <a:extLst>
                    <a:ext uri="{9D8B030D-6E8A-4147-A177-3AD203B41FA5}">
                      <a16:colId xmlns:a16="http://schemas.microsoft.com/office/drawing/2014/main" val="221145710"/>
                    </a:ext>
                  </a:extLst>
                </a:gridCol>
              </a:tblGrid>
              <a:tr h="4478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DESCRIPTION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058473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CONTRACT AWARD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3/24/2023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141455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Plan &amp; Schedule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4/4/2023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175017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1: Review DTS tests performed and previous related work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208600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Q1 Project Status Report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5/16/2023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313787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2: Method(s) to apply sensors in panels and mods to DTS for MIL specs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169357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3: El conditions hierarchy, method to access info, &amp; display of warn/alarms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250506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Q2 Project Status Report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9/12/2023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765535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4: Data interface, cyber security, and comms protocols to integrate DTS into ERM.  GUI for DTS data.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639500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5: Sampling rates, rates of temp change, operating temp &amp; temp diff, data retention for CBM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07110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Q3 Project Status Report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12/26/2023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714608"/>
                  </a:ext>
                </a:extLst>
              </a:tr>
              <a:tr h="24570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6: DTS system design: FO cable, sensors, controller, and interface.  Outline specs with qual tests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83709"/>
                  </a:ext>
                </a:extLst>
              </a:tr>
              <a:tr h="2358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Final Report with Recommendations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3/25/2024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930840"/>
                  </a:ext>
                </a:extLst>
              </a:tr>
            </a:tbl>
          </a:graphicData>
        </a:graphic>
      </p:graphicFrame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C5772A0-5888-99D6-224B-6D3F6687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" y="608567"/>
            <a:ext cx="11677392" cy="564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2023 PANEL PROJECT - DTS Integration into Electrical Plant Controls</a:t>
            </a:r>
            <a:endParaRPr lang="en-US" sz="2800" b="1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99131424-4CF2-39E0-9BC8-B015F7F5A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2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43DCF8C-EDD6-3621-5A43-813D23329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D8CFA4-BE92-2592-7525-592C5F2E1303}"/>
              </a:ext>
            </a:extLst>
          </p:cNvPr>
          <p:cNvSpPr txBox="1"/>
          <p:nvPr/>
        </p:nvSpPr>
        <p:spPr>
          <a:xfrm>
            <a:off x="4173893" y="3872204"/>
            <a:ext cx="3844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Giovanni Tomasi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RSL Fiber Systems, LLC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860-282-4930 x-4929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gptomasi@rslfibersystems.com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889625"/>
      </p:ext>
    </p:extLst>
  </p:cSld>
  <p:clrMapOvr>
    <a:masterClrMapping/>
  </p:clrMapOvr>
</p:sld>
</file>

<file path=ppt/theme/theme1.xml><?xml version="1.0" encoding="utf-8"?>
<a:theme xmlns:a="http://schemas.openxmlformats.org/drawingml/2006/main" name="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45efd2-2707-48b2-a062-9192c1947536">
      <Terms xmlns="http://schemas.microsoft.com/office/infopath/2007/PartnerControls"/>
    </lcf76f155ced4ddcb4097134ff3c332f>
    <TaxCatchAll xmlns="13b5ebf6-e51b-448b-b0dd-02bc0e584ad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11714A8386914FBBAF237E0209D6CD" ma:contentTypeVersion="15" ma:contentTypeDescription="Create a new document." ma:contentTypeScope="" ma:versionID="fb634fd8a523071df70c289a346867bd">
  <xsd:schema xmlns:xsd="http://www.w3.org/2001/XMLSchema" xmlns:xs="http://www.w3.org/2001/XMLSchema" xmlns:p="http://schemas.microsoft.com/office/2006/metadata/properties" xmlns:ns2="3445efd2-2707-48b2-a062-9192c1947536" xmlns:ns3="13b5ebf6-e51b-448b-b0dd-02bc0e584ad6" targetNamespace="http://schemas.microsoft.com/office/2006/metadata/properties" ma:root="true" ma:fieldsID="087d4cdd47d28f9e68935f5aac427861" ns2:_="" ns3:_="">
    <xsd:import namespace="3445efd2-2707-48b2-a062-9192c1947536"/>
    <xsd:import namespace="13b5ebf6-e51b-448b-b0dd-02bc0e584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5efd2-2707-48b2-a062-9192c1947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a7c2e24-dda2-47b3-934a-2f96af816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5ebf6-e51b-448b-b0dd-02bc0e584ad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262938e-e7db-45fa-9722-78f0ddd42b24}" ma:internalName="TaxCatchAll" ma:showField="CatchAllData" ma:web="13b5ebf6-e51b-448b-b0dd-02bc0e584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C84F17-978A-497F-857A-A8BB4C2B69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16CBA1-83B0-475D-A597-A9BCBA8C0027}">
  <ds:schemaRefs>
    <ds:schemaRef ds:uri="http://schemas.microsoft.com/office/2006/metadata/properties"/>
    <ds:schemaRef ds:uri="http://schemas.microsoft.com/office/infopath/2007/PartnerControls"/>
    <ds:schemaRef ds:uri="3445efd2-2707-48b2-a062-9192c1947536"/>
    <ds:schemaRef ds:uri="13b5ebf6-e51b-448b-b0dd-02bc0e584ad6"/>
  </ds:schemaRefs>
</ds:datastoreItem>
</file>

<file path=customXml/itemProps3.xml><?xml version="1.0" encoding="utf-8"?>
<ds:datastoreItem xmlns:ds="http://schemas.openxmlformats.org/officeDocument/2006/customXml" ds:itemID="{409E6DF5-0116-49C6-B59D-F87B56C25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45efd2-2707-48b2-a062-9192c1947536"/>
    <ds:schemaRef ds:uri="13b5ebf6-e51b-448b-b0dd-02bc0e584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65e3067-9277-46fd-8a11-a8a9e0e22c62}" enabled="0" method="" siteId="{165e3067-9277-46fd-8a11-a8a9e0e22c6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Round 1 White Papers_DRAFT NL</Template>
  <TotalTime>3460</TotalTime>
  <Words>1194</Words>
  <Application>Microsoft Office PowerPoint</Application>
  <PresentationFormat>Widescreen</PresentationFormat>
  <Paragraphs>183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Segoe UI</vt:lpstr>
      <vt:lpstr>Times New Roman</vt:lpstr>
      <vt:lpstr>NSRP Header</vt:lpstr>
      <vt:lpstr>NSRP 2023 Panel Project 2019-477-04 DTS Integration into Electrical Plant Controls for Conditions Based Maintenance  REPORT 2 December 15, 2023  Giovanni Tomasi RSL Fiber Systems, LLC</vt:lpstr>
      <vt:lpstr>TABLE OF CONTENTS</vt:lpstr>
      <vt:lpstr>2023 PANEL PROJECT - DTS Integration into Electrical Plant Controls</vt:lpstr>
      <vt:lpstr>PROJECT BACKGROUND</vt:lpstr>
      <vt:lpstr>NSRP PROJECT UPDATE</vt:lpstr>
      <vt:lpstr>NSRP PROJECT UPDATE</vt:lpstr>
      <vt:lpstr>FOLLOW-ON EFFORTS / IR&amp;D</vt:lpstr>
      <vt:lpstr>2023 PANEL PROJECT - DTS Integration into Electrical Plant Controls</vt:lpstr>
      <vt:lpstr>QUESTIONS?</vt:lpstr>
      <vt:lpstr>BACK UP SLIDES</vt:lpstr>
      <vt:lpstr>Fiber Optic Distributed Temperature Sensing</vt:lpstr>
      <vt:lpstr>DTS – Possible Shipboard Applications</vt:lpstr>
    </vt:vector>
  </TitlesOfParts>
  <Company>SCRA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Laney, Nicholas</dc:creator>
  <cp:lastModifiedBy>Giovanni Tomasi</cp:lastModifiedBy>
  <cp:revision>109</cp:revision>
  <dcterms:created xsi:type="dcterms:W3CDTF">2019-02-28T12:25:49Z</dcterms:created>
  <dcterms:modified xsi:type="dcterms:W3CDTF">2023-12-13T17:24:58Z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0x0101008211714A8386914FBBAF237E0209D6CD</vt:lpwstr>
  </property>
  <property fmtid="{D5CDD505-2E9C-101B-9397-08002B2CF9AE}" pid="3" name="MediaServiceImageTags">
    <vt:lpwstr/>
  </property>
</Properties>
</file>