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10"/>
  </p:notesMasterIdLst>
  <p:sldIdLst>
    <p:sldId id="265" r:id="rId2"/>
    <p:sldId id="275" r:id="rId3"/>
    <p:sldId id="274" r:id="rId4"/>
    <p:sldId id="273" r:id="rId5"/>
    <p:sldId id="279" r:id="rId6"/>
    <p:sldId id="278" r:id="rId7"/>
    <p:sldId id="271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5571"/>
    <a:srgbClr val="05759D"/>
    <a:srgbClr val="0688B6"/>
    <a:srgbClr val="034055"/>
    <a:srgbClr val="8EB2BF"/>
    <a:srgbClr val="446A78"/>
    <a:srgbClr val="EAF7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7101" autoAdjust="0"/>
  </p:normalViewPr>
  <p:slideViewPr>
    <p:cSldViewPr snapToGrid="0">
      <p:cViewPr varScale="1">
        <p:scale>
          <a:sx n="63" d="100"/>
          <a:sy n="63" d="100"/>
        </p:scale>
        <p:origin x="7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0CAFB-BA6A-4EAD-8632-EFF9673D5756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3D755-2BB7-4E46-A026-A3354C074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24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3D755-2BB7-4E46-A026-A3354C074F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34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3675" y="2599135"/>
            <a:ext cx="9144000" cy="2387600"/>
          </a:xfrm>
          <a:prstGeom prst="rect">
            <a:avLst/>
          </a:prstGeom>
        </p:spPr>
        <p:txBody>
          <a:bodyPr anchor="b"/>
          <a:lstStyle>
            <a:lvl1pPr algn="r">
              <a:defRPr sz="48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33675" y="4986735"/>
            <a:ext cx="9144000" cy="604440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04557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701" y="-240918"/>
            <a:ext cx="12355313" cy="1976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701" y="-240918"/>
            <a:ext cx="12355313" cy="197685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916C171-007E-46CF-80D5-F89E015BD61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38" y="5675431"/>
            <a:ext cx="1626901" cy="97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77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/>
          <a:stretch/>
        </p:blipFill>
        <p:spPr>
          <a:xfrm>
            <a:off x="-623136" y="-105708"/>
            <a:ext cx="12598400" cy="138196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" y="1130178"/>
            <a:ext cx="11550650" cy="5091160"/>
          </a:xfrm>
        </p:spPr>
        <p:txBody>
          <a:bodyPr/>
          <a:lstStyle>
            <a:lvl1pPr>
              <a:defRPr sz="3200"/>
            </a:lvl1pPr>
            <a:lvl2pPr>
              <a:defRPr sz="280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400">
                <a:solidFill>
                  <a:srgbClr val="0688B6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/>
          <a:stretch/>
        </p:blipFill>
        <p:spPr>
          <a:xfrm>
            <a:off x="-623136" y="-105708"/>
            <a:ext cx="12598400" cy="138196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9850" y="213645"/>
            <a:ext cx="10515600" cy="828942"/>
          </a:xfrm>
          <a:prstGeom prst="rect">
            <a:avLst/>
          </a:prstGeom>
        </p:spPr>
        <p:txBody>
          <a:bodyPr anchor="b"/>
          <a:lstStyle>
            <a:lvl1pPr>
              <a:defRPr sz="480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 b="27631"/>
          <a:stretch/>
        </p:blipFill>
        <p:spPr>
          <a:xfrm rot="10800000">
            <a:off x="-607927" y="6390289"/>
            <a:ext cx="13474840" cy="579484"/>
          </a:xfrm>
          <a:prstGeom prst="rect">
            <a:avLst/>
          </a:prstGeom>
        </p:spPr>
      </p:pic>
      <p:sp>
        <p:nvSpPr>
          <p:cNvPr id="1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62631" y="6506755"/>
            <a:ext cx="2743200" cy="365125"/>
          </a:xfrm>
        </p:spPr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A916C171-007E-46CF-80D5-F89E015BD6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130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le and Spli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 b="27631"/>
          <a:stretch/>
        </p:blipFill>
        <p:spPr>
          <a:xfrm rot="10800000">
            <a:off x="-607927" y="6390289"/>
            <a:ext cx="13474840" cy="5794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/>
          <a:stretch/>
        </p:blipFill>
        <p:spPr>
          <a:xfrm>
            <a:off x="-623136" y="-105708"/>
            <a:ext cx="12598400" cy="138196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" y="1130178"/>
            <a:ext cx="5912206" cy="5091160"/>
          </a:xfrm>
        </p:spPr>
        <p:txBody>
          <a:bodyPr/>
          <a:lstStyle>
            <a:lvl1pPr>
              <a:defRPr sz="3200"/>
            </a:lvl1pPr>
            <a:lvl2pPr>
              <a:defRPr sz="280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400">
                <a:solidFill>
                  <a:srgbClr val="0688B6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9850" y="213645"/>
            <a:ext cx="10515600" cy="828942"/>
          </a:xfrm>
          <a:prstGeom prst="rect">
            <a:avLst/>
          </a:prstGeom>
        </p:spPr>
        <p:txBody>
          <a:bodyPr anchor="b"/>
          <a:lstStyle>
            <a:lvl1pPr>
              <a:defRPr sz="480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62631" y="6506755"/>
            <a:ext cx="2743200" cy="365125"/>
          </a:xfrm>
        </p:spPr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A916C171-007E-46CF-80D5-F89E015BD61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6133800" y="1130178"/>
            <a:ext cx="5801111" cy="5091160"/>
          </a:xfrm>
        </p:spPr>
        <p:txBody>
          <a:bodyPr/>
          <a:lstStyle>
            <a:lvl1pPr>
              <a:defRPr sz="3200"/>
            </a:lvl1pPr>
            <a:lvl2pPr>
              <a:defRPr sz="280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400">
                <a:solidFill>
                  <a:srgbClr val="0688B6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3891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 b="27631"/>
          <a:stretch/>
        </p:blipFill>
        <p:spPr>
          <a:xfrm rot="10800000">
            <a:off x="-607927" y="6390289"/>
            <a:ext cx="13474840" cy="5794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/>
          <a:stretch/>
        </p:blipFill>
        <p:spPr>
          <a:xfrm>
            <a:off x="-623136" y="-105708"/>
            <a:ext cx="12815136" cy="1381961"/>
          </a:xfrm>
          <a:prstGeom prst="rect">
            <a:avLst/>
          </a:prstGeom>
        </p:spPr>
      </p:pic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62631" y="6506755"/>
            <a:ext cx="2743200" cy="365125"/>
          </a:xfrm>
        </p:spPr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A916C171-007E-46CF-80D5-F89E015BD616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048120217"/>
              </p:ext>
            </p:extLst>
          </p:nvPr>
        </p:nvGraphicFramePr>
        <p:xfrm>
          <a:off x="1835842" y="1227430"/>
          <a:ext cx="8181796" cy="5094481"/>
        </p:xfrm>
        <a:graphic>
          <a:graphicData uri="http://schemas.openxmlformats.org/drawingml/2006/table">
            <a:tbl>
              <a:tblPr firstRow="1" firstCol="1" bandRow="1"/>
              <a:tblGrid>
                <a:gridCol w="938894">
                  <a:extLst>
                    <a:ext uri="{9D8B030D-6E8A-4147-A177-3AD203B41FA5}">
                      <a16:colId xmlns:a16="http://schemas.microsoft.com/office/drawing/2014/main" val="2932954129"/>
                    </a:ext>
                  </a:extLst>
                </a:gridCol>
                <a:gridCol w="4667897">
                  <a:extLst>
                    <a:ext uri="{9D8B030D-6E8A-4147-A177-3AD203B41FA5}">
                      <a16:colId xmlns:a16="http://schemas.microsoft.com/office/drawing/2014/main" val="511602394"/>
                    </a:ext>
                  </a:extLst>
                </a:gridCol>
                <a:gridCol w="2575005">
                  <a:extLst>
                    <a:ext uri="{9D8B030D-6E8A-4147-A177-3AD203B41FA5}">
                      <a16:colId xmlns:a16="http://schemas.microsoft.com/office/drawing/2014/main" val="3374404517"/>
                    </a:ext>
                  </a:extLst>
                </a:gridCol>
              </a:tblGrid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Time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55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2745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Presentation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55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Speaker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55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360870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r>
                        <a:rPr lang="en-US" sz="1200" b="1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8:00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Convene Meeting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155790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r>
                        <a:rPr lang="en-US" sz="120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8:00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9419735"/>
                  </a:ext>
                </a:extLst>
              </a:tr>
              <a:tr h="404771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274004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3760212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r>
                        <a:rPr lang="en-US" sz="12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10:00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Break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6597345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2881883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7699409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0287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0287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9373010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r>
                        <a:rPr lang="en-US" sz="12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12:00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Lunch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255333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8939695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304744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r>
                        <a:rPr lang="en-US" sz="12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3:00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Break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9979672"/>
                  </a:ext>
                </a:extLst>
              </a:tr>
              <a:tr h="379781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200741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r>
                        <a:rPr lang="en-US" sz="12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5:00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Adjourn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2754446"/>
                  </a:ext>
                </a:extLst>
              </a:tr>
            </a:tbl>
          </a:graphicData>
        </a:graphic>
      </p:graphicFrame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9850" y="213645"/>
            <a:ext cx="10515600" cy="828942"/>
          </a:xfrm>
          <a:prstGeom prst="rect">
            <a:avLst/>
          </a:prstGeom>
        </p:spPr>
        <p:txBody>
          <a:bodyPr anchor="b"/>
          <a:lstStyle>
            <a:lvl1pPr>
              <a:defRPr sz="480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894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/>
          <a:stretch/>
        </p:blipFill>
        <p:spPr>
          <a:xfrm>
            <a:off x="-623136" y="-105708"/>
            <a:ext cx="12598400" cy="13819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/>
          <a:stretch/>
        </p:blipFill>
        <p:spPr>
          <a:xfrm>
            <a:off x="-623136" y="-105708"/>
            <a:ext cx="12598400" cy="138196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9850" y="213645"/>
            <a:ext cx="10515600" cy="828942"/>
          </a:xfrm>
          <a:prstGeom prst="rect">
            <a:avLst/>
          </a:prstGeom>
        </p:spPr>
        <p:txBody>
          <a:bodyPr anchor="b"/>
          <a:lstStyle>
            <a:lvl1pPr>
              <a:defRPr sz="480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 b="27631"/>
          <a:stretch/>
        </p:blipFill>
        <p:spPr>
          <a:xfrm rot="10800000">
            <a:off x="-607927" y="6390289"/>
            <a:ext cx="13474840" cy="579484"/>
          </a:xfrm>
          <a:prstGeom prst="rect">
            <a:avLst/>
          </a:prstGeom>
        </p:spPr>
      </p:pic>
      <p:sp>
        <p:nvSpPr>
          <p:cNvPr id="1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62631" y="6506755"/>
            <a:ext cx="2743200" cy="365125"/>
          </a:xfrm>
        </p:spPr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A916C171-007E-46CF-80D5-F89E015BD616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1191812"/>
              </p:ext>
            </p:extLst>
          </p:nvPr>
        </p:nvGraphicFramePr>
        <p:xfrm>
          <a:off x="165538" y="1532083"/>
          <a:ext cx="11274358" cy="4846320"/>
        </p:xfrm>
        <a:graphic>
          <a:graphicData uri="http://schemas.openxmlformats.org/drawingml/2006/table">
            <a:tbl>
              <a:tblPr bandRow="1">
                <a:tableStyleId>{BDBED569-4797-4DF1-A0F4-6AAB3CD982D8}</a:tableStyleId>
              </a:tblPr>
              <a:tblGrid>
                <a:gridCol w="5511907">
                  <a:extLst>
                    <a:ext uri="{9D8B030D-6E8A-4147-A177-3AD203B41FA5}">
                      <a16:colId xmlns:a16="http://schemas.microsoft.com/office/drawing/2014/main" val="3455249154"/>
                    </a:ext>
                  </a:extLst>
                </a:gridCol>
                <a:gridCol w="5762451">
                  <a:extLst>
                    <a:ext uri="{9D8B030D-6E8A-4147-A177-3AD203B41FA5}">
                      <a16:colId xmlns:a16="http://schemas.microsoft.com/office/drawing/2014/main" val="3729642697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PROJECT INFORMATION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B5C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OBJECTIVE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B5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270513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r>
                        <a:rPr lang="en-US" sz="1800" u="sng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Prime/Lead</a:t>
                      </a:r>
                      <a:r>
                        <a:rPr lang="en-US" sz="1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:</a:t>
                      </a:r>
                    </a:p>
                    <a:p>
                      <a:endParaRPr lang="en-US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r>
                        <a:rPr lang="en-US" sz="1800" u="sng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Team Members</a:t>
                      </a:r>
                      <a:r>
                        <a:rPr lang="en-US" sz="1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:  </a:t>
                      </a:r>
                    </a:p>
                    <a:p>
                      <a:endParaRPr lang="en-US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r>
                        <a:rPr lang="en-US" sz="1800" u="sng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Duration</a:t>
                      </a:r>
                      <a:r>
                        <a:rPr lang="en-US" sz="1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: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Enter</a:t>
                      </a:r>
                      <a:r>
                        <a:rPr lang="en-US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objective here.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903222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DELIVERABLES/BENEFITS/ROI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B5C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FINANCIAL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B5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705520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Program Funds:  $</a:t>
                      </a:r>
                    </a:p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Cost</a:t>
                      </a:r>
                      <a:r>
                        <a:rPr lang="en-US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Share:         $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075137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 userDrawn="1"/>
        </p:nvSpPr>
        <p:spPr>
          <a:xfrm>
            <a:off x="69850" y="1088325"/>
            <a:ext cx="5459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Subtitle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135485" y="1046285"/>
            <a:ext cx="1282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0/00</a:t>
            </a:r>
          </a:p>
        </p:txBody>
      </p:sp>
    </p:spTree>
    <p:extLst>
      <p:ext uri="{BB962C8B-B14F-4D97-AF65-F5344CB8AC3E}">
        <p14:creationId xmlns:p14="http://schemas.microsoft.com/office/powerpoint/2010/main" val="3264215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766219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916C171-007E-46CF-80D5-F89E015BD61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38" y="5675431"/>
            <a:ext cx="1626901" cy="97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38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/>
          <a:stretch/>
        </p:blipFill>
        <p:spPr>
          <a:xfrm>
            <a:off x="-619125" y="-121091"/>
            <a:ext cx="12598400" cy="13819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0182"/>
            <a:ext cx="10515600" cy="1332704"/>
          </a:xfrm>
          <a:prstGeom prst="rect">
            <a:avLst/>
          </a:prstGeom>
        </p:spPr>
        <p:txBody>
          <a:bodyPr anchor="b"/>
          <a:lstStyle>
            <a:lvl1pPr>
              <a:defRPr sz="480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53" y="1645608"/>
            <a:ext cx="10817225" cy="381771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/>
          <a:stretch/>
        </p:blipFill>
        <p:spPr>
          <a:xfrm>
            <a:off x="-619125" y="-121091"/>
            <a:ext cx="12598400" cy="138196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16C171-007E-46CF-80D5-F89E015BD6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488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5176" y="155448"/>
            <a:ext cx="10515600" cy="91440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1-Column Body Copy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35895753-5775-7848-BF5A-44EAD3F2DE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6371" y="1255434"/>
            <a:ext cx="10760242" cy="40470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2700" indent="0">
              <a:buNone/>
              <a:defRPr b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457200" indent="-219075">
              <a:buFont typeface="Arial" panose="020B0604020202020204" pitchFamily="34" charset="0"/>
              <a:buChar char="•"/>
              <a:tabLst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690563" indent="-233363">
              <a:buFont typeface="System Font Regular"/>
              <a:buChar char="-"/>
              <a:tabLst/>
              <a:defRPr b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914400" indent="-223838">
              <a:buFont typeface="Courier New" panose="02070309020205020404" pitchFamily="49" charset="0"/>
              <a:buChar char="o"/>
              <a:tabLst/>
              <a:defRPr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1208088" indent="-233363">
              <a:buFont typeface="Wingdings" pitchFamily="2" charset="2"/>
              <a:buChar char="§"/>
              <a:tabLst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6pPr>
          </a:lstStyle>
          <a:p>
            <a:pPr lvl="0"/>
            <a:r>
              <a:rPr lang="en-US" dirty="0"/>
              <a:t>This is body copy.</a:t>
            </a:r>
          </a:p>
          <a:p>
            <a:pPr lvl="2"/>
            <a:r>
              <a:rPr lang="en-US" dirty="0"/>
              <a:t>First level</a:t>
            </a:r>
          </a:p>
          <a:p>
            <a:pPr lvl="3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E04BB64-49E3-194A-9107-2A0084E5F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271101"/>
            <a:ext cx="788528" cy="535622"/>
          </a:xfrm>
        </p:spPr>
        <p:txBody>
          <a:bodyPr/>
          <a:lstStyle/>
          <a:p>
            <a:fld id="{E7C6FD75-0285-F041-B3DF-8E1B1E72BF1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58146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62631" y="65455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916C171-007E-46CF-80D5-F89E015BD6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101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7" r:id="rId2"/>
    <p:sldLayoutId id="2147483658" r:id="rId3"/>
    <p:sldLayoutId id="2147483660" r:id="rId4"/>
    <p:sldLayoutId id="2147483659" r:id="rId5"/>
    <p:sldLayoutId id="2147483656" r:id="rId6"/>
    <p:sldLayoutId id="2147483661" r:id="rId7"/>
    <p:sldLayoutId id="2147483662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34055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5759D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582" y="1054443"/>
            <a:ext cx="11425093" cy="3959459"/>
          </a:xfrm>
        </p:spPr>
        <p:txBody>
          <a:bodyPr/>
          <a:lstStyle/>
          <a:p>
            <a:r>
              <a:rPr lang="en-US" dirty="0"/>
              <a:t>NSRP Panel Project</a:t>
            </a:r>
            <a:br>
              <a:rPr lang="en-US" dirty="0"/>
            </a:br>
            <a:r>
              <a:rPr lang="en-US" sz="4400" i="1" dirty="0"/>
              <a:t>High-Density Ribbon Fiber Optic Cable &amp; Tooling for Shipboard Installations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33675" y="4318502"/>
            <a:ext cx="9144000" cy="1924522"/>
          </a:xfrm>
        </p:spPr>
        <p:txBody>
          <a:bodyPr>
            <a:normAutofit lnSpcReduction="10000"/>
          </a:bodyPr>
          <a:lstStyle/>
          <a:p>
            <a:r>
              <a:rPr lang="en-US" sz="3800" dirty="0"/>
              <a:t>NSRP All Panel Meeting</a:t>
            </a:r>
            <a:endParaRPr lang="en-US" dirty="0"/>
          </a:p>
          <a:p>
            <a:r>
              <a:rPr lang="en-US" dirty="0"/>
              <a:t>Charleston, SC</a:t>
            </a:r>
          </a:p>
          <a:p>
            <a:endParaRPr lang="en-US" dirty="0"/>
          </a:p>
          <a:p>
            <a:r>
              <a:rPr lang="en-US" dirty="0"/>
              <a:t>March 28-30,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16C171-007E-46CF-80D5-F89E015BD616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85" y="4660859"/>
            <a:ext cx="2822829" cy="84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428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144697" y="1031358"/>
            <a:ext cx="7757853" cy="5826642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Shipboard network infrastructure is rapidly evolving and will impact fiber optic cables on future ship programs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Navy ship programs are planning to use high density fiber optic cable configurations to meet increasing demands of shipboard networks </a:t>
            </a:r>
          </a:p>
          <a:p>
            <a:pPr marL="9144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Ribbon fiber facilitates increased signals in smaller package 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This new fiber type is expected to reduce cableway congestion and facilitate the increasing demand on shipboard data networks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New cable configurations will require new tooling, processes, and training in order to be successfully deployed on Navy ships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16C171-007E-46CF-80D5-F89E015BD61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11285" y="310182"/>
            <a:ext cx="8627442" cy="824026"/>
          </a:xfrm>
        </p:spPr>
        <p:txBody>
          <a:bodyPr anchor="ctr"/>
          <a:lstStyle/>
          <a:p>
            <a:r>
              <a:rPr lang="en-US" dirty="0"/>
              <a:t>Background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9387" y="480314"/>
            <a:ext cx="2107381" cy="15805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06025" y="1941251"/>
            <a:ext cx="2160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TLC Ribbon Cable 12 Fiber - COTS</a:t>
            </a:r>
          </a:p>
          <a:p>
            <a:pPr algn="ctr"/>
            <a:r>
              <a:rPr lang="en-US" sz="1100" b="1" dirty="0"/>
              <a:t>(FIS)</a:t>
            </a:r>
            <a:endParaRPr lang="en-US" sz="16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t="21157" b="17648"/>
          <a:stretch/>
        </p:blipFill>
        <p:spPr>
          <a:xfrm>
            <a:off x="8471286" y="5557711"/>
            <a:ext cx="3657600" cy="7635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777657" y="6248064"/>
            <a:ext cx="30448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Standard M85045 Cable Example</a:t>
            </a:r>
            <a:endParaRPr lang="en-US" sz="16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0591" y="3755326"/>
            <a:ext cx="2484975" cy="13977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2197" y="2400111"/>
            <a:ext cx="2107889" cy="140270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463128" y="3782406"/>
            <a:ext cx="12666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Fusion Splicer Individual Fiber</a:t>
            </a:r>
            <a:endParaRPr lang="en-US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0441877" y="5102373"/>
            <a:ext cx="12666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Fusion Splicer Ribbon Fiber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074909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850" y="1130178"/>
            <a:ext cx="11550650" cy="53943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Goals &amp; Project Objective:</a:t>
            </a:r>
          </a:p>
          <a:p>
            <a:pPr lvl="1"/>
            <a:r>
              <a:rPr lang="en-US" dirty="0"/>
              <a:t>To evaluate the impact of new, high-density fiber optic cable configurations for U.S. Navy shipboard applications</a:t>
            </a:r>
          </a:p>
          <a:p>
            <a:pPr lvl="1"/>
            <a:r>
              <a:rPr lang="en-US" dirty="0"/>
              <a:t>To identify process and tooling impacts of using this </a:t>
            </a:r>
            <a:br>
              <a:rPr lang="en-US" dirty="0"/>
            </a:br>
            <a:r>
              <a:rPr lang="en-US" dirty="0"/>
              <a:t>new technology</a:t>
            </a:r>
          </a:p>
          <a:p>
            <a:pPr marL="457200" indent="-457200"/>
            <a:r>
              <a:rPr lang="en-US" dirty="0"/>
              <a:t>Study will:</a:t>
            </a:r>
          </a:p>
          <a:p>
            <a:pPr marL="914400" lvl="1" indent="-457200"/>
            <a:r>
              <a:rPr lang="en-US" dirty="0"/>
              <a:t>Identify shipyard impacts to new cable type</a:t>
            </a:r>
          </a:p>
          <a:p>
            <a:pPr marL="914400" lvl="1" indent="-457200"/>
            <a:r>
              <a:rPr lang="en-US" dirty="0"/>
              <a:t>Evaluate new fiber and connector technologies</a:t>
            </a:r>
          </a:p>
          <a:p>
            <a:pPr marL="914400" lvl="1" indent="-457200"/>
            <a:r>
              <a:rPr lang="en-US" dirty="0"/>
              <a:t>Conduct field studies</a:t>
            </a:r>
          </a:p>
          <a:p>
            <a:pPr marL="914400" lvl="1" indent="-457200"/>
            <a:r>
              <a:rPr lang="en-US" dirty="0"/>
              <a:t>Provide feedback to Navy and manufacturers on field impacts</a:t>
            </a:r>
          </a:p>
          <a:p>
            <a:pPr marL="914400" lvl="1" indent="-457200"/>
            <a:r>
              <a:rPr lang="en-US" dirty="0"/>
              <a:t>Identify new tooling required for implementation</a:t>
            </a:r>
          </a:p>
          <a:p>
            <a:pPr marL="914400" lvl="1" indent="-457200"/>
            <a:r>
              <a:rPr lang="en-US" dirty="0"/>
              <a:t>Identify necessary changes and process updates to support successful transition at shipyards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62631" y="6524510"/>
            <a:ext cx="2743200" cy="365125"/>
          </a:xfrm>
        </p:spPr>
        <p:txBody>
          <a:bodyPr/>
          <a:lstStyle/>
          <a:p>
            <a:fld id="{A916C171-007E-46CF-80D5-F89E015BD61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655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9878" y="1042587"/>
            <a:ext cx="8355824" cy="5376577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/>
              <a:t>Ingalls Shipbuilding (Lead)</a:t>
            </a:r>
          </a:p>
          <a:p>
            <a:pPr marL="457200" lvl="1" indent="0">
              <a:buNone/>
            </a:pPr>
            <a:r>
              <a:rPr lang="en-US" dirty="0"/>
              <a:t>Newport News Shipbuilding</a:t>
            </a:r>
          </a:p>
          <a:p>
            <a:pPr marL="457200" lvl="1" indent="0">
              <a:buNone/>
            </a:pPr>
            <a:r>
              <a:rPr lang="en-US" dirty="0"/>
              <a:t>Penn State ARL Electro-Optics Center</a:t>
            </a:r>
          </a:p>
          <a:p>
            <a:pPr marL="457200" lvl="1" indent="0">
              <a:buNone/>
            </a:pPr>
            <a:r>
              <a:rPr lang="en-US" dirty="0"/>
              <a:t>KITCO Fiber Optics</a:t>
            </a:r>
          </a:p>
          <a:p>
            <a:pPr marL="457200" lvl="1" indent="0">
              <a:buNone/>
            </a:pPr>
            <a:r>
              <a:rPr lang="en-US" dirty="0"/>
              <a:t>Naval Surface Warfare Center Dahlgren Division</a:t>
            </a:r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r>
              <a:rPr lang="en-US" dirty="0"/>
              <a:t>Project Technical Representative (PTR)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sz="2800" dirty="0">
                <a:solidFill>
                  <a:srgbClr val="045571"/>
                </a:solidFill>
              </a:rPr>
              <a:t>Walt </a:t>
            </a:r>
            <a:r>
              <a:rPr lang="en-US" sz="2800" dirty="0" err="1">
                <a:solidFill>
                  <a:srgbClr val="045571"/>
                </a:solidFill>
              </a:rPr>
              <a:t>Skalniak</a:t>
            </a:r>
            <a:r>
              <a:rPr lang="en-US" sz="2800" dirty="0">
                <a:solidFill>
                  <a:srgbClr val="045571"/>
                </a:solidFill>
              </a:rPr>
              <a:t>, Ashby Co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dirty="0"/>
              <a:t>NSRP Project Manager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sz="2800" dirty="0">
                <a:solidFill>
                  <a:srgbClr val="045571"/>
                </a:solidFill>
              </a:rPr>
              <a:t>Nick Laney, ATI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Team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16C171-007E-46CF-80D5-F89E015BD616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8444" y="4900180"/>
            <a:ext cx="2305050" cy="1238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6515" y="438960"/>
            <a:ext cx="1621677" cy="9754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122" y="1567893"/>
            <a:ext cx="1806167" cy="14781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1614" y="4065464"/>
            <a:ext cx="1836175" cy="568236"/>
          </a:xfrm>
          <a:prstGeom prst="rect">
            <a:avLst/>
          </a:prstGeom>
        </p:spPr>
      </p:pic>
      <p:pic>
        <p:nvPicPr>
          <p:cNvPr id="1026" name="Picture 1" descr="image0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444" y="2920113"/>
            <a:ext cx="23050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D50987-C551-5F29-7A55-C90A8D82471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0869289" y="1639720"/>
            <a:ext cx="838982" cy="108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211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Task 1 - Review Requirements &amp; Procedures</a:t>
            </a:r>
          </a:p>
          <a:p>
            <a:pPr>
              <a:spcAft>
                <a:spcPts val="1200"/>
              </a:spcAft>
            </a:pPr>
            <a:r>
              <a:rPr lang="en-US" dirty="0"/>
              <a:t>Task 2 - Industry Survey: Ribbon Fiber &amp; Tooling </a:t>
            </a:r>
          </a:p>
          <a:p>
            <a:pPr>
              <a:spcAft>
                <a:spcPts val="1200"/>
              </a:spcAft>
            </a:pPr>
            <a:r>
              <a:rPr lang="en-US" dirty="0"/>
              <a:t>Task 3 - Hardware Evaluations </a:t>
            </a:r>
          </a:p>
          <a:p>
            <a:pPr>
              <a:spcAft>
                <a:spcPts val="1200"/>
              </a:spcAft>
            </a:pPr>
            <a:r>
              <a:rPr lang="en-US" dirty="0"/>
              <a:t>Task 4 - Analysis of Shipyard Impacts</a:t>
            </a:r>
          </a:p>
          <a:p>
            <a:pPr>
              <a:spcAft>
                <a:spcPts val="1200"/>
              </a:spcAft>
            </a:pPr>
            <a:r>
              <a:rPr lang="en-US" dirty="0"/>
              <a:t>Task 5 - Final Report &amp; Technology Transition Plan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16C171-007E-46CF-80D5-F89E015BD61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739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9850" y="1268362"/>
            <a:ext cx="8105429" cy="5091160"/>
          </a:xfrm>
        </p:spPr>
        <p:txBody>
          <a:bodyPr/>
          <a:lstStyle/>
          <a:p>
            <a:r>
              <a:rPr lang="en-US" dirty="0"/>
              <a:t>Ribbon fiber is widely used in </a:t>
            </a:r>
          </a:p>
          <a:p>
            <a:pPr marL="0" indent="0">
              <a:buNone/>
            </a:pPr>
            <a:r>
              <a:rPr lang="en-US" dirty="0"/>
              <a:t>  commercial markets</a:t>
            </a:r>
          </a:p>
          <a:p>
            <a:r>
              <a:rPr lang="en-US" dirty="0"/>
              <a:t>High density configuration facilitates increased signals in smaller package </a:t>
            </a:r>
          </a:p>
          <a:p>
            <a:r>
              <a:rPr lang="en-US" dirty="0"/>
              <a:t>Recent NAVSEA specifications published:</a:t>
            </a:r>
          </a:p>
          <a:p>
            <a:pPr lvl="1"/>
            <a:r>
              <a:rPr lang="en-US" dirty="0"/>
              <a:t>Cables: MIL-PRF-85045/33, /34, /35, and /37</a:t>
            </a:r>
          </a:p>
          <a:p>
            <a:pPr lvl="1"/>
            <a:r>
              <a:rPr lang="en-US" dirty="0"/>
              <a:t>Ribbon Splice:  MIL-PRF-24623/8</a:t>
            </a:r>
          </a:p>
          <a:p>
            <a:pPr lvl="1"/>
            <a:r>
              <a:rPr lang="en-US" dirty="0"/>
              <a:t>Ribbon Splicer:  A-A-5799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Fiber Optic Ribbon Cable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6FD75-0285-F041-B3DF-8E1B1E72BF17}" type="slidenum">
              <a:rPr lang="x-none" smtClean="0"/>
              <a:pPr/>
              <a:t>6</a:t>
            </a:fld>
            <a:endParaRPr lang="x-non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9874871" y="446791"/>
            <a:ext cx="2116023" cy="21160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569530" y="2507844"/>
            <a:ext cx="27267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COTS Ribbon Fiber Cable Examples</a:t>
            </a:r>
          </a:p>
          <a:p>
            <a:pPr algn="ctr"/>
            <a:r>
              <a:rPr lang="en-US" sz="1100" b="1" dirty="0"/>
              <a:t>(Belden)</a:t>
            </a:r>
            <a:endParaRPr lang="en-US" sz="16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21157" b="17648"/>
          <a:stretch/>
        </p:blipFill>
        <p:spPr>
          <a:xfrm>
            <a:off x="8333294" y="2979316"/>
            <a:ext cx="3657600" cy="7635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251376" y="3683137"/>
            <a:ext cx="30448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Standard M85045 Cable Example</a:t>
            </a:r>
            <a:endParaRPr lang="en-US" sz="16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5630" r="2016" b="8849"/>
          <a:stretch/>
        </p:blipFill>
        <p:spPr>
          <a:xfrm>
            <a:off x="8796355" y="4060451"/>
            <a:ext cx="3194539" cy="232523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763754" y="6264609"/>
            <a:ext cx="30448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M85045 Ribbon Cable with 36 Subunits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891262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Kick-Off Meeting</a:t>
            </a:r>
          </a:p>
          <a:p>
            <a:r>
              <a:rPr lang="en-US" dirty="0"/>
              <a:t>Develop requirements</a:t>
            </a:r>
          </a:p>
          <a:p>
            <a:r>
              <a:rPr lang="en-US" dirty="0"/>
              <a:t>Review current processes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16C171-007E-46CF-80D5-F89E015BD61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93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07408"/>
            <a:ext cx="105156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16C171-007E-46CF-80D5-F89E015BD61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11184"/>
      </p:ext>
    </p:extLst>
  </p:cSld>
  <p:clrMapOvr>
    <a:masterClrMapping/>
  </p:clrMapOvr>
</p:sld>
</file>

<file path=ppt/theme/theme1.xml><?xml version="1.0" encoding="utf-8"?>
<a:theme xmlns:a="http://schemas.openxmlformats.org/drawingml/2006/main" name="NSRP Head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9D9AA77-0F3F-4E26-9B32-E48D47761254}" vid="{F0B499CC-BD85-4F84-953C-0FF751E7C62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2495</TotalTime>
  <Words>388</Words>
  <Application>Microsoft Office PowerPoint</Application>
  <PresentationFormat>Widescreen</PresentationFormat>
  <Paragraphs>70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Courier New</vt:lpstr>
      <vt:lpstr>Segoe UI</vt:lpstr>
      <vt:lpstr>System Font Regular</vt:lpstr>
      <vt:lpstr>Wingdings</vt:lpstr>
      <vt:lpstr>NSRP Header</vt:lpstr>
      <vt:lpstr>NSRP Panel Project High-Density Ribbon Fiber Optic Cable &amp; Tooling for Shipboard Installations   </vt:lpstr>
      <vt:lpstr>Background</vt:lpstr>
      <vt:lpstr>Project Overview</vt:lpstr>
      <vt:lpstr>Project Team</vt:lpstr>
      <vt:lpstr>Task Summary</vt:lpstr>
      <vt:lpstr>Fiber Optic Ribbon Cable</vt:lpstr>
      <vt:lpstr>Next Steps</vt:lpstr>
      <vt:lpstr>PowerPoint Presentation</vt:lpstr>
    </vt:vector>
  </TitlesOfParts>
  <Company>SCRA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Laney, Nicholas</dc:creator>
  <cp:lastModifiedBy>Lydia Szydlo Amend15</cp:lastModifiedBy>
  <cp:revision>127</cp:revision>
  <dcterms:created xsi:type="dcterms:W3CDTF">2019-02-28T12:25:49Z</dcterms:created>
  <dcterms:modified xsi:type="dcterms:W3CDTF">2023-03-23T14:05:32Z</dcterms:modified>
</cp:coreProperties>
</file>