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9" r:id="rId2"/>
    <p:sldMasterId id="2147483686" r:id="rId3"/>
    <p:sldMasterId id="2147483693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1" r:id="rId7"/>
    <p:sldId id="262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672"/>
    <a:srgbClr val="034055"/>
    <a:srgbClr val="446A78"/>
    <a:srgbClr val="8EB2BF"/>
    <a:srgbClr val="045571"/>
    <a:srgbClr val="206881"/>
    <a:srgbClr val="05759D"/>
    <a:srgbClr val="0688B6"/>
    <a:srgbClr val="E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3120" autoAdjust="0"/>
  </p:normalViewPr>
  <p:slideViewPr>
    <p:cSldViewPr snapToGrid="0">
      <p:cViewPr varScale="1">
        <p:scale>
          <a:sx n="116" d="100"/>
          <a:sy n="116" d="100"/>
        </p:scale>
        <p:origin x="126" y="2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D920-6271-4828-A54D-AEAD767DC1E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1C952-1609-4F40-916E-72C8618B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02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740CAFB-BA6A-4EAD-8632-EFF9673D575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223D755-2BB7-4E46-A026-A3354C07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67D7-8756-41D8-ADAE-4EAF90EB68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67D7-8756-41D8-ADAE-4EAF90EB68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2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1828799" y="6400800"/>
            <a:ext cx="1000548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1828801"/>
            <a:ext cx="11684000" cy="1470025"/>
          </a:xfrm>
        </p:spPr>
        <p:txBody>
          <a:bodyPr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54400" y="3733800"/>
            <a:ext cx="8534400" cy="2895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1066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13" name="Picture 12" descr="NAVSEA Logo.jpg"/>
          <p:cNvPicPr>
            <a:picLocks noChangeAspect="1"/>
          </p:cNvPicPr>
          <p:nvPr userDrawn="1"/>
        </p:nvPicPr>
        <p:blipFill>
          <a:blip r:embed="rId2" cstate="print"/>
          <a:srcRect t="23333" b="23333"/>
          <a:stretch>
            <a:fillRect/>
          </a:stretch>
        </p:blipFill>
        <p:spPr>
          <a:xfrm>
            <a:off x="50801" y="152400"/>
            <a:ext cx="1714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9029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811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980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25405" y="581368"/>
            <a:ext cx="8266595" cy="2720740"/>
          </a:xfrm>
          <a:effectLst>
            <a:outerShdw dist="35921" dir="2700000" algn="ctr" rotWithShape="0">
              <a:srgbClr val="052D4B">
                <a:alpha val="50000"/>
              </a:srgbClr>
            </a:outerShdw>
          </a:effectLst>
        </p:spPr>
        <p:txBody>
          <a:bodyPr anchor="t"/>
          <a:lstStyle>
            <a:lvl1pPr>
              <a:lnSpc>
                <a:spcPts val="5000"/>
              </a:lnSpc>
              <a:defRPr sz="6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25405" y="4943731"/>
            <a:ext cx="8266595" cy="381000"/>
          </a:xfrm>
          <a:effectLst/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000">
                <a:solidFill>
                  <a:srgbClr val="0361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25405" y="3527305"/>
            <a:ext cx="8266595" cy="1231534"/>
          </a:xfrm>
        </p:spPr>
        <p:txBody>
          <a:bodyPr/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i="1">
                <a:solidFill>
                  <a:srgbClr val="E8B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25405" y="5508780"/>
            <a:ext cx="8229600" cy="2730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en-US" sz="1800" b="0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94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2" y="1447800"/>
            <a:ext cx="11791949" cy="5105400"/>
          </a:xfrm>
        </p:spPr>
        <p:txBody>
          <a:bodyPr/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459680" y="6614907"/>
            <a:ext cx="711200" cy="228600"/>
          </a:xfrm>
        </p:spPr>
        <p:txBody>
          <a:bodyPr/>
          <a:lstStyle>
            <a:lvl1pPr>
              <a:defRPr/>
            </a:lvl1pPr>
          </a:lstStyle>
          <a:p>
            <a:fld id="{46E879CB-95F7-4596-9DDE-16A71B34916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5835" y="1"/>
            <a:ext cx="10626165" cy="12404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52D4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551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59851" y="6614907"/>
            <a:ext cx="711200" cy="228600"/>
          </a:xfrm>
        </p:spPr>
        <p:txBody>
          <a:bodyPr/>
          <a:lstStyle>
            <a:lvl1pPr>
              <a:defRPr/>
            </a:lvl1pPr>
          </a:lstStyle>
          <a:p>
            <a:fld id="{350AB70D-BF32-4DC2-A079-FBCECDC33E6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5835" y="1"/>
            <a:ext cx="10626165" cy="12404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52D4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9243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464728" y="6614907"/>
            <a:ext cx="711200" cy="228600"/>
          </a:xfrm>
        </p:spPr>
        <p:txBody>
          <a:bodyPr/>
          <a:lstStyle>
            <a:lvl1pPr>
              <a:defRPr/>
            </a:lvl1pPr>
          </a:lstStyle>
          <a:p>
            <a:fld id="{3CC9421F-4F6E-4198-92A9-A35B8A505F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84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455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12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11550650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800">
                <a:solidFill>
                  <a:srgbClr val="0688B6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26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5912206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33800" y="1130178"/>
            <a:ext cx="5801111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21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815136" cy="138196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835842" y="1227430"/>
          <a:ext cx="8181796" cy="5094481"/>
        </p:xfrm>
        <a:graphic>
          <a:graphicData uri="http://schemas.openxmlformats.org/drawingml/2006/table">
            <a:tbl>
              <a:tblPr firstRow="1" firstCol="1" bandRow="1"/>
              <a:tblGrid>
                <a:gridCol w="938894">
                  <a:extLst>
                    <a:ext uri="{9D8B030D-6E8A-4147-A177-3AD203B41FA5}">
                      <a16:colId xmlns:a16="http://schemas.microsoft.com/office/drawing/2014/main" val="2932954129"/>
                    </a:ext>
                  </a:extLst>
                </a:gridCol>
                <a:gridCol w="4667897">
                  <a:extLst>
                    <a:ext uri="{9D8B030D-6E8A-4147-A177-3AD203B41FA5}">
                      <a16:colId xmlns:a16="http://schemas.microsoft.com/office/drawing/2014/main" val="511602394"/>
                    </a:ext>
                  </a:extLst>
                </a:gridCol>
                <a:gridCol w="2575005">
                  <a:extLst>
                    <a:ext uri="{9D8B030D-6E8A-4147-A177-3AD203B41FA5}">
                      <a16:colId xmlns:a16="http://schemas.microsoft.com/office/drawing/2014/main" val="3374404517"/>
                    </a:ext>
                  </a:extLst>
                </a:gridCol>
              </a:tblGrid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745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087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Convene Meeting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5579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19735"/>
                  </a:ext>
                </a:extLst>
              </a:tr>
              <a:tr h="40477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7400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760212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9734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88188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99409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7301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5533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3969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0474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979672"/>
                  </a:ext>
                </a:extLst>
              </a:tr>
              <a:tr h="37978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00741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Adjourn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54446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142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315200" cy="609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152400"/>
            <a:ext cx="279119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124691"/>
            <a:ext cx="279119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7332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/>
        </p:nvGraphicFramePr>
        <p:xfrm>
          <a:off x="165538" y="1532083"/>
          <a:ext cx="11274358" cy="48463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3455249154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37296426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7051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objective here.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322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0552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$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513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69850" y="108832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35485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0/00</a:t>
            </a:r>
          </a:p>
        </p:txBody>
      </p:sp>
    </p:spTree>
    <p:extLst>
      <p:ext uri="{BB962C8B-B14F-4D97-AF65-F5344CB8AC3E}">
        <p14:creationId xmlns:p14="http://schemas.microsoft.com/office/powerpoint/2010/main" val="3887698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18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634380"/>
            <a:ext cx="11449050" cy="454258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800">
                <a:solidFill>
                  <a:srgbClr val="0688B6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97984"/>
            <a:ext cx="10515600" cy="1332704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09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8E1E-B25F-48A0-B947-0B82A181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9176A-1CB1-47CB-A473-BF032E378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5B7325-E366-41E5-B3B0-9201E0C2B3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5775" y="6618904"/>
            <a:ext cx="6140451" cy="1905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Distribution Statement </a:t>
            </a:r>
          </a:p>
        </p:txBody>
      </p:sp>
    </p:spTree>
    <p:extLst>
      <p:ext uri="{BB962C8B-B14F-4D97-AF65-F5344CB8AC3E}">
        <p14:creationId xmlns:p14="http://schemas.microsoft.com/office/powerpoint/2010/main" val="2404869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2CF4B-A1CA-40A7-A623-C19CE6C5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AECA-8B90-454C-BEED-F73E5D905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577" y="1253331"/>
            <a:ext cx="5156200" cy="50560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0035E-DE95-427A-90B9-BA126AFC4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223" y="1253331"/>
            <a:ext cx="5156200" cy="5056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F2752B-D9AC-469B-BE97-E7B563231C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0742" y="6608764"/>
            <a:ext cx="6250517" cy="249237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Distribution Statement</a:t>
            </a:r>
          </a:p>
        </p:txBody>
      </p:sp>
    </p:spTree>
    <p:extLst>
      <p:ext uri="{BB962C8B-B14F-4D97-AF65-F5344CB8AC3E}">
        <p14:creationId xmlns:p14="http://schemas.microsoft.com/office/powerpoint/2010/main" val="3150694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46918-A270-4863-B958-B046660CE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083" y="1016145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2A4DE-6047-464C-896E-0E925A23F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006745"/>
            <a:ext cx="5158316" cy="4182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34A64-0739-4F76-AC47-D60859046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083" y="1016145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B229D5-05C9-40FD-BB3E-EB336E647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06745"/>
            <a:ext cx="5183717" cy="4182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26BF0-65D4-4624-BA74-C8DD3453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215" y="136525"/>
            <a:ext cx="7858299" cy="5713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3D46A8-67DB-4C04-86EA-9DFF916622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4983" y="6596857"/>
            <a:ext cx="5410200" cy="249237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Distribution Statement </a:t>
            </a:r>
          </a:p>
        </p:txBody>
      </p:sp>
    </p:spTree>
    <p:extLst>
      <p:ext uri="{BB962C8B-B14F-4D97-AF65-F5344CB8AC3E}">
        <p14:creationId xmlns:p14="http://schemas.microsoft.com/office/powerpoint/2010/main" val="995665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577F-6472-46A9-A52E-7E78B60A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83" y="968188"/>
            <a:ext cx="3932767" cy="120967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76D0D-E4E1-4F3A-A8D4-BAFE977F4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483" y="968188"/>
            <a:ext cx="6172200" cy="55572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05A08-41C5-477D-A525-52C8D65FB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182018"/>
            <a:ext cx="3932767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6EEB938-B2EF-4D37-B3C8-AF15FFC3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7809" y="6650038"/>
            <a:ext cx="5776383" cy="20796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Distribution Statement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F2E8B-25E4-4D0A-A0A6-E86039F320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7185" y="166688"/>
            <a:ext cx="7370233" cy="43180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 of slide goes here </a:t>
            </a:r>
          </a:p>
        </p:txBody>
      </p:sp>
    </p:spTree>
    <p:extLst>
      <p:ext uri="{BB962C8B-B14F-4D97-AF65-F5344CB8AC3E}">
        <p14:creationId xmlns:p14="http://schemas.microsoft.com/office/powerpoint/2010/main" val="374106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5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78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2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66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89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86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11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12192000" cy="1066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gray">
          <a:xfrm>
            <a:off x="11681885" y="6553200"/>
            <a:ext cx="6117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fld id="{F0D8C87D-12B1-415B-A972-B11FB9BD637E}" type="slidenum">
              <a:rPr kumimoji="1" lang="en-US" sz="1000">
                <a:solidFill>
                  <a:schemeClr val="bg2"/>
                </a:solidFill>
                <a:latin typeface="Tahoma" pitchFamily="34" charset="0"/>
              </a:rPr>
              <a:pPr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kumimoji="1" lang="en-US" sz="10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029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286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0" y="6477000"/>
            <a:ext cx="1219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pic>
        <p:nvPicPr>
          <p:cNvPr id="14" name="Picture 13" descr="NAVSEA Logo.jpg"/>
          <p:cNvPicPr>
            <a:picLocks noChangeAspect="1"/>
          </p:cNvPicPr>
          <p:nvPr/>
        </p:nvPicPr>
        <p:blipFill>
          <a:blip r:embed="rId13" cstate="print"/>
          <a:srcRect t="23333" b="23333"/>
          <a:stretch>
            <a:fillRect/>
          </a:stretch>
        </p:blipFill>
        <p:spPr>
          <a:xfrm>
            <a:off x="50801" y="152400"/>
            <a:ext cx="1714500" cy="6858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152400"/>
            <a:ext cx="279119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617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5835" y="1"/>
            <a:ext cx="10626165" cy="12404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52D4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677" y="1447800"/>
            <a:ext cx="117693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59680" y="6620214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52D4B"/>
                </a:solidFill>
                <a:latin typeface="+mj-lt"/>
              </a:defRPr>
            </a:lvl1pPr>
          </a:lstStyle>
          <a:p>
            <a:fld id="{5E2DF772-36AB-467F-9ED2-5C66D9FAE9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0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hf hdr="0" ftr="0" dt="0"/>
  <p:txStyles>
    <p:titleStyle>
      <a:lvl1pPr algn="l" rtl="0" fontAlgn="base">
        <a:lnSpc>
          <a:spcPct val="6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6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mbria" pitchFamily="18" charset="0"/>
          <a:cs typeface="Arial" charset="0"/>
        </a:defRPr>
      </a:lvl2pPr>
      <a:lvl3pPr algn="l" rtl="0" fontAlgn="base">
        <a:lnSpc>
          <a:spcPct val="6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mbria" pitchFamily="18" charset="0"/>
          <a:cs typeface="Arial" charset="0"/>
        </a:defRPr>
      </a:lvl3pPr>
      <a:lvl4pPr algn="l" rtl="0" fontAlgn="base">
        <a:lnSpc>
          <a:spcPct val="6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mbria" pitchFamily="18" charset="0"/>
          <a:cs typeface="Arial" charset="0"/>
        </a:defRPr>
      </a:lvl4pPr>
      <a:lvl5pPr algn="l" rtl="0" fontAlgn="base">
        <a:lnSpc>
          <a:spcPct val="6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mbria" pitchFamily="18" charset="0"/>
          <a:cs typeface="Arial" charset="0"/>
        </a:defRPr>
      </a:lvl5pPr>
      <a:lvl6pPr marL="457200" algn="l" rtl="0" fontAlgn="base">
        <a:lnSpc>
          <a:spcPct val="6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mbria" pitchFamily="18" charset="0"/>
          <a:cs typeface="Arial" charset="0"/>
        </a:defRPr>
      </a:lvl6pPr>
      <a:lvl7pPr marL="914400" algn="l" rtl="0" fontAlgn="base">
        <a:lnSpc>
          <a:spcPct val="6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mbria" pitchFamily="18" charset="0"/>
          <a:cs typeface="Arial" charset="0"/>
        </a:defRPr>
      </a:lvl7pPr>
      <a:lvl8pPr marL="1371600" algn="l" rtl="0" fontAlgn="base">
        <a:lnSpc>
          <a:spcPct val="6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mbria" pitchFamily="18" charset="0"/>
          <a:cs typeface="Arial" charset="0"/>
        </a:defRPr>
      </a:lvl8pPr>
      <a:lvl9pPr marL="1828800" algn="l" rtl="0" fontAlgn="base">
        <a:lnSpc>
          <a:spcPct val="6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mbria" pitchFamily="18" charset="0"/>
          <a:cs typeface="Arial" charset="0"/>
        </a:defRPr>
      </a:lvl9pPr>
    </p:titleStyle>
    <p:bodyStyle>
      <a:lvl1pPr marL="230188" indent="-230188" algn="l" rtl="0" fontAlgn="base">
        <a:lnSpc>
          <a:spcPct val="80000"/>
        </a:lnSpc>
        <a:spcBef>
          <a:spcPts val="0"/>
        </a:spcBef>
        <a:spcAft>
          <a:spcPts val="300"/>
        </a:spcAft>
        <a:buClr>
          <a:srgbClr val="5993BE"/>
        </a:buClr>
        <a:buFont typeface="Wingdings" pitchFamily="2" charset="2"/>
        <a:buChar char="§"/>
        <a:defRPr sz="32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3088" indent="-228600" algn="l" rtl="0" fontAlgn="base">
        <a:lnSpc>
          <a:spcPct val="80000"/>
        </a:lnSpc>
        <a:spcBef>
          <a:spcPts val="0"/>
        </a:spcBef>
        <a:spcAft>
          <a:spcPts val="300"/>
        </a:spcAft>
        <a:buClr>
          <a:srgbClr val="052D4B"/>
        </a:buClr>
        <a:buFont typeface="Arial" charset="0"/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914400" indent="-227013" algn="l" rtl="0" fontAlgn="base">
        <a:lnSpc>
          <a:spcPct val="80000"/>
        </a:lnSpc>
        <a:spcBef>
          <a:spcPts val="0"/>
        </a:spcBef>
        <a:spcAft>
          <a:spcPts val="300"/>
        </a:spcAft>
        <a:buClr>
          <a:srgbClr val="5993BE"/>
        </a:buClr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55713" indent="-227013" algn="l" rtl="0" fontAlgn="base">
        <a:lnSpc>
          <a:spcPct val="80000"/>
        </a:lnSpc>
        <a:spcBef>
          <a:spcPts val="0"/>
        </a:spcBef>
        <a:spcAft>
          <a:spcPts val="300"/>
        </a:spcAft>
        <a:buClr>
          <a:srgbClr val="052D4B"/>
        </a:buClr>
        <a:buFont typeface="Arial" charset="0"/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543050" indent="-173038" algn="l" rtl="0" fontAlgn="base">
        <a:lnSpc>
          <a:spcPct val="80000"/>
        </a:lnSpc>
        <a:spcBef>
          <a:spcPts val="0"/>
        </a:spcBef>
        <a:spcAft>
          <a:spcPts val="300"/>
        </a:spcAft>
        <a:buClr>
          <a:srgbClr val="5993BE"/>
        </a:buClr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000250" indent="-173038" algn="l" rtl="0" fontAlgn="base">
        <a:lnSpc>
          <a:spcPct val="75000"/>
        </a:lnSpc>
        <a:spcBef>
          <a:spcPct val="35000"/>
        </a:spcBef>
        <a:spcAft>
          <a:spcPct val="0"/>
        </a:spcAft>
        <a:buClr>
          <a:srgbClr val="387099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457450" indent="-173038" algn="l" rtl="0" fontAlgn="base">
        <a:lnSpc>
          <a:spcPct val="75000"/>
        </a:lnSpc>
        <a:spcBef>
          <a:spcPct val="35000"/>
        </a:spcBef>
        <a:spcAft>
          <a:spcPct val="0"/>
        </a:spcAft>
        <a:buClr>
          <a:srgbClr val="387099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14650" indent="-173038" algn="l" rtl="0" fontAlgn="base">
        <a:lnSpc>
          <a:spcPct val="75000"/>
        </a:lnSpc>
        <a:spcBef>
          <a:spcPct val="35000"/>
        </a:spcBef>
        <a:spcAft>
          <a:spcPct val="0"/>
        </a:spcAft>
        <a:buClr>
          <a:srgbClr val="387099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371850" indent="-173038" algn="l" rtl="0" fontAlgn="base">
        <a:lnSpc>
          <a:spcPct val="75000"/>
        </a:lnSpc>
        <a:spcBef>
          <a:spcPct val="35000"/>
        </a:spcBef>
        <a:spcAft>
          <a:spcPct val="0"/>
        </a:spcAft>
        <a:buClr>
          <a:srgbClr val="387099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631" y="6545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4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4055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5759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964F3-4298-421F-AB72-92BE30C43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78700"/>
            <a:ext cx="10515600" cy="4998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24CDC9-1344-4331-A5F9-511F2F6FE02B}"/>
              </a:ext>
            </a:extLst>
          </p:cNvPr>
          <p:cNvSpPr/>
          <p:nvPr userDrawn="1"/>
        </p:nvSpPr>
        <p:spPr>
          <a:xfrm>
            <a:off x="0" y="2"/>
            <a:ext cx="12192000" cy="8015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D8417B-764B-446A-9788-DA66ABD2F32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1"/>
            <a:ext cx="1644659" cy="801511"/>
          </a:xfrm>
          <a:prstGeom prst="rect">
            <a:avLst/>
          </a:prstGeom>
        </p:spPr>
      </p:pic>
      <p:cxnSp>
        <p:nvCxnSpPr>
          <p:cNvPr id="10" name="Elbow Connector 8">
            <a:extLst>
              <a:ext uri="{FF2B5EF4-FFF2-40B4-BE49-F238E27FC236}">
                <a16:creationId xmlns:a16="http://schemas.microsoft.com/office/drawing/2014/main" id="{BFCF17C3-77E8-44B7-989B-F1C0272C4306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9723122" y="93133"/>
            <a:ext cx="2455031" cy="160868"/>
          </a:xfrm>
          <a:prstGeom prst="bentConnector3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74CF0815-1CB1-460C-8331-1FB28FA1F38B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1247120" y="254002"/>
            <a:ext cx="939341" cy="211668"/>
          </a:xfrm>
          <a:prstGeom prst="bentConnector3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2">
            <a:extLst>
              <a:ext uri="{FF2B5EF4-FFF2-40B4-BE49-F238E27FC236}">
                <a16:creationId xmlns:a16="http://schemas.microsoft.com/office/drawing/2014/main" id="{45722C76-F694-43AD-AE18-A4030BE33EFE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180322" y="377192"/>
            <a:ext cx="2014452" cy="223945"/>
          </a:xfrm>
          <a:prstGeom prst="bentConnector3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E2659-E9BB-48C5-A15C-7CA14273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877" y="142109"/>
            <a:ext cx="7527804" cy="499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of slide goes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2ECB52-AFD3-4D85-AA34-171B6714858B}"/>
              </a:ext>
            </a:extLst>
          </p:cNvPr>
          <p:cNvSpPr/>
          <p:nvPr userDrawn="1"/>
        </p:nvSpPr>
        <p:spPr>
          <a:xfrm>
            <a:off x="0" y="6612469"/>
            <a:ext cx="12194768" cy="2455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1009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4353" y="590262"/>
            <a:ext cx="12031477" cy="968870"/>
          </a:xfrm>
        </p:spPr>
        <p:txBody>
          <a:bodyPr/>
          <a:lstStyle/>
          <a:p>
            <a:r>
              <a:rPr lang="en-US" sz="3000" dirty="0"/>
              <a:t>Name of Project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994709"/>
              </p:ext>
            </p:extLst>
          </p:nvPr>
        </p:nvGraphicFramePr>
        <p:xfrm>
          <a:off x="461818" y="1256522"/>
          <a:ext cx="11037456" cy="48991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252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5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58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PROJECT</a:t>
                      </a:r>
                      <a:r>
                        <a:rPr lang="en-US" sz="1600" baseline="0" dirty="0">
                          <a:effectLst/>
                        </a:rPr>
                        <a:t> IMAGE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OBJECTIVE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73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u="none" dirty="0">
                        <a:effectLst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u="none" dirty="0">
                        <a:effectLst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u="non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r>
                        <a:rPr lang="en-US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TIP Item(s</a:t>
                      </a:r>
                      <a:r>
                        <a:rPr lang="en-US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): 7.x.x.x.x</a:t>
                      </a:r>
                      <a:endParaRPr lang="en-US" sz="1600" u="none" kern="1200" baseline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BENEFITS/ROI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PROJECT INFORMATION/FINANCIAL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u="none" kern="1200" baseline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u="none" dirty="0">
                          <a:effectLst/>
                        </a:rPr>
                        <a:t>Project Lead</a:t>
                      </a:r>
                      <a:r>
                        <a:rPr lang="en-US" sz="1600" b="0" u="none" dirty="0">
                          <a:effectLst/>
                        </a:rPr>
                        <a:t>/Team Members</a:t>
                      </a:r>
                      <a:r>
                        <a:rPr lang="en-US" sz="1600" u="none" dirty="0">
                          <a:effectLst/>
                        </a:rPr>
                        <a:t>: </a:t>
                      </a:r>
                      <a:endParaRPr lang="en-US" sz="1600" u="none" baseline="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u="none" dirty="0">
                        <a:effectLst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u="sng" dirty="0">
                          <a:effectLst/>
                        </a:rPr>
                        <a:t>Duration</a:t>
                      </a:r>
                      <a:r>
                        <a:rPr lang="en-US" sz="1600" u="none" dirty="0">
                          <a:effectLst/>
                        </a:rPr>
                        <a:t>:  X Months </a:t>
                      </a:r>
                      <a:r>
                        <a:rPr lang="en-US" sz="1600" u="none" kern="1200" baseline="0" dirty="0">
                          <a:solidFill>
                            <a:srgbClr val="FF0000"/>
                          </a:solidFill>
                          <a:effectLst/>
                        </a:rPr>
                        <a:t>[up to 12 months</a:t>
                      </a:r>
                      <a:r>
                        <a:rPr lang="en-US" sz="1600" u="none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]</a:t>
                      </a:r>
                      <a:endParaRPr lang="en-US" sz="1600" u="none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u="none" kern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</a:rPr>
                        <a:t>Program Funds</a:t>
                      </a:r>
                      <a:r>
                        <a:rPr lang="en-US" sz="1600" u="non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</a:rPr>
                        <a:t>$X </a:t>
                      </a:r>
                      <a:r>
                        <a:rPr lang="en-US" sz="1600" u="none" kern="1200" baseline="0" dirty="0">
                          <a:solidFill>
                            <a:srgbClr val="FF0000"/>
                          </a:solidFill>
                          <a:effectLst/>
                        </a:rPr>
                        <a:t>[up to $200K</a:t>
                      </a:r>
                      <a:r>
                        <a:rPr lang="en-US" sz="1600" u="none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]</a:t>
                      </a:r>
                      <a:endParaRPr lang="en-US" sz="1600" u="none" kern="1200" baseline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</a:rPr>
                        <a:t>Cost Share: $</a:t>
                      </a:r>
                      <a:r>
                        <a:rPr lang="en-US" sz="1600" u="non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u="none" kern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</a:rPr>
                        <a:t>Public Sector: $X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u="none" kern="1200" baseline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3C7026C-D137-1894-D4A4-EB8D27D0E763}"/>
              </a:ext>
            </a:extLst>
          </p:cNvPr>
          <p:cNvSpPr txBox="1"/>
          <p:nvPr/>
        </p:nvSpPr>
        <p:spPr>
          <a:xfrm>
            <a:off x="2856322" y="405596"/>
            <a:ext cx="868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Panel Name</a:t>
            </a:r>
          </a:p>
        </p:txBody>
      </p:sp>
    </p:spTree>
    <p:extLst>
      <p:ext uri="{BB962C8B-B14F-4D97-AF65-F5344CB8AC3E}">
        <p14:creationId xmlns:p14="http://schemas.microsoft.com/office/powerpoint/2010/main" val="214662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450" y="1634380"/>
            <a:ext cx="11449050" cy="522362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4353" y="590262"/>
            <a:ext cx="12031477" cy="968870"/>
          </a:xfrm>
        </p:spPr>
        <p:txBody>
          <a:bodyPr/>
          <a:lstStyle/>
          <a:p>
            <a:r>
              <a:rPr lang="en-US" sz="3000" dirty="0"/>
              <a:t>Name of Project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7026C-D137-1894-D4A4-EB8D27D0E763}"/>
              </a:ext>
            </a:extLst>
          </p:cNvPr>
          <p:cNvSpPr txBox="1"/>
          <p:nvPr/>
        </p:nvSpPr>
        <p:spPr>
          <a:xfrm>
            <a:off x="2837468" y="405596"/>
            <a:ext cx="870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Panel Name</a:t>
            </a:r>
          </a:p>
        </p:txBody>
      </p:sp>
    </p:spTree>
    <p:extLst>
      <p:ext uri="{BB962C8B-B14F-4D97-AF65-F5344CB8AC3E}">
        <p14:creationId xmlns:p14="http://schemas.microsoft.com/office/powerpoint/2010/main" val="399593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4353" y="590262"/>
            <a:ext cx="12031477" cy="968870"/>
          </a:xfrm>
        </p:spPr>
        <p:txBody>
          <a:bodyPr/>
          <a:lstStyle/>
          <a:p>
            <a:r>
              <a:rPr lang="en-US" sz="3000" dirty="0"/>
              <a:t>The Next Great SPC Panel Project Title 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678378"/>
              </p:ext>
            </p:extLst>
          </p:nvPr>
        </p:nvGraphicFramePr>
        <p:xfrm>
          <a:off x="461818" y="1256522"/>
          <a:ext cx="11037456" cy="514303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252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5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58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PROJECT</a:t>
                      </a:r>
                      <a:r>
                        <a:rPr lang="en-US" sz="1600" baseline="0" dirty="0">
                          <a:effectLst/>
                        </a:rPr>
                        <a:t> IMAGE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OBJECTIVE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73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u="none" dirty="0">
                        <a:effectLst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u="none" dirty="0">
                        <a:effectLst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u="non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This project is being performed to identify and implement methods to reduce the cost and schedule impact of coating rework. </a:t>
                      </a:r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endParaRPr lang="en-US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/>
                      <a:r>
                        <a:rPr lang="en-US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TIP Items: 7.2.2.1.4, 7.2.2.6.3, 7.2.2.6.4, 7.3.2.6.3</a:t>
                      </a:r>
                      <a:endParaRPr lang="en-US" sz="1600" u="none" kern="1200" baseline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BENEFITS/ROI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PROJECT INFORMATION/FINANCIAL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53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Reduce cost by eliminating rework, possibly as much as 15-30%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u="none" kern="1200" baseline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Maximize the efficiency of the way rework is performed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u="none" kern="1200" baseline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Optimize the timing of coating rework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u="none" kern="1200" baseline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u="none" dirty="0">
                          <a:effectLst/>
                        </a:rPr>
                        <a:t>Project Lead</a:t>
                      </a:r>
                      <a:r>
                        <a:rPr lang="en-US" sz="1600" b="0" u="none" dirty="0">
                          <a:effectLst/>
                        </a:rPr>
                        <a:t>/Team Members</a:t>
                      </a:r>
                      <a:r>
                        <a:rPr lang="en-US" sz="1600" u="none" dirty="0">
                          <a:effectLst/>
                        </a:rPr>
                        <a:t>: </a:t>
                      </a:r>
                      <a:r>
                        <a:rPr lang="en-US" sz="1600" b="1" u="none" dirty="0">
                          <a:effectLst/>
                        </a:rPr>
                        <a:t>Acme Company</a:t>
                      </a:r>
                      <a:r>
                        <a:rPr lang="en-US" sz="1600" u="none" baseline="0" dirty="0">
                          <a:effectLst/>
                        </a:rPr>
                        <a:t>, Shipyard 1, Shipyard 2, NSWCCD, Wiley E. Coyote Consulting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u="none" dirty="0">
                        <a:effectLst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u="sng" dirty="0">
                          <a:effectLst/>
                        </a:rPr>
                        <a:t>Duration</a:t>
                      </a:r>
                      <a:r>
                        <a:rPr lang="en-US" sz="1600" u="none" dirty="0">
                          <a:effectLst/>
                        </a:rPr>
                        <a:t>: </a:t>
                      </a:r>
                      <a:r>
                        <a:rPr lang="en-US" sz="1600" u="none" dirty="0" smtClean="0">
                          <a:effectLst/>
                        </a:rPr>
                        <a:t>12 </a:t>
                      </a:r>
                      <a:r>
                        <a:rPr lang="en-US" sz="1600" u="none" dirty="0">
                          <a:effectLst/>
                        </a:rPr>
                        <a:t>Months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u="none" kern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</a:rPr>
                        <a:t>Program Funds</a:t>
                      </a:r>
                      <a:r>
                        <a:rPr lang="en-US" sz="1600" u="non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</a:rPr>
                        <a:t>$200K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</a:rPr>
                        <a:t>Cost Share: $0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u="none" kern="1200" baseline="0" dirty="0">
                          <a:solidFill>
                            <a:schemeClr val="tx1"/>
                          </a:solidFill>
                          <a:effectLst/>
                        </a:rPr>
                        <a:t>Public Sector: $0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u="none" kern="1200" baseline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3C7026C-D137-1894-D4A4-EB8D27D0E763}"/>
              </a:ext>
            </a:extLst>
          </p:cNvPr>
          <p:cNvSpPr txBox="1"/>
          <p:nvPr/>
        </p:nvSpPr>
        <p:spPr>
          <a:xfrm>
            <a:off x="7376746" y="405596"/>
            <a:ext cx="416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Surface Preparation &amp; Coatings Panel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73723-65F0-474E-8AF1-536C4CFF34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87" b="19582"/>
          <a:stretch/>
        </p:blipFill>
        <p:spPr>
          <a:xfrm>
            <a:off x="1766947" y="1689963"/>
            <a:ext cx="2500252" cy="2025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735" y="310402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99369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450" y="1634380"/>
            <a:ext cx="11449050" cy="5223620"/>
          </a:xfrm>
        </p:spPr>
        <p:txBody>
          <a:bodyPr>
            <a:normAutofit/>
          </a:bodyPr>
          <a:lstStyle/>
          <a:p>
            <a:r>
              <a:rPr lang="en-US" sz="2800" dirty="0"/>
              <a:t>Coating rework is a significant cost driver in shipbuilding for the US Navy due to the complexity of the ships and the extent of late stage outfitting required.</a:t>
            </a:r>
          </a:p>
          <a:p>
            <a:r>
              <a:rPr lang="en-US" sz="2800" dirty="0"/>
              <a:t>Identify and implement methods to reduce the cost and schedule impact of coating rework</a:t>
            </a:r>
          </a:p>
          <a:p>
            <a:r>
              <a:rPr lang="en-US" sz="2800" dirty="0"/>
              <a:t>This project would reduce the cost and schedule impact of coating rework by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en-US" sz="2400" dirty="0"/>
              <a:t>Identifying and sharing best practices among NSRP shipyards coating experts</a:t>
            </a:r>
          </a:p>
          <a:p>
            <a:pPr lvl="1"/>
            <a:r>
              <a:rPr lang="en-US" sz="2400" dirty="0"/>
              <a:t>Developing a guide and/or training materials to facilitate knowledge sharing within each NSRP shipyard</a:t>
            </a:r>
          </a:p>
          <a:p>
            <a:pPr lvl="1"/>
            <a:r>
              <a:rPr lang="en-US" sz="2400" dirty="0"/>
              <a:t>Develop training materials to educate non-paint trades on the impact of their activity on rework requirements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4353" y="590262"/>
            <a:ext cx="12031477" cy="968870"/>
          </a:xfrm>
        </p:spPr>
        <p:txBody>
          <a:bodyPr/>
          <a:lstStyle/>
          <a:p>
            <a:r>
              <a:rPr lang="en-US" sz="3000" dirty="0"/>
              <a:t>The Next Great SPC Panel Project Title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7026C-D137-1894-D4A4-EB8D27D0E763}"/>
              </a:ext>
            </a:extLst>
          </p:cNvPr>
          <p:cNvSpPr txBox="1"/>
          <p:nvPr/>
        </p:nvSpPr>
        <p:spPr>
          <a:xfrm>
            <a:off x="7376746" y="405596"/>
            <a:ext cx="416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Surface Preparation &amp; Coatings Panel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735" y="310402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109946120"/>
      </p:ext>
    </p:extLst>
  </p:cSld>
  <p:clrMapOvr>
    <a:masterClrMapping/>
  </p:clrMapOvr>
</p:sld>
</file>

<file path=ppt/theme/theme1.xml><?xml version="1.0" encoding="utf-8"?>
<a:theme xmlns:a="http://schemas.openxmlformats.org/drawingml/2006/main" name="FB13Nov2012">
  <a:themeElements>
    <a:clrScheme name="Navy ERP template 7.7.06 13">
      <a:dk1>
        <a:srgbClr val="052850"/>
      </a:dk1>
      <a:lt1>
        <a:srgbClr val="FFFFFF"/>
      </a:lt1>
      <a:dk2>
        <a:srgbClr val="052850"/>
      </a:dk2>
      <a:lt2>
        <a:srgbClr val="808080"/>
      </a:lt2>
      <a:accent1>
        <a:srgbClr val="5D8FB6"/>
      </a:accent1>
      <a:accent2>
        <a:srgbClr val="E5D06D"/>
      </a:accent2>
      <a:accent3>
        <a:srgbClr val="FFFFFF"/>
      </a:accent3>
      <a:accent4>
        <a:srgbClr val="032143"/>
      </a:accent4>
      <a:accent5>
        <a:srgbClr val="B6C6D7"/>
      </a:accent5>
      <a:accent6>
        <a:srgbClr val="CFBC62"/>
      </a:accent6>
      <a:hlink>
        <a:srgbClr val="5D8FB6"/>
      </a:hlink>
      <a:folHlink>
        <a:srgbClr val="E5D06D"/>
      </a:folHlink>
    </a:clrScheme>
    <a:fontScheme name="Navy ERP template 7.7.06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vy ERP template 7.7.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y ERP template 7.7.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y ERP template 7.7.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y ERP template 7.7.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y ERP template 7.7.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y ERP template 7.7.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y ERP template 7.7.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y ERP template 7.7.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y ERP template 7.7.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y ERP template 7.7.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y ERP template 7.7.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y ERP template 7.7.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y ERP template 7.7.06 13">
        <a:dk1>
          <a:srgbClr val="052850"/>
        </a:dk1>
        <a:lt1>
          <a:srgbClr val="FFFFFF"/>
        </a:lt1>
        <a:dk2>
          <a:srgbClr val="052850"/>
        </a:dk2>
        <a:lt2>
          <a:srgbClr val="808080"/>
        </a:lt2>
        <a:accent1>
          <a:srgbClr val="5D8FB6"/>
        </a:accent1>
        <a:accent2>
          <a:srgbClr val="E5D06D"/>
        </a:accent2>
        <a:accent3>
          <a:srgbClr val="FFFFFF"/>
        </a:accent3>
        <a:accent4>
          <a:srgbClr val="032143"/>
        </a:accent4>
        <a:accent5>
          <a:srgbClr val="B6C6D7"/>
        </a:accent5>
        <a:accent6>
          <a:srgbClr val="CFBC62"/>
        </a:accent6>
        <a:hlink>
          <a:srgbClr val="5D8FB6"/>
        </a:hlink>
        <a:folHlink>
          <a:srgbClr val="E5D0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SRP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D9AA77-0F3F-4E26-9B32-E48D47761254}" vid="{F0B499CC-BD85-4F84-953C-0FF751E7C623}"/>
    </a:ext>
  </a:extLst>
</a:theme>
</file>

<file path=ppt/theme/theme4.xml><?xml version="1.0" encoding="utf-8"?>
<a:theme xmlns:a="http://schemas.openxmlformats.org/drawingml/2006/main" name="Blank Info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29655</TotalTime>
  <Words>291</Words>
  <Application>Microsoft Office PowerPoint</Application>
  <PresentationFormat>Widescreen</PresentationFormat>
  <Paragraphs>65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Arial Narrow</vt:lpstr>
      <vt:lpstr>Calibri</vt:lpstr>
      <vt:lpstr>Cambria</vt:lpstr>
      <vt:lpstr>Segoe UI</vt:lpstr>
      <vt:lpstr>Tahoma</vt:lpstr>
      <vt:lpstr>Times New Roman</vt:lpstr>
      <vt:lpstr>Wingdings</vt:lpstr>
      <vt:lpstr>FB13Nov2012</vt:lpstr>
      <vt:lpstr>Default Design</vt:lpstr>
      <vt:lpstr>1_NSRP Header</vt:lpstr>
      <vt:lpstr>Blank Info Page</vt:lpstr>
      <vt:lpstr>Name of Project </vt:lpstr>
      <vt:lpstr>Name of Project </vt:lpstr>
      <vt:lpstr>The Next Great SPC Panel Project Title  </vt:lpstr>
      <vt:lpstr>The Next Great SPC Panel Project Title </vt:lpstr>
    </vt:vector>
  </TitlesOfParts>
  <Company>SCRA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Laney, Nicholas</dc:creator>
  <cp:lastModifiedBy>Hsu, Conlan</cp:lastModifiedBy>
  <cp:revision>317</cp:revision>
  <cp:lastPrinted>2022-07-26T16:31:54Z</cp:lastPrinted>
  <dcterms:created xsi:type="dcterms:W3CDTF">2019-02-28T12:25:49Z</dcterms:created>
  <dcterms:modified xsi:type="dcterms:W3CDTF">2024-06-11T15:02:20Z</dcterms:modified>
</cp:coreProperties>
</file>