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3"/>
  </p:notesMasterIdLst>
  <p:sldIdLst>
    <p:sldId id="261" r:id="rId2"/>
    <p:sldId id="265" r:id="rId3"/>
    <p:sldId id="323" r:id="rId4"/>
    <p:sldId id="324" r:id="rId5"/>
    <p:sldId id="325" r:id="rId6"/>
    <p:sldId id="326" r:id="rId7"/>
    <p:sldId id="329" r:id="rId8"/>
    <p:sldId id="328" r:id="rId9"/>
    <p:sldId id="330" r:id="rId10"/>
    <p:sldId id="331"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erman, Mark" initials="SM" lastIdx="1" clrIdx="0">
    <p:extLst>
      <p:ext uri="{19B8F6BF-5375-455C-9EA6-DF929625EA0E}">
        <p15:presenceInfo xmlns:p15="http://schemas.microsoft.com/office/powerpoint/2012/main" userId="S-1-5-21-26508437-1099126830-1169898988-218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101" autoAdjust="0"/>
  </p:normalViewPr>
  <p:slideViewPr>
    <p:cSldViewPr snapToGrid="0">
      <p:cViewPr varScale="1">
        <p:scale>
          <a:sx n="95" d="100"/>
          <a:sy n="95" d="100"/>
        </p:scale>
        <p:origin x="16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a:latin typeface="Segoe UI" panose="020B0502040204020203" pitchFamily="34" charset="0"/>
                          <a:cs typeface="Segoe UI" panose="020B0502040204020203" pitchFamily="34" charset="0"/>
                        </a:rPr>
                        <a:t>PROJECT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a:latin typeface="Segoe UI" panose="020B0502040204020203" pitchFamily="34" charset="0"/>
                          <a:cs typeface="Segoe UI" panose="020B0502040204020203" pitchFamily="34" charset="0"/>
                        </a:rPr>
                        <a:t>Prime/Lead</a:t>
                      </a:r>
                      <a:r>
                        <a:rPr lang="en-US" sz="1800" dirty="0">
                          <a:latin typeface="Segoe UI" panose="020B0502040204020203" pitchFamily="34" charset="0"/>
                          <a:cs typeface="Segoe UI" panose="020B0502040204020203" pitchFamily="34" charset="0"/>
                        </a:rPr>
                        <a:t>:</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Team Members</a:t>
                      </a:r>
                      <a:r>
                        <a:rPr lang="en-US" sz="1800" dirty="0">
                          <a:latin typeface="Segoe UI" panose="020B0502040204020203" pitchFamily="34" charset="0"/>
                          <a:cs typeface="Segoe UI" panose="020B0502040204020203" pitchFamily="34" charset="0"/>
                        </a:rPr>
                        <a:t>:  </a:t>
                      </a:r>
                    </a:p>
                    <a:p>
                      <a:endParaRPr lang="en-US" sz="1800" dirty="0">
                        <a:latin typeface="Segoe UI" panose="020B0502040204020203" pitchFamily="34" charset="0"/>
                        <a:cs typeface="Segoe UI" panose="020B0502040204020203" pitchFamily="34" charset="0"/>
                      </a:endParaRPr>
                    </a:p>
                    <a:p>
                      <a:r>
                        <a:rPr lang="en-US" sz="1800" u="sng" dirty="0">
                          <a:latin typeface="Segoe UI" panose="020B0502040204020203" pitchFamily="34" charset="0"/>
                          <a:cs typeface="Segoe UI" panose="020B0502040204020203" pitchFamily="34" charset="0"/>
                        </a:rPr>
                        <a:t>Duration</a:t>
                      </a:r>
                      <a:r>
                        <a:rPr lang="en-US" sz="1800" dirty="0">
                          <a:latin typeface="Segoe UI" panose="020B0502040204020203" pitchFamily="34" charset="0"/>
                          <a:cs typeface="Segoe UI" panose="020B0502040204020203"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Enter</a:t>
                      </a:r>
                      <a:r>
                        <a:rPr lang="en-US" baseline="0" dirty="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Segoe UI" panose="020B0502040204020203" pitchFamily="34" charset="0"/>
                          <a:cs typeface="Segoe UI" panose="020B0502040204020203" pitchFamily="34" charset="0"/>
                        </a:rPr>
                        <a:t>Program Funds:  $</a:t>
                      </a:r>
                    </a:p>
                    <a:p>
                      <a:r>
                        <a:rPr lang="en-US" dirty="0">
                          <a:latin typeface="Segoe UI" panose="020B0502040204020203" pitchFamily="34" charset="0"/>
                          <a:cs typeface="Segoe UI" panose="020B0502040204020203" pitchFamily="34" charset="0"/>
                        </a:rPr>
                        <a:t>Cost</a:t>
                      </a:r>
                      <a:r>
                        <a:rPr lang="en-US" baseline="0" dirty="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Subtitle</a:t>
            </a: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0/00</a:t>
            </a: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a:t>Questions?</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745" y="1721385"/>
            <a:ext cx="11439929" cy="3534106"/>
          </a:xfrm>
        </p:spPr>
        <p:txBody>
          <a:bodyPr/>
          <a:lstStyle/>
          <a:p>
            <a:r>
              <a:rPr lang="en-US" sz="3600" dirty="0"/>
              <a:t>PP23 - Modern Shipbuilding Design Courses 3 </a:t>
            </a:r>
            <a:br>
              <a:rPr lang="en-US" sz="4400" dirty="0"/>
            </a:br>
            <a:r>
              <a:rPr lang="en-US" sz="3600" dirty="0"/>
              <a:t>Darren Guillory</a:t>
            </a:r>
            <a:br>
              <a:rPr lang="en-US" sz="3600" dirty="0"/>
            </a:br>
            <a:endParaRPr lang="en-US" sz="2800" dirty="0">
              <a:solidFill>
                <a:srgbClr val="045571"/>
              </a:solidFill>
            </a:endParaRPr>
          </a:p>
        </p:txBody>
      </p:sp>
    </p:spTree>
    <p:extLst>
      <p:ext uri="{BB962C8B-B14F-4D97-AF65-F5344CB8AC3E}">
        <p14:creationId xmlns:p14="http://schemas.microsoft.com/office/powerpoint/2010/main" val="141103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Updated course Curriculum</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10</a:t>
            </a:fld>
            <a:endParaRPr lang="en-US" dirty="0"/>
          </a:p>
        </p:txBody>
      </p:sp>
      <p:sp>
        <p:nvSpPr>
          <p:cNvPr id="5" name="TextBox 4">
            <a:extLst>
              <a:ext uri="{FF2B5EF4-FFF2-40B4-BE49-F238E27FC236}">
                <a16:creationId xmlns:a16="http://schemas.microsoft.com/office/drawing/2014/main" id="{9A9F7DBF-E5FA-6AEC-EA15-1AE81A381460}"/>
              </a:ext>
            </a:extLst>
          </p:cNvPr>
          <p:cNvSpPr txBox="1"/>
          <p:nvPr/>
        </p:nvSpPr>
        <p:spPr>
          <a:xfrm>
            <a:off x="623887" y="1196629"/>
            <a:ext cx="10944225" cy="954107"/>
          </a:xfrm>
          <a:prstGeom prst="rect">
            <a:avLst/>
          </a:prstGeom>
          <a:noFill/>
        </p:spPr>
        <p:txBody>
          <a:bodyPr wrap="square">
            <a:spAutoFit/>
          </a:bodyPr>
          <a:lstStyle/>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The intent is to maintain the order of the course, while updating the content to suit today’s modernized industry standards.</a:t>
            </a:r>
          </a:p>
        </p:txBody>
      </p:sp>
      <p:sp>
        <p:nvSpPr>
          <p:cNvPr id="11" name="TextBox 10">
            <a:extLst>
              <a:ext uri="{FF2B5EF4-FFF2-40B4-BE49-F238E27FC236}">
                <a16:creationId xmlns:a16="http://schemas.microsoft.com/office/drawing/2014/main" id="{E655BBC8-A1A4-C353-E389-5602FE6FB7FC}"/>
              </a:ext>
            </a:extLst>
          </p:cNvPr>
          <p:cNvSpPr txBox="1"/>
          <p:nvPr/>
        </p:nvSpPr>
        <p:spPr>
          <a:xfrm>
            <a:off x="1027724" y="2825636"/>
            <a:ext cx="5224584" cy="2862322"/>
          </a:xfrm>
          <a:prstGeom prst="rect">
            <a:avLst/>
          </a:prstGeom>
          <a:noFill/>
        </p:spPr>
        <p:txBody>
          <a:bodyPr wrap="square">
            <a:spAutoFit/>
          </a:bodyPr>
          <a:lstStyle/>
          <a:p>
            <a:r>
              <a:rPr lang="en-US" dirty="0">
                <a:solidFill>
                  <a:srgbClr val="FF0000"/>
                </a:solidFill>
              </a:rPr>
              <a:t>HVAC</a:t>
            </a:r>
          </a:p>
          <a:p>
            <a:r>
              <a:rPr lang="en-US" dirty="0"/>
              <a:t>• Interpreting a Schematic</a:t>
            </a:r>
          </a:p>
          <a:p>
            <a:r>
              <a:rPr lang="en-US" dirty="0"/>
              <a:t>• Modeling Parts and Associated Equipment</a:t>
            </a:r>
          </a:p>
          <a:p>
            <a:r>
              <a:rPr lang="en-US" dirty="0"/>
              <a:t>• Creating Parts and Fittings</a:t>
            </a:r>
          </a:p>
          <a:p>
            <a:r>
              <a:rPr lang="en-US" dirty="0"/>
              <a:t>• Assigning Runs to a System</a:t>
            </a:r>
          </a:p>
          <a:p>
            <a:r>
              <a:rPr lang="en-US" dirty="0"/>
              <a:t>• Interferences with Structural and Insulation Parts</a:t>
            </a:r>
          </a:p>
          <a:p>
            <a:r>
              <a:rPr lang="en-US" dirty="0"/>
              <a:t>• Creating Penetrations</a:t>
            </a:r>
          </a:p>
          <a:p>
            <a:r>
              <a:rPr lang="en-US" dirty="0"/>
              <a:t>• Creating Spool Drawings</a:t>
            </a:r>
          </a:p>
          <a:p>
            <a:r>
              <a:rPr lang="en-US" dirty="0"/>
              <a:t>• Creating Arrangement Drawings</a:t>
            </a:r>
          </a:p>
          <a:p>
            <a:r>
              <a:rPr lang="en-US" dirty="0"/>
              <a:t>• Managing Revisions</a:t>
            </a:r>
          </a:p>
        </p:txBody>
      </p:sp>
      <p:sp>
        <p:nvSpPr>
          <p:cNvPr id="15" name="TextBox 14">
            <a:extLst>
              <a:ext uri="{FF2B5EF4-FFF2-40B4-BE49-F238E27FC236}">
                <a16:creationId xmlns:a16="http://schemas.microsoft.com/office/drawing/2014/main" id="{15A6302E-224D-AF0C-ABB5-8420F57F886C}"/>
              </a:ext>
            </a:extLst>
          </p:cNvPr>
          <p:cNvSpPr txBox="1"/>
          <p:nvPr/>
        </p:nvSpPr>
        <p:spPr>
          <a:xfrm>
            <a:off x="6400799" y="2829982"/>
            <a:ext cx="6744676" cy="2031325"/>
          </a:xfrm>
          <a:prstGeom prst="rect">
            <a:avLst/>
          </a:prstGeom>
          <a:noFill/>
        </p:spPr>
        <p:txBody>
          <a:bodyPr wrap="square">
            <a:spAutoFit/>
          </a:bodyPr>
          <a:lstStyle/>
          <a:p>
            <a:r>
              <a:rPr lang="en-US" dirty="0">
                <a:solidFill>
                  <a:srgbClr val="FF0000"/>
                </a:solidFill>
              </a:rPr>
              <a:t>Equipment (NEW)</a:t>
            </a:r>
          </a:p>
          <a:p>
            <a:r>
              <a:rPr lang="en-US" dirty="0"/>
              <a:t>• Interpreting Vendor Furnished Information (VFI)</a:t>
            </a:r>
          </a:p>
          <a:p>
            <a:r>
              <a:rPr lang="en-US" dirty="0"/>
              <a:t>• Modeling Equipment for the Equipment Library</a:t>
            </a:r>
          </a:p>
          <a:p>
            <a:r>
              <a:rPr lang="en-US" dirty="0"/>
              <a:t>• Managing an Equipment Library</a:t>
            </a:r>
          </a:p>
          <a:p>
            <a:r>
              <a:rPr lang="en-US" dirty="0"/>
              <a:t>• Inserting Equipment into the Model</a:t>
            </a:r>
          </a:p>
          <a:p>
            <a:r>
              <a:rPr lang="en-US" dirty="0"/>
              <a:t>• Creating Machinery Arrangements</a:t>
            </a:r>
          </a:p>
          <a:p>
            <a:r>
              <a:rPr lang="en-US" dirty="0"/>
              <a:t>• Managing Revisions</a:t>
            </a:r>
          </a:p>
        </p:txBody>
      </p:sp>
    </p:spTree>
    <p:extLst>
      <p:ext uri="{BB962C8B-B14F-4D97-AF65-F5344CB8AC3E}">
        <p14:creationId xmlns:p14="http://schemas.microsoft.com/office/powerpoint/2010/main" val="294840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A916C171-007E-46CF-80D5-F89E015BD616}" type="slidenum">
              <a:rPr lang="en-US" smtClean="0"/>
              <a:pPr/>
              <a:t>11</a:t>
            </a:fld>
            <a:endParaRPr lang="en-US" dirty="0"/>
          </a:p>
        </p:txBody>
      </p:sp>
      <p:sp>
        <p:nvSpPr>
          <p:cNvPr id="7" name="Title 6">
            <a:extLst>
              <a:ext uri="{FF2B5EF4-FFF2-40B4-BE49-F238E27FC236}">
                <a16:creationId xmlns:a16="http://schemas.microsoft.com/office/drawing/2014/main" id="{2502C4D9-18F9-65DC-BB88-31014B3655B3}"/>
              </a:ext>
            </a:extLst>
          </p:cNvPr>
          <p:cNvSpPr>
            <a:spLocks noGrp="1"/>
          </p:cNvSpPr>
          <p:nvPr>
            <p:ph type="title"/>
          </p:nvPr>
        </p:nvSpPr>
        <p:spPr>
          <a:xfrm>
            <a:off x="838200" y="2766218"/>
            <a:ext cx="10515600" cy="1325563"/>
          </a:xfrm>
        </p:spPr>
        <p:txBody>
          <a:bodyPr/>
          <a:lstStyle/>
          <a:p>
            <a:r>
              <a:rPr lang="en-US" dirty="0"/>
              <a:t>Questions?</a:t>
            </a:r>
          </a:p>
        </p:txBody>
      </p:sp>
    </p:spTree>
    <p:extLst>
      <p:ext uri="{BB962C8B-B14F-4D97-AF65-F5344CB8AC3E}">
        <p14:creationId xmlns:p14="http://schemas.microsoft.com/office/powerpoint/2010/main" val="35168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A4D20A-E062-1F95-5A88-51F6D8B9CC60}"/>
              </a:ext>
            </a:extLst>
          </p:cNvPr>
          <p:cNvSpPr>
            <a:spLocks noGrp="1"/>
          </p:cNvSpPr>
          <p:nvPr>
            <p:ph type="title"/>
          </p:nvPr>
        </p:nvSpPr>
        <p:spPr>
          <a:xfrm>
            <a:off x="89742" y="57241"/>
            <a:ext cx="10515600" cy="828942"/>
          </a:xfrm>
        </p:spPr>
        <p:txBody>
          <a:bodyPr/>
          <a:lstStyle/>
          <a:p>
            <a:r>
              <a:rPr lang="en-US" sz="4000" dirty="0"/>
              <a:t>Project Team</a:t>
            </a:r>
          </a:p>
        </p:txBody>
      </p:sp>
      <p:sp>
        <p:nvSpPr>
          <p:cNvPr id="4" name="Slide Number Placeholder 3">
            <a:extLst>
              <a:ext uri="{FF2B5EF4-FFF2-40B4-BE49-F238E27FC236}">
                <a16:creationId xmlns:a16="http://schemas.microsoft.com/office/drawing/2014/main" id="{08A044A4-EBE4-A01D-4900-BD7785C85614}"/>
              </a:ext>
            </a:extLst>
          </p:cNvPr>
          <p:cNvSpPr>
            <a:spLocks noGrp="1"/>
          </p:cNvSpPr>
          <p:nvPr>
            <p:ph type="sldNum" sz="quarter" idx="11"/>
          </p:nvPr>
        </p:nvSpPr>
        <p:spPr/>
        <p:txBody>
          <a:bodyPr/>
          <a:lstStyle/>
          <a:p>
            <a:fld id="{A916C171-007E-46CF-80D5-F89E015BD616}" type="slidenum">
              <a:rPr lang="en-US" smtClean="0"/>
              <a:pPr/>
              <a:t>2</a:t>
            </a:fld>
            <a:endParaRPr lang="en-US" dirty="0"/>
          </a:p>
        </p:txBody>
      </p:sp>
      <p:pic>
        <p:nvPicPr>
          <p:cNvPr id="7" name="Picture 6">
            <a:extLst>
              <a:ext uri="{FF2B5EF4-FFF2-40B4-BE49-F238E27FC236}">
                <a16:creationId xmlns:a16="http://schemas.microsoft.com/office/drawing/2014/main" id="{26321AEA-F18D-AF1C-6C82-E422C271E1AD}"/>
              </a:ext>
            </a:extLst>
          </p:cNvPr>
          <p:cNvPicPr>
            <a:picLocks noChangeAspect="1"/>
          </p:cNvPicPr>
          <p:nvPr/>
        </p:nvPicPr>
        <p:blipFill>
          <a:blip r:embed="rId2"/>
          <a:stretch>
            <a:fillRect/>
          </a:stretch>
        </p:blipFill>
        <p:spPr>
          <a:xfrm>
            <a:off x="984309" y="2711090"/>
            <a:ext cx="1477819" cy="731520"/>
          </a:xfrm>
          <a:prstGeom prst="rect">
            <a:avLst/>
          </a:prstGeom>
        </p:spPr>
      </p:pic>
      <p:pic>
        <p:nvPicPr>
          <p:cNvPr id="8" name="Picture 7">
            <a:extLst>
              <a:ext uri="{FF2B5EF4-FFF2-40B4-BE49-F238E27FC236}">
                <a16:creationId xmlns:a16="http://schemas.microsoft.com/office/drawing/2014/main" id="{57BAB6ED-8899-E8AB-A100-C8F8D5178BA4}"/>
              </a:ext>
            </a:extLst>
          </p:cNvPr>
          <p:cNvPicPr>
            <a:picLocks noChangeAspect="1"/>
          </p:cNvPicPr>
          <p:nvPr/>
        </p:nvPicPr>
        <p:blipFill>
          <a:blip r:embed="rId3"/>
          <a:stretch>
            <a:fillRect/>
          </a:stretch>
        </p:blipFill>
        <p:spPr>
          <a:xfrm>
            <a:off x="650729" y="2157808"/>
            <a:ext cx="2051940" cy="425402"/>
          </a:xfrm>
          <a:prstGeom prst="rect">
            <a:avLst/>
          </a:prstGeom>
        </p:spPr>
      </p:pic>
      <p:pic>
        <p:nvPicPr>
          <p:cNvPr id="9" name="Picture 8">
            <a:extLst>
              <a:ext uri="{FF2B5EF4-FFF2-40B4-BE49-F238E27FC236}">
                <a16:creationId xmlns:a16="http://schemas.microsoft.com/office/drawing/2014/main" id="{7E6E842E-DA2B-AF72-5E44-AFB66B357EBD}"/>
              </a:ext>
            </a:extLst>
          </p:cNvPr>
          <p:cNvPicPr>
            <a:picLocks noChangeAspect="1"/>
          </p:cNvPicPr>
          <p:nvPr/>
        </p:nvPicPr>
        <p:blipFill rotWithShape="1">
          <a:blip r:embed="rId4"/>
          <a:srcRect l="26289" t="25022" r="27590" b="18116"/>
          <a:stretch/>
        </p:blipFill>
        <p:spPr>
          <a:xfrm>
            <a:off x="984309" y="991865"/>
            <a:ext cx="1418947" cy="914400"/>
          </a:xfrm>
          <a:prstGeom prst="rect">
            <a:avLst/>
          </a:prstGeom>
        </p:spPr>
      </p:pic>
      <p:pic>
        <p:nvPicPr>
          <p:cNvPr id="11" name="Picture 10">
            <a:extLst>
              <a:ext uri="{FF2B5EF4-FFF2-40B4-BE49-F238E27FC236}">
                <a16:creationId xmlns:a16="http://schemas.microsoft.com/office/drawing/2014/main" id="{3621B720-74CA-BB16-8D7C-2AB1014552AF}"/>
              </a:ext>
            </a:extLst>
          </p:cNvPr>
          <p:cNvPicPr>
            <a:picLocks noChangeAspect="1"/>
          </p:cNvPicPr>
          <p:nvPr/>
        </p:nvPicPr>
        <p:blipFill>
          <a:blip r:embed="rId5"/>
          <a:stretch>
            <a:fillRect/>
          </a:stretch>
        </p:blipFill>
        <p:spPr>
          <a:xfrm>
            <a:off x="674607" y="5055228"/>
            <a:ext cx="2038350" cy="571500"/>
          </a:xfrm>
          <a:prstGeom prst="rect">
            <a:avLst/>
          </a:prstGeom>
        </p:spPr>
      </p:pic>
      <p:pic>
        <p:nvPicPr>
          <p:cNvPr id="12" name="Picture 11">
            <a:extLst>
              <a:ext uri="{FF2B5EF4-FFF2-40B4-BE49-F238E27FC236}">
                <a16:creationId xmlns:a16="http://schemas.microsoft.com/office/drawing/2014/main" id="{0941F0CF-A43B-C383-9BFD-6AD957C9C40C}"/>
              </a:ext>
            </a:extLst>
          </p:cNvPr>
          <p:cNvPicPr>
            <a:picLocks noChangeAspect="1"/>
          </p:cNvPicPr>
          <p:nvPr/>
        </p:nvPicPr>
        <p:blipFill>
          <a:blip r:embed="rId6"/>
          <a:stretch>
            <a:fillRect/>
          </a:stretch>
        </p:blipFill>
        <p:spPr>
          <a:xfrm>
            <a:off x="267478" y="3676463"/>
            <a:ext cx="3703320" cy="457200"/>
          </a:xfrm>
          <a:prstGeom prst="rect">
            <a:avLst/>
          </a:prstGeom>
        </p:spPr>
      </p:pic>
      <p:pic>
        <p:nvPicPr>
          <p:cNvPr id="13" name="Picture 12">
            <a:extLst>
              <a:ext uri="{FF2B5EF4-FFF2-40B4-BE49-F238E27FC236}">
                <a16:creationId xmlns:a16="http://schemas.microsoft.com/office/drawing/2014/main" id="{0D37DF48-9FF7-412B-0C59-D636C69B4A3E}"/>
              </a:ext>
            </a:extLst>
          </p:cNvPr>
          <p:cNvPicPr>
            <a:picLocks noChangeAspect="1"/>
          </p:cNvPicPr>
          <p:nvPr/>
        </p:nvPicPr>
        <p:blipFill>
          <a:blip r:embed="rId7"/>
          <a:stretch>
            <a:fillRect/>
          </a:stretch>
        </p:blipFill>
        <p:spPr>
          <a:xfrm>
            <a:off x="721013" y="4367516"/>
            <a:ext cx="1945538" cy="475488"/>
          </a:xfrm>
          <a:prstGeom prst="rect">
            <a:avLst/>
          </a:prstGeom>
        </p:spPr>
      </p:pic>
      <p:pic>
        <p:nvPicPr>
          <p:cNvPr id="1028" name="Picture 4" descr="Southern Maine Community College">
            <a:extLst>
              <a:ext uri="{FF2B5EF4-FFF2-40B4-BE49-F238E27FC236}">
                <a16:creationId xmlns:a16="http://schemas.microsoft.com/office/drawing/2014/main" id="{34F69822-E65D-7343-37B0-B4FE810F5F57}"/>
              </a:ext>
            </a:extLst>
          </p:cNvPr>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7965" y="5764569"/>
            <a:ext cx="2106592" cy="6400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BBDE881-317B-D6EB-C05B-ABD62EA4642F}"/>
              </a:ext>
            </a:extLst>
          </p:cNvPr>
          <p:cNvSpPr txBox="1"/>
          <p:nvPr/>
        </p:nvSpPr>
        <p:spPr>
          <a:xfrm>
            <a:off x="3963716" y="850163"/>
            <a:ext cx="5220309" cy="1015663"/>
          </a:xfrm>
          <a:prstGeom prst="rect">
            <a:avLst/>
          </a:prstGeom>
          <a:noFill/>
        </p:spPr>
        <p:txBody>
          <a:bodyPr wrap="square" lIns="91440" tIns="45720" rIns="91440" bIns="45720" rtlCol="0" anchor="t">
            <a:spAutoFit/>
          </a:bodyPr>
          <a:lstStyle/>
          <a:p>
            <a:pPr algn="ctr"/>
            <a:r>
              <a:rPr lang="en-US" sz="2000" dirty="0"/>
              <a:t>Lead</a:t>
            </a:r>
          </a:p>
          <a:p>
            <a:r>
              <a:rPr lang="en-US" sz="2000" dirty="0"/>
              <a:t>Rob Parker - Professional Services Manager </a:t>
            </a:r>
          </a:p>
          <a:p>
            <a:r>
              <a:rPr lang="en-US" sz="2000" dirty="0"/>
              <a:t>Darren Guillory -  Technical Solutions Specialist</a:t>
            </a:r>
          </a:p>
        </p:txBody>
      </p:sp>
      <p:sp>
        <p:nvSpPr>
          <p:cNvPr id="17" name="TextBox 16">
            <a:extLst>
              <a:ext uri="{FF2B5EF4-FFF2-40B4-BE49-F238E27FC236}">
                <a16:creationId xmlns:a16="http://schemas.microsoft.com/office/drawing/2014/main" id="{A72DBCA5-63E5-CA38-360F-88F347F5342B}"/>
              </a:ext>
            </a:extLst>
          </p:cNvPr>
          <p:cNvSpPr txBox="1"/>
          <p:nvPr/>
        </p:nvSpPr>
        <p:spPr>
          <a:xfrm>
            <a:off x="3963716" y="2169117"/>
            <a:ext cx="4620039" cy="400110"/>
          </a:xfrm>
          <a:prstGeom prst="rect">
            <a:avLst/>
          </a:prstGeom>
          <a:noFill/>
        </p:spPr>
        <p:txBody>
          <a:bodyPr wrap="square" lIns="91440" tIns="45720" rIns="91440" bIns="45720" rtlCol="0" anchor="t">
            <a:spAutoFit/>
          </a:bodyPr>
          <a:lstStyle/>
          <a:p>
            <a:r>
              <a:rPr lang="en-US" sz="2000" dirty="0"/>
              <a:t>Nate </a:t>
            </a:r>
            <a:r>
              <a:rPr lang="en-US" sz="2000" dirty="0" err="1"/>
              <a:t>Kroodsma</a:t>
            </a:r>
            <a:r>
              <a:rPr lang="en-US" sz="2000" dirty="0"/>
              <a:t> – Engineering Manager</a:t>
            </a:r>
          </a:p>
        </p:txBody>
      </p:sp>
      <p:sp>
        <p:nvSpPr>
          <p:cNvPr id="18" name="TextBox 17">
            <a:extLst>
              <a:ext uri="{FF2B5EF4-FFF2-40B4-BE49-F238E27FC236}">
                <a16:creationId xmlns:a16="http://schemas.microsoft.com/office/drawing/2014/main" id="{44B4D28E-AECF-33B8-F549-774FBB5887AA}"/>
              </a:ext>
            </a:extLst>
          </p:cNvPr>
          <p:cNvSpPr txBox="1"/>
          <p:nvPr/>
        </p:nvSpPr>
        <p:spPr>
          <a:xfrm>
            <a:off x="3963716" y="2872961"/>
            <a:ext cx="6041934" cy="400110"/>
          </a:xfrm>
          <a:prstGeom prst="rect">
            <a:avLst/>
          </a:prstGeom>
          <a:noFill/>
        </p:spPr>
        <p:txBody>
          <a:bodyPr wrap="square" lIns="91440" tIns="45720" rIns="91440" bIns="45720" rtlCol="0" anchor="t">
            <a:spAutoFit/>
          </a:bodyPr>
          <a:lstStyle/>
          <a:p>
            <a:r>
              <a:rPr lang="en-US" sz="2000" dirty="0"/>
              <a:t>Rodney Patrick – Workforce Development Manager</a:t>
            </a:r>
          </a:p>
        </p:txBody>
      </p:sp>
      <p:sp>
        <p:nvSpPr>
          <p:cNvPr id="19" name="TextBox 18">
            <a:extLst>
              <a:ext uri="{FF2B5EF4-FFF2-40B4-BE49-F238E27FC236}">
                <a16:creationId xmlns:a16="http://schemas.microsoft.com/office/drawing/2014/main" id="{A5150E93-4F6F-7E4D-DBEA-E230A67C0E44}"/>
              </a:ext>
            </a:extLst>
          </p:cNvPr>
          <p:cNvSpPr txBox="1"/>
          <p:nvPr/>
        </p:nvSpPr>
        <p:spPr>
          <a:xfrm>
            <a:off x="3963716" y="3551120"/>
            <a:ext cx="8131460" cy="707886"/>
          </a:xfrm>
          <a:prstGeom prst="rect">
            <a:avLst/>
          </a:prstGeom>
          <a:noFill/>
        </p:spPr>
        <p:txBody>
          <a:bodyPr wrap="square" lIns="91440" tIns="45720" rIns="91440" bIns="45720" rtlCol="0" anchor="t">
            <a:spAutoFit/>
          </a:bodyPr>
          <a:lstStyle/>
          <a:p>
            <a:r>
              <a:rPr lang="en-US" sz="2000" dirty="0"/>
              <a:t>J. Scott </a:t>
            </a:r>
            <a:r>
              <a:rPr lang="en-US" sz="2000" dirty="0" err="1"/>
              <a:t>Christman</a:t>
            </a:r>
            <a:r>
              <a:rPr lang="en-US" sz="2000" dirty="0"/>
              <a:t>, Ph. D. – Program Manager of Trade Training &amp; </a:t>
            </a:r>
            <a:r>
              <a:rPr lang="en-US" sz="2000" dirty="0" err="1"/>
              <a:t>Apprenticship</a:t>
            </a:r>
            <a:endParaRPr lang="en-US" sz="2000" dirty="0"/>
          </a:p>
        </p:txBody>
      </p:sp>
      <p:sp>
        <p:nvSpPr>
          <p:cNvPr id="20" name="TextBox 19">
            <a:extLst>
              <a:ext uri="{FF2B5EF4-FFF2-40B4-BE49-F238E27FC236}">
                <a16:creationId xmlns:a16="http://schemas.microsoft.com/office/drawing/2014/main" id="{CAEFA708-274B-DB48-070D-1B0136C2BD78}"/>
              </a:ext>
            </a:extLst>
          </p:cNvPr>
          <p:cNvSpPr txBox="1"/>
          <p:nvPr/>
        </p:nvSpPr>
        <p:spPr>
          <a:xfrm>
            <a:off x="3963716" y="4381608"/>
            <a:ext cx="6041934" cy="400110"/>
          </a:xfrm>
          <a:prstGeom prst="rect">
            <a:avLst/>
          </a:prstGeom>
          <a:noFill/>
        </p:spPr>
        <p:txBody>
          <a:bodyPr wrap="square" lIns="91440" tIns="45720" rIns="91440" bIns="45720" rtlCol="0" anchor="t">
            <a:spAutoFit/>
          </a:bodyPr>
          <a:lstStyle/>
          <a:p>
            <a:r>
              <a:rPr lang="en-US" sz="2000" dirty="0"/>
              <a:t>Rene’ </a:t>
            </a:r>
            <a:r>
              <a:rPr lang="en-US" sz="2000" dirty="0" err="1"/>
              <a:t>Lenord</a:t>
            </a:r>
            <a:r>
              <a:rPr lang="en-US" sz="2000" dirty="0"/>
              <a:t> – VP Engineering  &amp; Program Management</a:t>
            </a:r>
          </a:p>
        </p:txBody>
      </p:sp>
      <p:sp>
        <p:nvSpPr>
          <p:cNvPr id="21" name="TextBox 20">
            <a:extLst>
              <a:ext uri="{FF2B5EF4-FFF2-40B4-BE49-F238E27FC236}">
                <a16:creationId xmlns:a16="http://schemas.microsoft.com/office/drawing/2014/main" id="{AF3F07C2-3261-27DF-D052-039D5D9378FE}"/>
              </a:ext>
            </a:extLst>
          </p:cNvPr>
          <p:cNvSpPr txBox="1"/>
          <p:nvPr/>
        </p:nvSpPr>
        <p:spPr>
          <a:xfrm>
            <a:off x="3963716" y="5034109"/>
            <a:ext cx="6041934" cy="400110"/>
          </a:xfrm>
          <a:prstGeom prst="rect">
            <a:avLst/>
          </a:prstGeom>
          <a:noFill/>
        </p:spPr>
        <p:txBody>
          <a:bodyPr wrap="square" lIns="91440" tIns="45720" rIns="91440" bIns="45720" rtlCol="0" anchor="t">
            <a:spAutoFit/>
          </a:bodyPr>
          <a:lstStyle/>
          <a:p>
            <a:r>
              <a:rPr lang="en-US" sz="2000" dirty="0"/>
              <a:t>Robert Simmons – Chief Capability Officer</a:t>
            </a:r>
          </a:p>
        </p:txBody>
      </p:sp>
      <p:sp>
        <p:nvSpPr>
          <p:cNvPr id="22" name="TextBox 21">
            <a:extLst>
              <a:ext uri="{FF2B5EF4-FFF2-40B4-BE49-F238E27FC236}">
                <a16:creationId xmlns:a16="http://schemas.microsoft.com/office/drawing/2014/main" id="{2C8F84AE-112C-C03C-370C-91E6CC1B6DF7}"/>
              </a:ext>
            </a:extLst>
          </p:cNvPr>
          <p:cNvSpPr txBox="1"/>
          <p:nvPr/>
        </p:nvSpPr>
        <p:spPr>
          <a:xfrm>
            <a:off x="3970798" y="5731521"/>
            <a:ext cx="6041934" cy="400110"/>
          </a:xfrm>
          <a:prstGeom prst="rect">
            <a:avLst/>
          </a:prstGeom>
          <a:noFill/>
        </p:spPr>
        <p:txBody>
          <a:bodyPr wrap="square" lIns="91440" tIns="45720" rIns="91440" bIns="45720" rtlCol="0" anchor="t">
            <a:spAutoFit/>
          </a:bodyPr>
          <a:lstStyle/>
          <a:p>
            <a:r>
              <a:rPr lang="en-US" sz="2000" dirty="0"/>
              <a:t>Brenda Downey – Asst. Dean Workforce Development</a:t>
            </a:r>
          </a:p>
        </p:txBody>
      </p:sp>
    </p:spTree>
    <p:extLst>
      <p:ext uri="{BB962C8B-B14F-4D97-AF65-F5344CB8AC3E}">
        <p14:creationId xmlns:p14="http://schemas.microsoft.com/office/powerpoint/2010/main" val="24863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Project Problem</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3</a:t>
            </a:fld>
            <a:endParaRPr lang="en-US" dirty="0"/>
          </a:p>
        </p:txBody>
      </p:sp>
      <p:sp>
        <p:nvSpPr>
          <p:cNvPr id="5" name="TextBox 4">
            <a:extLst>
              <a:ext uri="{FF2B5EF4-FFF2-40B4-BE49-F238E27FC236}">
                <a16:creationId xmlns:a16="http://schemas.microsoft.com/office/drawing/2014/main" id="{9A9F7DBF-E5FA-6AEC-EA15-1AE81A381460}"/>
              </a:ext>
            </a:extLst>
          </p:cNvPr>
          <p:cNvSpPr txBox="1"/>
          <p:nvPr/>
        </p:nvSpPr>
        <p:spPr>
          <a:xfrm>
            <a:off x="780856" y="1396279"/>
            <a:ext cx="10944225" cy="3539430"/>
          </a:xfrm>
          <a:prstGeom prst="rect">
            <a:avLst/>
          </a:prstGeom>
          <a:noFill/>
        </p:spPr>
        <p:txBody>
          <a:bodyPr wrap="square">
            <a:spAutoFit/>
          </a:bodyPr>
          <a:lstStyle/>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Qualified coursework for marine design-specific education is lacking across the industry. </a:t>
            </a:r>
          </a:p>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Previous NSRP efforts produced marine design courses that were taught at local universities (University of Wisconsin Marinette and University of South Alabama) but have since stopped being offered and have not been updated to include modern advances in design software.</a:t>
            </a:r>
          </a:p>
          <a:p>
            <a:pPr algn="just"/>
            <a:endParaRPr lang="en-US" sz="2800" dirty="0">
              <a:solidFill>
                <a:srgbClr val="0957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579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Project Goals</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4</a:t>
            </a:fld>
            <a:endParaRPr lang="en-US" dirty="0"/>
          </a:p>
        </p:txBody>
      </p:sp>
      <p:sp>
        <p:nvSpPr>
          <p:cNvPr id="5" name="TextBox 4">
            <a:extLst>
              <a:ext uri="{FF2B5EF4-FFF2-40B4-BE49-F238E27FC236}">
                <a16:creationId xmlns:a16="http://schemas.microsoft.com/office/drawing/2014/main" id="{9A9F7DBF-E5FA-6AEC-EA15-1AE81A381460}"/>
              </a:ext>
            </a:extLst>
          </p:cNvPr>
          <p:cNvSpPr txBox="1"/>
          <p:nvPr/>
        </p:nvSpPr>
        <p:spPr>
          <a:xfrm>
            <a:off x="780856" y="1396279"/>
            <a:ext cx="10944225" cy="2677656"/>
          </a:xfrm>
          <a:prstGeom prst="rect">
            <a:avLst/>
          </a:prstGeom>
          <a:noFill/>
        </p:spPr>
        <p:txBody>
          <a:bodyPr wrap="square">
            <a:spAutoFit/>
          </a:bodyPr>
          <a:lstStyle/>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This project will update the original Marine Design coursework and provide an implementation path and resources to allow the updated coursework to be offered at a local level to train and prepare a capable marine design workforce for the modern shipbuilding industry.</a:t>
            </a:r>
          </a:p>
          <a:p>
            <a:pPr algn="just"/>
            <a:endParaRPr lang="en-US" sz="2800" dirty="0">
              <a:solidFill>
                <a:srgbClr val="0957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7323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Completed Project Tasks</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5</a:t>
            </a:fld>
            <a:endParaRPr lang="en-US" dirty="0"/>
          </a:p>
        </p:txBody>
      </p:sp>
      <p:sp>
        <p:nvSpPr>
          <p:cNvPr id="5" name="TextBox 4">
            <a:extLst>
              <a:ext uri="{FF2B5EF4-FFF2-40B4-BE49-F238E27FC236}">
                <a16:creationId xmlns:a16="http://schemas.microsoft.com/office/drawing/2014/main" id="{9A9F7DBF-E5FA-6AEC-EA15-1AE81A381460}"/>
              </a:ext>
            </a:extLst>
          </p:cNvPr>
          <p:cNvSpPr txBox="1"/>
          <p:nvPr/>
        </p:nvSpPr>
        <p:spPr>
          <a:xfrm>
            <a:off x="1100535" y="2013833"/>
            <a:ext cx="10944225" cy="3539430"/>
          </a:xfrm>
          <a:prstGeom prst="rect">
            <a:avLst/>
          </a:prstGeom>
          <a:noFill/>
        </p:spPr>
        <p:txBody>
          <a:bodyPr wrap="square">
            <a:spAutoFit/>
          </a:bodyPr>
          <a:lstStyle/>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Kickoff meeting – Conducted on 11/4/2022</a:t>
            </a:r>
          </a:p>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Kickoff meeting Report delivered 11\15\2022</a:t>
            </a:r>
          </a:p>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Acquired Original Course Material and Deliverables for Review</a:t>
            </a:r>
          </a:p>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Quarterly Report 1 Delivered 12/20/2022</a:t>
            </a:r>
          </a:p>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Identified and notated areas for update or revision</a:t>
            </a:r>
          </a:p>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Quarterly Report 2 Delivered 3/20/2023 </a:t>
            </a:r>
          </a:p>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Updated the curriculum as required</a:t>
            </a:r>
          </a:p>
          <a:p>
            <a:pPr marL="457200" indent="-457200" algn="just">
              <a:buFont typeface="Arial" panose="020B0604020202020204" pitchFamily="34" charset="0"/>
              <a:buChar char="•"/>
            </a:pPr>
            <a:endParaRPr lang="en-US" sz="2800" dirty="0">
              <a:solidFill>
                <a:srgbClr val="0957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2310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50" y="213645"/>
            <a:ext cx="10515600" cy="828942"/>
          </a:xfrm>
        </p:spPr>
        <p:txBody>
          <a:bodyPr anchor="b">
            <a:normAutofit/>
          </a:bodyPr>
          <a:lstStyle/>
          <a:p>
            <a:r>
              <a:rPr lang="en-US" sz="4000" dirty="0"/>
              <a:t>Review of Original Course Material</a:t>
            </a:r>
          </a:p>
        </p:txBody>
      </p:sp>
      <p:sp>
        <p:nvSpPr>
          <p:cNvPr id="4" name="Slide Number Placeholder 3"/>
          <p:cNvSpPr>
            <a:spLocks noGrp="1"/>
          </p:cNvSpPr>
          <p:nvPr>
            <p:ph type="sldNum" sz="quarter" idx="11"/>
          </p:nvPr>
        </p:nvSpPr>
        <p:spPr>
          <a:xfrm>
            <a:off x="9362631" y="6506755"/>
            <a:ext cx="2743200" cy="365125"/>
          </a:xfrm>
        </p:spPr>
        <p:txBody>
          <a:bodyPr anchor="ctr">
            <a:normAutofit/>
          </a:bodyPr>
          <a:lstStyle/>
          <a:p>
            <a:pPr>
              <a:spcAft>
                <a:spcPts val="600"/>
              </a:spcAft>
            </a:pPr>
            <a:fld id="{A916C171-007E-46CF-80D5-F89E015BD616}" type="slidenum">
              <a:rPr lang="en-US" smtClean="0"/>
              <a:pPr>
                <a:spcAft>
                  <a:spcPts val="600"/>
                </a:spcAft>
              </a:pPr>
              <a:t>6</a:t>
            </a:fld>
            <a:endParaRPr lang="en-US"/>
          </a:p>
        </p:txBody>
      </p:sp>
      <p:sp>
        <p:nvSpPr>
          <p:cNvPr id="19" name="TextBox 18">
            <a:extLst>
              <a:ext uri="{FF2B5EF4-FFF2-40B4-BE49-F238E27FC236}">
                <a16:creationId xmlns:a16="http://schemas.microsoft.com/office/drawing/2014/main" id="{D3EC78BE-2A94-55A3-8FBE-EC4FC7D06DBB}"/>
              </a:ext>
            </a:extLst>
          </p:cNvPr>
          <p:cNvSpPr txBox="1"/>
          <p:nvPr/>
        </p:nvSpPr>
        <p:spPr>
          <a:xfrm>
            <a:off x="6878057" y="2459504"/>
            <a:ext cx="5227774" cy="1938992"/>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rgbClr val="095773"/>
                </a:solidFill>
                <a:latin typeface="Segoe UI" panose="020B0502040204020203" pitchFamily="34" charset="0"/>
                <a:cs typeface="Segoe UI" panose="020B0502040204020203" pitchFamily="34" charset="0"/>
              </a:rPr>
              <a:t>The original course material was developed using a software called WIDS (Worldwide Instructional Design System)</a:t>
            </a:r>
          </a:p>
          <a:p>
            <a:pPr marL="342900" indent="-342900" algn="just">
              <a:buFont typeface="Arial" panose="020B0604020202020204" pitchFamily="34" charset="0"/>
              <a:buChar char="•"/>
            </a:pPr>
            <a:r>
              <a:rPr lang="en-US" sz="2000" dirty="0">
                <a:solidFill>
                  <a:srgbClr val="095773"/>
                </a:solidFill>
                <a:latin typeface="Segoe UI" panose="020B0502040204020203" pitchFamily="34" charset="0"/>
                <a:cs typeface="Segoe UI" panose="020B0502040204020203" pitchFamily="34" charset="0"/>
              </a:rPr>
              <a:t>This software is for designing and mapping a course curriculum. </a:t>
            </a:r>
          </a:p>
          <a:p>
            <a:pPr algn="just"/>
            <a:endParaRPr lang="en-US" sz="2000" dirty="0">
              <a:solidFill>
                <a:srgbClr val="095773"/>
              </a:solidFill>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68A4CC40-82ED-3A68-0C9A-7707B664F462}"/>
              </a:ext>
            </a:extLst>
          </p:cNvPr>
          <p:cNvPicPr>
            <a:picLocks noChangeAspect="1"/>
          </p:cNvPicPr>
          <p:nvPr/>
        </p:nvPicPr>
        <p:blipFill>
          <a:blip r:embed="rId2"/>
          <a:stretch>
            <a:fillRect/>
          </a:stretch>
        </p:blipFill>
        <p:spPr>
          <a:xfrm>
            <a:off x="1470011" y="1042587"/>
            <a:ext cx="5227774" cy="5462353"/>
          </a:xfrm>
          <a:prstGeom prst="rect">
            <a:avLst/>
          </a:prstGeom>
        </p:spPr>
      </p:pic>
    </p:spTree>
    <p:extLst>
      <p:ext uri="{BB962C8B-B14F-4D97-AF65-F5344CB8AC3E}">
        <p14:creationId xmlns:p14="http://schemas.microsoft.com/office/powerpoint/2010/main" val="158007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50" y="213645"/>
            <a:ext cx="10515600" cy="828942"/>
          </a:xfrm>
        </p:spPr>
        <p:txBody>
          <a:bodyPr anchor="b">
            <a:normAutofit/>
          </a:bodyPr>
          <a:lstStyle/>
          <a:p>
            <a:r>
              <a:rPr lang="en-US" sz="4000" dirty="0"/>
              <a:t>Review of Original Course Material</a:t>
            </a:r>
          </a:p>
        </p:txBody>
      </p:sp>
      <p:sp>
        <p:nvSpPr>
          <p:cNvPr id="4" name="Slide Number Placeholder 3"/>
          <p:cNvSpPr>
            <a:spLocks noGrp="1"/>
          </p:cNvSpPr>
          <p:nvPr>
            <p:ph type="sldNum" sz="quarter" idx="11"/>
          </p:nvPr>
        </p:nvSpPr>
        <p:spPr>
          <a:xfrm>
            <a:off x="9362631" y="6506755"/>
            <a:ext cx="2743200" cy="365125"/>
          </a:xfrm>
        </p:spPr>
        <p:txBody>
          <a:bodyPr anchor="ctr">
            <a:normAutofit/>
          </a:bodyPr>
          <a:lstStyle/>
          <a:p>
            <a:pPr>
              <a:spcAft>
                <a:spcPts val="600"/>
              </a:spcAft>
            </a:pPr>
            <a:fld id="{A916C171-007E-46CF-80D5-F89E015BD616}" type="slidenum">
              <a:rPr lang="en-US" smtClean="0"/>
              <a:pPr>
                <a:spcAft>
                  <a:spcPts val="600"/>
                </a:spcAft>
              </a:pPr>
              <a:t>7</a:t>
            </a:fld>
            <a:endParaRPr lang="en-US"/>
          </a:p>
        </p:txBody>
      </p:sp>
      <p:pic>
        <p:nvPicPr>
          <p:cNvPr id="10" name="Picture 9">
            <a:extLst>
              <a:ext uri="{FF2B5EF4-FFF2-40B4-BE49-F238E27FC236}">
                <a16:creationId xmlns:a16="http://schemas.microsoft.com/office/drawing/2014/main" id="{83B5D0D3-67E6-1EFE-C75A-DE89C976EADF}"/>
              </a:ext>
            </a:extLst>
          </p:cNvPr>
          <p:cNvPicPr>
            <a:picLocks noChangeAspect="1"/>
          </p:cNvPicPr>
          <p:nvPr/>
        </p:nvPicPr>
        <p:blipFill rotWithShape="1">
          <a:blip r:embed="rId2"/>
          <a:srcRect r="48203"/>
          <a:stretch/>
        </p:blipFill>
        <p:spPr>
          <a:xfrm>
            <a:off x="152401" y="1343301"/>
            <a:ext cx="4610100" cy="4862740"/>
          </a:xfrm>
          <a:prstGeom prst="rect">
            <a:avLst/>
          </a:prstGeom>
        </p:spPr>
      </p:pic>
      <p:pic>
        <p:nvPicPr>
          <p:cNvPr id="5" name="Picture 4">
            <a:extLst>
              <a:ext uri="{FF2B5EF4-FFF2-40B4-BE49-F238E27FC236}">
                <a16:creationId xmlns:a16="http://schemas.microsoft.com/office/drawing/2014/main" id="{94382BA1-A0CC-8CFA-F62D-16FAD84A70FA}"/>
              </a:ext>
            </a:extLst>
          </p:cNvPr>
          <p:cNvPicPr>
            <a:picLocks noChangeAspect="1"/>
          </p:cNvPicPr>
          <p:nvPr/>
        </p:nvPicPr>
        <p:blipFill>
          <a:blip r:embed="rId3"/>
          <a:stretch>
            <a:fillRect/>
          </a:stretch>
        </p:blipFill>
        <p:spPr>
          <a:xfrm>
            <a:off x="4849123" y="1862333"/>
            <a:ext cx="7190476" cy="3133333"/>
          </a:xfrm>
          <a:prstGeom prst="rect">
            <a:avLst/>
          </a:prstGeom>
        </p:spPr>
      </p:pic>
    </p:spTree>
    <p:extLst>
      <p:ext uri="{BB962C8B-B14F-4D97-AF65-F5344CB8AC3E}">
        <p14:creationId xmlns:p14="http://schemas.microsoft.com/office/powerpoint/2010/main" val="220488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50" y="213645"/>
            <a:ext cx="10515600" cy="828942"/>
          </a:xfrm>
        </p:spPr>
        <p:txBody>
          <a:bodyPr anchor="b">
            <a:normAutofit/>
          </a:bodyPr>
          <a:lstStyle/>
          <a:p>
            <a:r>
              <a:rPr lang="en-US" sz="4000" dirty="0"/>
              <a:t>Review of Original Course Material</a:t>
            </a:r>
          </a:p>
        </p:txBody>
      </p:sp>
      <p:sp>
        <p:nvSpPr>
          <p:cNvPr id="4" name="Slide Number Placeholder 3"/>
          <p:cNvSpPr>
            <a:spLocks noGrp="1"/>
          </p:cNvSpPr>
          <p:nvPr>
            <p:ph type="sldNum" sz="quarter" idx="11"/>
          </p:nvPr>
        </p:nvSpPr>
        <p:spPr>
          <a:xfrm>
            <a:off x="9362631" y="6506755"/>
            <a:ext cx="2743200" cy="365125"/>
          </a:xfrm>
        </p:spPr>
        <p:txBody>
          <a:bodyPr anchor="ctr">
            <a:normAutofit/>
          </a:bodyPr>
          <a:lstStyle/>
          <a:p>
            <a:pPr>
              <a:spcAft>
                <a:spcPts val="600"/>
              </a:spcAft>
            </a:pPr>
            <a:fld id="{A916C171-007E-46CF-80D5-F89E015BD616}" type="slidenum">
              <a:rPr lang="en-US" smtClean="0"/>
              <a:pPr>
                <a:spcAft>
                  <a:spcPts val="600"/>
                </a:spcAft>
              </a:pPr>
              <a:t>8</a:t>
            </a:fld>
            <a:endParaRPr lang="en-US"/>
          </a:p>
        </p:txBody>
      </p:sp>
      <p:pic>
        <p:nvPicPr>
          <p:cNvPr id="10" name="Picture 9">
            <a:extLst>
              <a:ext uri="{FF2B5EF4-FFF2-40B4-BE49-F238E27FC236}">
                <a16:creationId xmlns:a16="http://schemas.microsoft.com/office/drawing/2014/main" id="{83B5D0D3-67E6-1EFE-C75A-DE89C976EADF}"/>
              </a:ext>
            </a:extLst>
          </p:cNvPr>
          <p:cNvPicPr>
            <a:picLocks noChangeAspect="1"/>
          </p:cNvPicPr>
          <p:nvPr/>
        </p:nvPicPr>
        <p:blipFill rotWithShape="1">
          <a:blip r:embed="rId2"/>
          <a:srcRect r="48203"/>
          <a:stretch/>
        </p:blipFill>
        <p:spPr>
          <a:xfrm>
            <a:off x="152401" y="1343301"/>
            <a:ext cx="4610100" cy="4862740"/>
          </a:xfrm>
          <a:prstGeom prst="rect">
            <a:avLst/>
          </a:prstGeom>
        </p:spPr>
      </p:pic>
      <p:pic>
        <p:nvPicPr>
          <p:cNvPr id="13" name="Picture 12">
            <a:extLst>
              <a:ext uri="{FF2B5EF4-FFF2-40B4-BE49-F238E27FC236}">
                <a16:creationId xmlns:a16="http://schemas.microsoft.com/office/drawing/2014/main" id="{216AC1A5-84F2-BBC4-8428-5AC00CF40438}"/>
              </a:ext>
            </a:extLst>
          </p:cNvPr>
          <p:cNvPicPr>
            <a:picLocks noChangeAspect="1"/>
          </p:cNvPicPr>
          <p:nvPr/>
        </p:nvPicPr>
        <p:blipFill>
          <a:blip r:embed="rId3"/>
          <a:stretch>
            <a:fillRect/>
          </a:stretch>
        </p:blipFill>
        <p:spPr>
          <a:xfrm>
            <a:off x="4940953" y="1122646"/>
            <a:ext cx="2310094" cy="5136150"/>
          </a:xfrm>
          <a:prstGeom prst="rect">
            <a:avLst/>
          </a:prstGeom>
          <a:ln>
            <a:solidFill>
              <a:schemeClr val="tx1"/>
            </a:solidFill>
          </a:ln>
        </p:spPr>
      </p:pic>
      <p:cxnSp>
        <p:nvCxnSpPr>
          <p:cNvPr id="15" name="Straight Connector 14">
            <a:extLst>
              <a:ext uri="{FF2B5EF4-FFF2-40B4-BE49-F238E27FC236}">
                <a16:creationId xmlns:a16="http://schemas.microsoft.com/office/drawing/2014/main" id="{588826C9-19E4-55BF-1273-B0C16FC17E81}"/>
              </a:ext>
            </a:extLst>
          </p:cNvPr>
          <p:cNvCxnSpPr>
            <a:cxnSpLocks/>
          </p:cNvCxnSpPr>
          <p:nvPr/>
        </p:nvCxnSpPr>
        <p:spPr>
          <a:xfrm flipH="1">
            <a:off x="152401" y="1122646"/>
            <a:ext cx="4762471" cy="132356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12A826A-E4E0-E251-5BCC-41CD43145E1E}"/>
              </a:ext>
            </a:extLst>
          </p:cNvPr>
          <p:cNvCxnSpPr>
            <a:cxnSpLocks/>
          </p:cNvCxnSpPr>
          <p:nvPr/>
        </p:nvCxnSpPr>
        <p:spPr>
          <a:xfrm flipH="1" flipV="1">
            <a:off x="211015" y="4493846"/>
            <a:ext cx="4729938" cy="176495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E63F78F7-6D19-E74F-3B7D-348A8ABE425C}"/>
              </a:ext>
            </a:extLst>
          </p:cNvPr>
          <p:cNvSpPr txBox="1"/>
          <p:nvPr/>
        </p:nvSpPr>
        <p:spPr>
          <a:xfrm>
            <a:off x="7277128" y="1219446"/>
            <a:ext cx="4646270" cy="1631216"/>
          </a:xfrm>
          <a:prstGeom prst="rect">
            <a:avLst/>
          </a:prstGeom>
          <a:noFill/>
        </p:spPr>
        <p:txBody>
          <a:bodyPr wrap="square">
            <a:spAutoFit/>
          </a:bodyPr>
          <a:lstStyle/>
          <a:p>
            <a:pPr marL="342900" indent="-342900" algn="just">
              <a:buFont typeface="Arial" panose="020B0604020202020204" pitchFamily="34" charset="0"/>
              <a:buChar char="•"/>
            </a:pPr>
            <a:r>
              <a:rPr lang="en-US" sz="2000" dirty="0">
                <a:solidFill>
                  <a:srgbClr val="095773"/>
                </a:solidFill>
                <a:latin typeface="Segoe UI" panose="020B0502040204020203" pitchFamily="34" charset="0"/>
                <a:cs typeface="Segoe UI" panose="020B0502040204020203" pitchFamily="34" charset="0"/>
              </a:rPr>
              <a:t>The original course material was set in a visual format that an instructor or individual can follow in a step-by-step manner.</a:t>
            </a:r>
          </a:p>
          <a:p>
            <a:pPr algn="just"/>
            <a:endParaRPr lang="en-US" sz="2000" dirty="0">
              <a:solidFill>
                <a:srgbClr val="0957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9020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Updated course Curriculum</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9</a:t>
            </a:fld>
            <a:endParaRPr lang="en-US" dirty="0"/>
          </a:p>
        </p:txBody>
      </p:sp>
      <p:sp>
        <p:nvSpPr>
          <p:cNvPr id="5" name="TextBox 4">
            <a:extLst>
              <a:ext uri="{FF2B5EF4-FFF2-40B4-BE49-F238E27FC236}">
                <a16:creationId xmlns:a16="http://schemas.microsoft.com/office/drawing/2014/main" id="{9A9F7DBF-E5FA-6AEC-EA15-1AE81A381460}"/>
              </a:ext>
            </a:extLst>
          </p:cNvPr>
          <p:cNvSpPr txBox="1"/>
          <p:nvPr/>
        </p:nvSpPr>
        <p:spPr>
          <a:xfrm>
            <a:off x="623887" y="1042587"/>
            <a:ext cx="10944225" cy="954107"/>
          </a:xfrm>
          <a:prstGeom prst="rect">
            <a:avLst/>
          </a:prstGeom>
          <a:noFill/>
        </p:spPr>
        <p:txBody>
          <a:bodyPr wrap="square">
            <a:spAutoFit/>
          </a:bodyPr>
          <a:lstStyle/>
          <a:p>
            <a:pPr marL="457200" indent="-457200" algn="just">
              <a:buFont typeface="Arial" panose="020B0604020202020204" pitchFamily="34" charset="0"/>
              <a:buChar char="•"/>
            </a:pPr>
            <a:r>
              <a:rPr lang="en-US" sz="2800" dirty="0">
                <a:solidFill>
                  <a:srgbClr val="095773"/>
                </a:solidFill>
                <a:latin typeface="Segoe UI" panose="020B0502040204020203" pitchFamily="34" charset="0"/>
                <a:cs typeface="Segoe UI" panose="020B0502040204020203" pitchFamily="34" charset="0"/>
              </a:rPr>
              <a:t>The intent is to maintain the order of the course, while updating the content to suit today’s modernized industry standards.</a:t>
            </a:r>
          </a:p>
        </p:txBody>
      </p:sp>
      <p:sp>
        <p:nvSpPr>
          <p:cNvPr id="10" name="TextBox 9">
            <a:extLst>
              <a:ext uri="{FF2B5EF4-FFF2-40B4-BE49-F238E27FC236}">
                <a16:creationId xmlns:a16="http://schemas.microsoft.com/office/drawing/2014/main" id="{10B90532-4929-91F2-D729-5A13DC4940A3}"/>
              </a:ext>
            </a:extLst>
          </p:cNvPr>
          <p:cNvSpPr txBox="1"/>
          <p:nvPr/>
        </p:nvSpPr>
        <p:spPr>
          <a:xfrm>
            <a:off x="207108" y="1809973"/>
            <a:ext cx="4497754" cy="2031325"/>
          </a:xfrm>
          <a:prstGeom prst="rect">
            <a:avLst/>
          </a:prstGeom>
          <a:noFill/>
        </p:spPr>
        <p:txBody>
          <a:bodyPr wrap="square">
            <a:spAutoFit/>
          </a:bodyPr>
          <a:lstStyle/>
          <a:p>
            <a:r>
              <a:rPr lang="en-US" dirty="0">
                <a:solidFill>
                  <a:srgbClr val="FF0000"/>
                </a:solidFill>
              </a:rPr>
              <a:t>Structure</a:t>
            </a:r>
          </a:p>
          <a:p>
            <a:r>
              <a:rPr lang="en-US" dirty="0"/>
              <a:t>• 2D Scantling Drawings</a:t>
            </a:r>
          </a:p>
          <a:p>
            <a:r>
              <a:rPr lang="en-US" dirty="0"/>
              <a:t>• Scantling Drawings and the Build Strategy</a:t>
            </a:r>
          </a:p>
          <a:p>
            <a:r>
              <a:rPr lang="en-US" dirty="0"/>
              <a:t>• Creating 3D Parts in a Planar Group</a:t>
            </a:r>
          </a:p>
          <a:p>
            <a:r>
              <a:rPr lang="en-US" dirty="0"/>
              <a:t>• Creating a 3D Structural Model</a:t>
            </a:r>
          </a:p>
          <a:p>
            <a:r>
              <a:rPr lang="en-US" dirty="0"/>
              <a:t>• Creating Assembly and Profile Plot Drawings</a:t>
            </a:r>
          </a:p>
          <a:p>
            <a:r>
              <a:rPr lang="en-US" dirty="0"/>
              <a:t>• Creating Nest Drawings</a:t>
            </a:r>
          </a:p>
        </p:txBody>
      </p:sp>
      <p:sp>
        <p:nvSpPr>
          <p:cNvPr id="12" name="TextBox 11">
            <a:extLst>
              <a:ext uri="{FF2B5EF4-FFF2-40B4-BE49-F238E27FC236}">
                <a16:creationId xmlns:a16="http://schemas.microsoft.com/office/drawing/2014/main" id="{33B3B3E4-7A51-52DF-EDF8-39435CC730CC}"/>
              </a:ext>
            </a:extLst>
          </p:cNvPr>
          <p:cNvSpPr txBox="1"/>
          <p:nvPr/>
        </p:nvSpPr>
        <p:spPr>
          <a:xfrm>
            <a:off x="207108" y="3782033"/>
            <a:ext cx="4990123" cy="2862322"/>
          </a:xfrm>
          <a:prstGeom prst="rect">
            <a:avLst/>
          </a:prstGeom>
          <a:noFill/>
        </p:spPr>
        <p:txBody>
          <a:bodyPr wrap="square">
            <a:spAutoFit/>
          </a:bodyPr>
          <a:lstStyle/>
          <a:p>
            <a:r>
              <a:rPr lang="en-US" dirty="0">
                <a:solidFill>
                  <a:srgbClr val="FF0000"/>
                </a:solidFill>
              </a:rPr>
              <a:t>Piping</a:t>
            </a:r>
          </a:p>
          <a:p>
            <a:r>
              <a:rPr lang="en-US" dirty="0"/>
              <a:t>• Interpreting a Schematic</a:t>
            </a:r>
          </a:p>
          <a:p>
            <a:r>
              <a:rPr lang="en-US" dirty="0"/>
              <a:t>• Modeling Parts and Associated Equipment</a:t>
            </a:r>
          </a:p>
          <a:p>
            <a:r>
              <a:rPr lang="en-US" dirty="0"/>
              <a:t>• Creating Parts and Fittings</a:t>
            </a:r>
          </a:p>
          <a:p>
            <a:r>
              <a:rPr lang="en-US" dirty="0"/>
              <a:t>• Assigning Runs to a System</a:t>
            </a:r>
          </a:p>
          <a:p>
            <a:r>
              <a:rPr lang="en-US" dirty="0"/>
              <a:t>• Interferences with Structural and Insulation Parts</a:t>
            </a:r>
          </a:p>
          <a:p>
            <a:r>
              <a:rPr lang="en-US" dirty="0"/>
              <a:t>• Creating Penetrations</a:t>
            </a:r>
          </a:p>
          <a:p>
            <a:r>
              <a:rPr lang="en-US" dirty="0"/>
              <a:t>• Creating Spool Drawings</a:t>
            </a:r>
          </a:p>
          <a:p>
            <a:r>
              <a:rPr lang="en-US" dirty="0"/>
              <a:t>• Creating Arrangement Drawings</a:t>
            </a:r>
          </a:p>
          <a:p>
            <a:r>
              <a:rPr lang="en-US" dirty="0"/>
              <a:t>• Managing Revisions</a:t>
            </a:r>
          </a:p>
        </p:txBody>
      </p:sp>
      <p:sp>
        <p:nvSpPr>
          <p:cNvPr id="14" name="TextBox 13">
            <a:extLst>
              <a:ext uri="{FF2B5EF4-FFF2-40B4-BE49-F238E27FC236}">
                <a16:creationId xmlns:a16="http://schemas.microsoft.com/office/drawing/2014/main" id="{D3CF9CF9-C93B-2757-9210-9C5D16C02191}"/>
              </a:ext>
            </a:extLst>
          </p:cNvPr>
          <p:cNvSpPr txBox="1"/>
          <p:nvPr/>
        </p:nvSpPr>
        <p:spPr>
          <a:xfrm>
            <a:off x="5484247" y="2156879"/>
            <a:ext cx="5935784" cy="2031325"/>
          </a:xfrm>
          <a:prstGeom prst="rect">
            <a:avLst/>
          </a:prstGeom>
          <a:noFill/>
        </p:spPr>
        <p:txBody>
          <a:bodyPr wrap="square">
            <a:spAutoFit/>
          </a:bodyPr>
          <a:lstStyle/>
          <a:p>
            <a:r>
              <a:rPr lang="en-US" dirty="0">
                <a:solidFill>
                  <a:srgbClr val="FF0000"/>
                </a:solidFill>
              </a:rPr>
              <a:t>Electrical</a:t>
            </a:r>
          </a:p>
          <a:p>
            <a:r>
              <a:rPr lang="en-US" dirty="0"/>
              <a:t>• Electrical Theory</a:t>
            </a:r>
          </a:p>
          <a:p>
            <a:r>
              <a:rPr lang="en-US" dirty="0"/>
              <a:t>• Basics of Electrical Systems</a:t>
            </a:r>
          </a:p>
          <a:p>
            <a:r>
              <a:rPr lang="en-US" dirty="0"/>
              <a:t>• Impact of Rules and Regulations on Electrical System Design</a:t>
            </a:r>
          </a:p>
          <a:p>
            <a:r>
              <a:rPr lang="en-US" dirty="0"/>
              <a:t>• Design Process and Production Planning</a:t>
            </a:r>
          </a:p>
          <a:p>
            <a:r>
              <a:rPr lang="en-US" dirty="0"/>
              <a:t>• 2D Electrical System Drawings</a:t>
            </a:r>
          </a:p>
          <a:p>
            <a:r>
              <a:rPr lang="en-US" dirty="0"/>
              <a:t>• 3D Electrical Models</a:t>
            </a:r>
          </a:p>
        </p:txBody>
      </p:sp>
      <p:sp>
        <p:nvSpPr>
          <p:cNvPr id="16" name="TextBox 15">
            <a:extLst>
              <a:ext uri="{FF2B5EF4-FFF2-40B4-BE49-F238E27FC236}">
                <a16:creationId xmlns:a16="http://schemas.microsoft.com/office/drawing/2014/main" id="{FF0AEA80-9BF1-F939-41FA-BAD574AB20F1}"/>
              </a:ext>
            </a:extLst>
          </p:cNvPr>
          <p:cNvSpPr txBox="1"/>
          <p:nvPr/>
        </p:nvSpPr>
        <p:spPr>
          <a:xfrm>
            <a:off x="5515708" y="4474530"/>
            <a:ext cx="6744676" cy="1477328"/>
          </a:xfrm>
          <a:prstGeom prst="rect">
            <a:avLst/>
          </a:prstGeom>
          <a:noFill/>
        </p:spPr>
        <p:txBody>
          <a:bodyPr wrap="square">
            <a:spAutoFit/>
          </a:bodyPr>
          <a:lstStyle/>
          <a:p>
            <a:r>
              <a:rPr lang="en-US" dirty="0">
                <a:solidFill>
                  <a:srgbClr val="FF0000"/>
                </a:solidFill>
              </a:rPr>
              <a:t>Design for Production (DFP)</a:t>
            </a:r>
          </a:p>
          <a:p>
            <a:r>
              <a:rPr lang="en-US" dirty="0"/>
              <a:t>• Purpose of Design for Production</a:t>
            </a:r>
          </a:p>
          <a:p>
            <a:r>
              <a:rPr lang="en-US" dirty="0"/>
              <a:t>• Principles of Design for Production</a:t>
            </a:r>
          </a:p>
          <a:p>
            <a:r>
              <a:rPr lang="en-US" dirty="0"/>
              <a:t>• Applying Design for Production to a Design Model</a:t>
            </a:r>
          </a:p>
          <a:p>
            <a:r>
              <a:rPr lang="en-US" dirty="0"/>
              <a:t>• Building and Reporting for Design for Production</a:t>
            </a:r>
          </a:p>
        </p:txBody>
      </p:sp>
    </p:spTree>
    <p:extLst>
      <p:ext uri="{BB962C8B-B14F-4D97-AF65-F5344CB8AC3E}">
        <p14:creationId xmlns:p14="http://schemas.microsoft.com/office/powerpoint/2010/main" val="1697824341"/>
      </p:ext>
    </p:extLst>
  </p:cSld>
  <p:clrMapOvr>
    <a:masterClrMapping/>
  </p:clrMapOvr>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2051</TotalTime>
  <Words>580</Words>
  <Application>Microsoft Office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Segoe UI</vt:lpstr>
      <vt:lpstr>NSRP Header</vt:lpstr>
      <vt:lpstr>PP23 - Modern Shipbuilding Design Courses 3  Darren Guillory </vt:lpstr>
      <vt:lpstr>Project Team</vt:lpstr>
      <vt:lpstr>Project Problem</vt:lpstr>
      <vt:lpstr>Project Goals</vt:lpstr>
      <vt:lpstr>Completed Project Tasks</vt:lpstr>
      <vt:lpstr>Review of Original Course Material</vt:lpstr>
      <vt:lpstr>Review of Original Course Material</vt:lpstr>
      <vt:lpstr>Review of Original Course Material</vt:lpstr>
      <vt:lpstr>Updated course Curriculum</vt:lpstr>
      <vt:lpstr>Updated course Curriculum</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Darren Guillory</cp:lastModifiedBy>
  <cp:revision>127</cp:revision>
  <dcterms:created xsi:type="dcterms:W3CDTF">2019-02-28T12:25:49Z</dcterms:created>
  <dcterms:modified xsi:type="dcterms:W3CDTF">2023-03-29T11:30:37Z</dcterms:modified>
</cp:coreProperties>
</file>