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31"/>
  </p:notesMasterIdLst>
  <p:sldIdLst>
    <p:sldId id="260" r:id="rId2"/>
    <p:sldId id="311" r:id="rId3"/>
    <p:sldId id="312" r:id="rId4"/>
    <p:sldId id="313" r:id="rId5"/>
    <p:sldId id="314" r:id="rId6"/>
    <p:sldId id="310" r:id="rId7"/>
    <p:sldId id="257" r:id="rId8"/>
    <p:sldId id="296" r:id="rId9"/>
    <p:sldId id="297" r:id="rId10"/>
    <p:sldId id="295" r:id="rId11"/>
    <p:sldId id="309" r:id="rId12"/>
    <p:sldId id="308" r:id="rId13"/>
    <p:sldId id="293" r:id="rId14"/>
    <p:sldId id="298" r:id="rId15"/>
    <p:sldId id="292" r:id="rId16"/>
    <p:sldId id="299" r:id="rId17"/>
    <p:sldId id="300" r:id="rId18"/>
    <p:sldId id="259" r:id="rId19"/>
    <p:sldId id="301" r:id="rId20"/>
    <p:sldId id="302" r:id="rId21"/>
    <p:sldId id="303" r:id="rId22"/>
    <p:sldId id="304" r:id="rId23"/>
    <p:sldId id="305" r:id="rId24"/>
    <p:sldId id="306" r:id="rId25"/>
    <p:sldId id="315" r:id="rId26"/>
    <p:sldId id="266" r:id="rId27"/>
    <p:sldId id="267" r:id="rId28"/>
    <p:sldId id="307" r:id="rId29"/>
    <p:sldId id="25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nton, Boyd" initials="PB" lastIdx="22" clrIdx="0">
    <p:extLst>
      <p:ext uri="{19B8F6BF-5375-455C-9EA6-DF929625EA0E}">
        <p15:presenceInfo xmlns:p15="http://schemas.microsoft.com/office/powerpoint/2012/main" userId="S-1-5-21-2978849671-3447107804-1146194034-2197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571"/>
    <a:srgbClr val="05759D"/>
    <a:srgbClr val="0688B6"/>
    <a:srgbClr val="034055"/>
    <a:srgbClr val="8EB2BF"/>
    <a:srgbClr val="446A78"/>
    <a:srgbClr val="EA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13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eit.osu.edu\home\s\sutton.355\Documents\Grad%20Research\Research%20Docs\NSRP\Work%20Docs\Welds_J1-J2-J3_data%20point%20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Data Count</a:t>
            </a:r>
            <a:r>
              <a:rPr lang="en-US" baseline="0" dirty="0"/>
              <a:t> for Increasing Cycle Time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364213487026283"/>
          <c:y val="0.13478704223165486"/>
          <c:w val="0.78736848344308252"/>
          <c:h val="0.73427118727793006"/>
        </c:manualLayout>
      </c:layout>
      <c:scatterChart>
        <c:scatterStyle val="smoothMarker"/>
        <c:varyColors val="0"/>
        <c:ser>
          <c:idx val="1"/>
          <c:order val="0"/>
          <c:tx>
            <c:v>Seam Profile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Comparison!$C$19:$C$22</c:f>
              <c:numCache>
                <c:formatCode>General</c:formatCode>
                <c:ptCount val="4"/>
                <c:pt idx="0">
                  <c:v>7</c:v>
                </c:pt>
                <c:pt idx="1">
                  <c:v>13</c:v>
                </c:pt>
                <c:pt idx="2">
                  <c:v>25</c:v>
                </c:pt>
                <c:pt idx="3">
                  <c:v>50</c:v>
                </c:pt>
              </c:numCache>
            </c:numRef>
          </c:xVal>
          <c:yVal>
            <c:numRef>
              <c:f>Comparison!$D$19:$D$22</c:f>
              <c:numCache>
                <c:formatCode>General</c:formatCode>
                <c:ptCount val="4"/>
                <c:pt idx="0">
                  <c:v>34892</c:v>
                </c:pt>
                <c:pt idx="1">
                  <c:v>18788</c:v>
                </c:pt>
                <c:pt idx="2">
                  <c:v>9760</c:v>
                </c:pt>
                <c:pt idx="3">
                  <c:v>4880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A45-4306-ACC1-2377B83CC716}"/>
            </c:ext>
          </c:extLst>
        </c:ser>
        <c:ser>
          <c:idx val="2"/>
          <c:order val="1"/>
          <c:tx>
            <c:v>Transverse Profile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Comparison!$C$35:$C$38</c:f>
              <c:numCache>
                <c:formatCode>General</c:formatCode>
                <c:ptCount val="4"/>
                <c:pt idx="0">
                  <c:v>7</c:v>
                </c:pt>
                <c:pt idx="1">
                  <c:v>13</c:v>
                </c:pt>
                <c:pt idx="2">
                  <c:v>25</c:v>
                </c:pt>
                <c:pt idx="3">
                  <c:v>50</c:v>
                </c:pt>
              </c:numCache>
            </c:numRef>
          </c:xVal>
          <c:yVal>
            <c:numRef>
              <c:f>Comparison!$D$35:$D$38</c:f>
              <c:numCache>
                <c:formatCode>General</c:formatCode>
                <c:ptCount val="4"/>
                <c:pt idx="0">
                  <c:v>69212</c:v>
                </c:pt>
                <c:pt idx="1">
                  <c:v>37268</c:v>
                </c:pt>
                <c:pt idx="2">
                  <c:v>19360</c:v>
                </c:pt>
                <c:pt idx="3">
                  <c:v>9680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A45-4306-ACC1-2377B83CC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3943272"/>
        <c:axId val="523943928"/>
      </c:scatterChart>
      <c:valAx>
        <c:axId val="523943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Cycle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43928"/>
        <c:crosses val="autoZero"/>
        <c:crossBetween val="midCat"/>
      </c:valAx>
      <c:valAx>
        <c:axId val="523943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Sensor</a:t>
                </a:r>
                <a:r>
                  <a:rPr lang="en-US" baseline="0"/>
                  <a:t> Couts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432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039091871408539"/>
          <c:y val="0.15578643181505436"/>
          <c:w val="0.2827695982263787"/>
          <c:h val="0.23464363227885265"/>
        </c:manualLayout>
      </c:layout>
      <c:overlay val="0"/>
      <c:spPr>
        <a:solidFill>
          <a:schemeClr val="bg1"/>
        </a:solidFill>
        <a:ln w="952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0CAFB-BA6A-4EAD-8632-EFF9673D5756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3D755-2BB7-4E46-A026-A3354C07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2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7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effective quality scenarios were identified for use in later testing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with an increase in average % difference of 1.1% and 0.8% respectively </a:t>
            </a:r>
          </a:p>
          <a:p>
            <a:endParaRPr lang="en-US" dirty="0"/>
          </a:p>
          <a:p>
            <a:r>
              <a:rPr lang="en-US" dirty="0"/>
              <a:t>where for a 100mm weld with a 25mm/s travel speed the total count was 214</a:t>
            </a:r>
          </a:p>
          <a:p>
            <a:endParaRPr lang="en-US" dirty="0"/>
          </a:p>
          <a:p>
            <a:r>
              <a:rPr lang="en-US" dirty="0"/>
              <a:t>Low-power, high-power, joint gap, joint mismatch, and beam out of focus </a:t>
            </a:r>
          </a:p>
          <a:p>
            <a:endParaRPr lang="en-US" dirty="0"/>
          </a:p>
          <a:p>
            <a:r>
              <a:rPr lang="en-US" dirty="0"/>
              <a:t>most notable with the joint gap condition where accuracy was reduced by 11% </a:t>
            </a:r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95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0256" y="2599135"/>
            <a:ext cx="6858000" cy="2387600"/>
          </a:xfrm>
          <a:prstGeom prst="rect">
            <a:avLst/>
          </a:prstGeom>
        </p:spPr>
        <p:txBody>
          <a:bodyPr anchor="b"/>
          <a:lstStyle>
            <a:lvl1pPr algn="r">
              <a:defRPr sz="3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0256" y="4986735"/>
            <a:ext cx="6858000" cy="604440"/>
          </a:xfrm>
        </p:spPr>
        <p:txBody>
          <a:bodyPr/>
          <a:lstStyle>
            <a:lvl1pPr marL="0" indent="0" algn="r">
              <a:buNone/>
              <a:defRPr sz="1800">
                <a:solidFill>
                  <a:srgbClr val="04557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6" y="-240917"/>
            <a:ext cx="9266485" cy="15231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7" y="58647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467352" y="-105708"/>
            <a:ext cx="9448800" cy="13819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" y="1053954"/>
            <a:ext cx="8662988" cy="5167384"/>
          </a:xfrm>
        </p:spPr>
        <p:txBody>
          <a:bodyPr/>
          <a:lstStyle>
            <a:lvl1pPr>
              <a:defRPr sz="2400"/>
            </a:lvl1pPr>
            <a:lvl2pPr>
              <a:defRPr sz="21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0688B6"/>
                </a:solidFill>
              </a:defRPr>
            </a:lvl3pPr>
            <a:lvl4pPr>
              <a:defRPr sz="1500">
                <a:solidFill>
                  <a:schemeClr val="tx2"/>
                </a:solidFill>
              </a:defRPr>
            </a:lvl4pPr>
            <a:lvl5pPr>
              <a:defRPr sz="13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467352" y="-105708"/>
            <a:ext cx="9448800" cy="13819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387" y="108545"/>
            <a:ext cx="7886700" cy="82894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455945" y="6390289"/>
            <a:ext cx="10106130" cy="579484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3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 an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455945" y="6390289"/>
            <a:ext cx="10106130" cy="579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467352" y="-105708"/>
            <a:ext cx="9448800" cy="13819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" y="1051034"/>
            <a:ext cx="4434155" cy="5170304"/>
          </a:xfrm>
        </p:spPr>
        <p:txBody>
          <a:bodyPr/>
          <a:lstStyle>
            <a:lvl1pPr>
              <a:defRPr sz="2400"/>
            </a:lvl1pPr>
            <a:lvl2pPr>
              <a:defRPr sz="21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0688B6"/>
                </a:solidFill>
              </a:defRPr>
            </a:lvl3pPr>
            <a:lvl4pPr>
              <a:defRPr sz="1500">
                <a:solidFill>
                  <a:schemeClr val="tx2"/>
                </a:solidFill>
              </a:defRPr>
            </a:lvl4pPr>
            <a:lvl5pPr>
              <a:defRPr sz="13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600351" y="1051034"/>
            <a:ext cx="4350833" cy="5170304"/>
          </a:xfrm>
        </p:spPr>
        <p:txBody>
          <a:bodyPr/>
          <a:lstStyle>
            <a:lvl1pPr>
              <a:defRPr sz="2400"/>
            </a:lvl1pPr>
            <a:lvl2pPr>
              <a:defRPr sz="21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0688B6"/>
                </a:solidFill>
              </a:defRPr>
            </a:lvl3pPr>
            <a:lvl4pPr>
              <a:defRPr sz="1500">
                <a:solidFill>
                  <a:schemeClr val="tx2"/>
                </a:solidFill>
              </a:defRPr>
            </a:lvl4pPr>
            <a:lvl5pPr>
              <a:defRPr sz="13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2387" y="108545"/>
            <a:ext cx="7886700" cy="82894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389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455945" y="6390289"/>
            <a:ext cx="10106130" cy="5794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467352" y="-105708"/>
            <a:ext cx="9611352" cy="1381961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48120217"/>
              </p:ext>
            </p:extLst>
          </p:nvPr>
        </p:nvGraphicFramePr>
        <p:xfrm>
          <a:off x="1376882" y="1227431"/>
          <a:ext cx="6136348" cy="5094481"/>
        </p:xfrm>
        <a:graphic>
          <a:graphicData uri="http://schemas.openxmlformats.org/drawingml/2006/table">
            <a:tbl>
              <a:tblPr firstRow="1" firstCol="1" bandRow="1"/>
              <a:tblGrid>
                <a:gridCol w="704171">
                  <a:extLst>
                    <a:ext uri="{9D8B030D-6E8A-4147-A177-3AD203B41FA5}">
                      <a16:colId xmlns:a16="http://schemas.microsoft.com/office/drawing/2014/main" val="2932954129"/>
                    </a:ext>
                  </a:extLst>
                </a:gridCol>
                <a:gridCol w="3500923">
                  <a:extLst>
                    <a:ext uri="{9D8B030D-6E8A-4147-A177-3AD203B41FA5}">
                      <a16:colId xmlns:a16="http://schemas.microsoft.com/office/drawing/2014/main" val="511602394"/>
                    </a:ext>
                  </a:extLst>
                </a:gridCol>
                <a:gridCol w="1931254">
                  <a:extLst>
                    <a:ext uri="{9D8B030D-6E8A-4147-A177-3AD203B41FA5}">
                      <a16:colId xmlns:a16="http://schemas.microsoft.com/office/drawing/2014/main" val="3374404517"/>
                    </a:ext>
                  </a:extLst>
                </a:gridCol>
              </a:tblGrid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2745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Presentation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Speaker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60870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8:00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Convene Meeting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155790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8:00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419735"/>
                  </a:ext>
                </a:extLst>
              </a:tr>
              <a:tr h="404771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274004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760212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597345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881883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699409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73010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Lunch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255333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939695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304744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3:00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979672"/>
                  </a:ext>
                </a:extLst>
              </a:tr>
              <a:tr h="379781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200741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5:00</a:t>
                      </a:r>
                      <a:endParaRPr lang="en-US" sz="1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Adjourn</a:t>
                      </a:r>
                      <a:endParaRPr lang="en-US" sz="1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754446"/>
                  </a:ext>
                </a:extLst>
              </a:tr>
            </a:tbl>
          </a:graphicData>
        </a:graphic>
      </p:graphicFrame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87" y="108545"/>
            <a:ext cx="7886700" cy="82894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894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467352" y="-105708"/>
            <a:ext cx="9448800" cy="1381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467352" y="-105708"/>
            <a:ext cx="9448800" cy="1381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455945" y="6390289"/>
            <a:ext cx="10106130" cy="579484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80770520"/>
              </p:ext>
            </p:extLst>
          </p:nvPr>
        </p:nvGraphicFramePr>
        <p:xfrm>
          <a:off x="124153" y="1532083"/>
          <a:ext cx="8455768" cy="484632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4133930">
                  <a:extLst>
                    <a:ext uri="{9D8B030D-6E8A-4147-A177-3AD203B41FA5}">
                      <a16:colId xmlns:a16="http://schemas.microsoft.com/office/drawing/2014/main" val="3455249154"/>
                    </a:ext>
                  </a:extLst>
                </a:gridCol>
                <a:gridCol w="4321838">
                  <a:extLst>
                    <a:ext uri="{9D8B030D-6E8A-4147-A177-3AD203B41FA5}">
                      <a16:colId xmlns:a16="http://schemas.microsoft.com/office/drawing/2014/main" val="372964269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PROJECT INFORMATION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5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OBJECTIVE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5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270513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r>
                        <a:rPr lang="en-US" sz="1800" u="sng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Prime/Lead</a:t>
                      </a:r>
                      <a:r>
                        <a:rPr lang="en-US" sz="18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</a:p>
                    <a:p>
                      <a:endParaRPr lang="en-US" sz="18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en-US" sz="1800" u="sng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Team Members</a:t>
                      </a:r>
                      <a:r>
                        <a:rPr lang="en-US" sz="18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  </a:t>
                      </a:r>
                    </a:p>
                    <a:p>
                      <a:endParaRPr lang="en-US" sz="18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en-US" sz="1800" u="sng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Duration</a:t>
                      </a:r>
                      <a:r>
                        <a:rPr lang="en-US" sz="18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  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Enter</a:t>
                      </a:r>
                      <a:r>
                        <a:rPr lang="en-US" sz="1400" baseline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objective here.</a:t>
                      </a:r>
                      <a:endParaRPr lang="en-US" sz="14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0322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DELIVERABLES/BENEFITS/ROI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5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FINANCIAL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B5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0552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en-US" sz="14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Program Funds:  $</a:t>
                      </a:r>
                    </a:p>
                    <a:p>
                      <a:r>
                        <a:rPr lang="en-US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Cost</a:t>
                      </a:r>
                      <a:r>
                        <a:rPr lang="en-US" sz="1400" baseline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Share:         $</a:t>
                      </a:r>
                      <a:endParaRPr lang="en-US" sz="14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7513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 userDrawn="1"/>
        </p:nvSpPr>
        <p:spPr>
          <a:xfrm>
            <a:off x="52388" y="1088325"/>
            <a:ext cx="4094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Subtitle</a:t>
            </a:r>
            <a:endParaRPr lang="en-US" sz="135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601614" y="1046285"/>
            <a:ext cx="962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0/00</a:t>
            </a:r>
            <a:endParaRPr lang="en-US" sz="135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2387" y="108545"/>
            <a:ext cx="7886700" cy="82894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421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EA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66220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7" y="58647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8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1973" y="654553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0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7" r:id="rId2"/>
    <p:sldLayoutId id="2147483658" r:id="rId3"/>
    <p:sldLayoutId id="2147483660" r:id="rId4"/>
    <p:sldLayoutId id="2147483659" r:id="rId5"/>
    <p:sldLayoutId id="2147483656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34055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05759D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>
              <a:lumMod val="50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323" y="2086387"/>
            <a:ext cx="8506933" cy="2900348"/>
          </a:xfrm>
        </p:spPr>
        <p:txBody>
          <a:bodyPr lIns="91440" tIns="45720" rIns="91440" bIns="45720" anchor="b"/>
          <a:lstStyle/>
          <a:p>
            <a:r>
              <a:rPr lang="en-US" dirty="0">
                <a:latin typeface="Segoe UI"/>
                <a:cs typeface="Segoe UI"/>
              </a:rPr>
              <a:t>Multi-factor Monitoring During Laser and Hybrid Laser-Arc Keyhole Welded Steel Butt Joints</a:t>
            </a:r>
            <a:br>
              <a:rPr lang="en-US" dirty="0"/>
            </a:br>
            <a:r>
              <a:rPr lang="en-US" dirty="0">
                <a:latin typeface="Segoe UI"/>
                <a:cs typeface="Segoe UI"/>
              </a:rPr>
              <a:t> “</a:t>
            </a:r>
            <a:r>
              <a:rPr lang="en-US" sz="2800" b="1" i="1" dirty="0">
                <a:latin typeface="Segoe UI"/>
                <a:cs typeface="Segoe UI"/>
              </a:rPr>
              <a:t>First Time Welding Quality Control”</a:t>
            </a:r>
            <a:br>
              <a:rPr lang="en-US" sz="2800" b="1" dirty="0">
                <a:latin typeface="Segoe UI"/>
                <a:cs typeface="Segoe UI"/>
              </a:rPr>
            </a:br>
            <a:br>
              <a:rPr lang="en-US" sz="2800" b="1" dirty="0">
                <a:latin typeface="Segoe UI"/>
                <a:cs typeface="Segoe UI"/>
              </a:rPr>
            </a:br>
            <a:r>
              <a:rPr lang="en-US" sz="2800" b="1" dirty="0">
                <a:latin typeface="Segoe UI"/>
                <a:cs typeface="Segoe UI"/>
              </a:rPr>
              <a:t>Welding Panel Meeting 1-5-22</a:t>
            </a:r>
            <a:br>
              <a:rPr lang="en-US" sz="2800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Segoe UI"/>
                <a:cs typeface="Segoe UI"/>
              </a:rPr>
              <a:t>OSU Team: </a:t>
            </a:r>
            <a:r>
              <a:rPr lang="en-US" dirty="0">
                <a:latin typeface="Segoe UI"/>
                <a:cs typeface="Segoe UI"/>
              </a:rPr>
              <a:t>Shawn Sutton, Dr. Boyd Panton, Dr. Dennis Harwig | NASSCO | NSWCCD | EWI | Ingalls |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8B49424-40AA-45AD-AFCC-FEB385AE9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813" y="903528"/>
            <a:ext cx="73342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35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dirty="0">
                <a:latin typeface="Segoe UI"/>
                <a:cs typeface="Segoe UI"/>
              </a:rPr>
              <a:t>Reference Plane and Field of View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9ABE3-D375-4068-B98C-F796615D2F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12" y="4312180"/>
            <a:ext cx="6556776" cy="1828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933E5-F839-4622-83C1-2D0266555FF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32" y="1514856"/>
            <a:ext cx="3639820" cy="219456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2883E7F-4D2F-4E2F-BA29-4E534B9511C0}"/>
              </a:ext>
            </a:extLst>
          </p:cNvPr>
          <p:cNvSpPr txBox="1"/>
          <p:nvPr/>
        </p:nvSpPr>
        <p:spPr>
          <a:xfrm>
            <a:off x="256032" y="1207008"/>
            <a:ext cx="4677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Segoe UI"/>
                <a:cs typeface="Segoe UI"/>
              </a:rPr>
              <a:t>Reference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Plane with which all measurements are with reference 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The work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Segoe UI"/>
              <a:cs typeface="Segoe UI"/>
            </a:endParaRPr>
          </a:p>
          <a:p>
            <a:r>
              <a:rPr lang="en-US" b="1">
                <a:latin typeface="Segoe UI"/>
                <a:cs typeface="Segoe UI"/>
              </a:rPr>
              <a:t>Field of View (FOV)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Distance where all measurements take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FOV can be shifted</a:t>
            </a:r>
          </a:p>
        </p:txBody>
      </p:sp>
    </p:spTree>
    <p:extLst>
      <p:ext uri="{BB962C8B-B14F-4D97-AF65-F5344CB8AC3E}">
        <p14:creationId xmlns:p14="http://schemas.microsoft.com/office/powerpoint/2010/main" val="3249930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7C16DB-B7F4-4A73-ADD2-D90A4BA5B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dirty="0">
                <a:latin typeface="Bahnschrift SemiBold"/>
              </a:rPr>
              <a:t>HLAW Procedure 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EB083-0913-4D67-A198-82A8DFA543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FB00F8-AC35-4C41-BD44-2DF749DA40B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553" y="3484716"/>
            <a:ext cx="5465157" cy="2985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19CCA-662A-4DAF-94B1-5BB0272C8B74}"/>
              </a:ext>
            </a:extLst>
          </p:cNvPr>
          <p:cNvPicPr/>
          <p:nvPr/>
        </p:nvPicPr>
        <p:blipFill rotWithShape="1">
          <a:blip r:embed="rId3"/>
          <a:srcRect l="43397" t="2599" r="12783" b="16610"/>
          <a:stretch/>
        </p:blipFill>
        <p:spPr>
          <a:xfrm rot="16200000">
            <a:off x="5755889" y="246994"/>
            <a:ext cx="1513473" cy="496078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C38717F-C6C5-4A54-A81D-58C2EBD0BFDF}"/>
              </a:ext>
            </a:extLst>
          </p:cNvPr>
          <p:cNvSpPr txBox="1"/>
          <p:nvPr/>
        </p:nvSpPr>
        <p:spPr>
          <a:xfrm>
            <a:off x="-475" y="1041926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egoe UI"/>
                <a:cs typeface="Segoe UI"/>
              </a:rPr>
              <a:t>Established “base-line” weld parameters with a relatively defect free weld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BA1DBB08-0653-4A07-A755-74DE35835677}"/>
              </a:ext>
            </a:extLst>
          </p:cNvPr>
          <p:cNvSpPr txBox="1"/>
          <p:nvPr/>
        </p:nvSpPr>
        <p:spPr>
          <a:xfrm>
            <a:off x="137548" y="2026005"/>
            <a:ext cx="3890033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egoe UI"/>
                <a:cs typeface="Segoe UI"/>
              </a:rPr>
              <a:t>Developed and performed multiple QSTs for defects and defect forming conditions including: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egoe UI"/>
                <a:cs typeface="Segoe UI"/>
              </a:rPr>
              <a:t>Joint Gap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egoe UI"/>
                <a:cs typeface="Segoe UI"/>
              </a:rPr>
              <a:t>Joint Mismatch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egoe UI"/>
                <a:cs typeface="Segoe UI"/>
              </a:rPr>
              <a:t>Undercut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egoe UI"/>
                <a:cs typeface="Segoe UI"/>
              </a:rPr>
              <a:t>Porosity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egoe UI"/>
                <a:cs typeface="Segoe UI"/>
              </a:rPr>
              <a:t>Lack of Penetration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A07E620-FE07-421A-86A6-AA9CF3681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590915"/>
              </p:ext>
            </p:extLst>
          </p:nvPr>
        </p:nvGraphicFramePr>
        <p:xfrm>
          <a:off x="3036498" y="948905"/>
          <a:ext cx="6031016" cy="8477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52088">
                  <a:extLst>
                    <a:ext uri="{9D8B030D-6E8A-4147-A177-3AD203B41FA5}">
                      <a16:colId xmlns:a16="http://schemas.microsoft.com/office/drawing/2014/main" val="198444782"/>
                    </a:ext>
                  </a:extLst>
                </a:gridCol>
                <a:gridCol w="638351">
                  <a:extLst>
                    <a:ext uri="{9D8B030D-6E8A-4147-A177-3AD203B41FA5}">
                      <a16:colId xmlns:a16="http://schemas.microsoft.com/office/drawing/2014/main" val="1848405589"/>
                    </a:ext>
                  </a:extLst>
                </a:gridCol>
                <a:gridCol w="905773">
                  <a:extLst>
                    <a:ext uri="{9D8B030D-6E8A-4147-A177-3AD203B41FA5}">
                      <a16:colId xmlns:a16="http://schemas.microsoft.com/office/drawing/2014/main" val="1539830229"/>
                    </a:ext>
                  </a:extLst>
                </a:gridCol>
                <a:gridCol w="1116452">
                  <a:extLst>
                    <a:ext uri="{9D8B030D-6E8A-4147-A177-3AD203B41FA5}">
                      <a16:colId xmlns:a16="http://schemas.microsoft.com/office/drawing/2014/main" val="3411121734"/>
                    </a:ext>
                  </a:extLst>
                </a:gridCol>
                <a:gridCol w="1041844">
                  <a:extLst>
                    <a:ext uri="{9D8B030D-6E8A-4147-A177-3AD203B41FA5}">
                      <a16:colId xmlns:a16="http://schemas.microsoft.com/office/drawing/2014/main" val="2363426085"/>
                    </a:ext>
                  </a:extLst>
                </a:gridCol>
                <a:gridCol w="448664">
                  <a:extLst>
                    <a:ext uri="{9D8B030D-6E8A-4147-A177-3AD203B41FA5}">
                      <a16:colId xmlns:a16="http://schemas.microsoft.com/office/drawing/2014/main" val="3053786830"/>
                    </a:ext>
                  </a:extLst>
                </a:gridCol>
                <a:gridCol w="757659">
                  <a:extLst>
                    <a:ext uri="{9D8B030D-6E8A-4147-A177-3AD203B41FA5}">
                      <a16:colId xmlns:a16="http://schemas.microsoft.com/office/drawing/2014/main" val="672934460"/>
                    </a:ext>
                  </a:extLst>
                </a:gridCol>
                <a:gridCol w="570185">
                  <a:extLst>
                    <a:ext uri="{9D8B030D-6E8A-4147-A177-3AD203B41FA5}">
                      <a16:colId xmlns:a16="http://schemas.microsoft.com/office/drawing/2014/main" val="3613095443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Laser Power (kW)​​</a:t>
                      </a:r>
                      <a:endParaRPr lang="en-US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Defocus (mm)​​</a:t>
                      </a:r>
                      <a:endParaRPr lang="en-US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Travel Speed (in/min)​​</a:t>
                      </a:r>
                      <a:endParaRPr lang="en-US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Beam to Wire Distance (mm)​​</a:t>
                      </a:r>
                      <a:endParaRPr lang="en-US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Wire-Feed-Speed (in/min)​​</a:t>
                      </a:r>
                      <a:endParaRPr lang="en-US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Trim​​</a:t>
                      </a:r>
                      <a:endParaRPr lang="en-US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Electrode Stick-out (in)​​</a:t>
                      </a:r>
                      <a:endParaRPr lang="en-US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Torch Angle (°)​​</a:t>
                      </a:r>
                      <a:endParaRPr lang="en-US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121869907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6​​</a:t>
                      </a:r>
                      <a:endParaRPr lang="en-US" dirty="0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-2​​</a:t>
                      </a:r>
                      <a:endParaRPr lang="en-US" dirty="0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59​​</a:t>
                      </a:r>
                      <a:endParaRPr lang="en-US" dirty="0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2​​</a:t>
                      </a:r>
                      <a:endParaRPr lang="en-US" dirty="0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333​​</a:t>
                      </a:r>
                      <a:endParaRPr lang="en-US" dirty="0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1.05​​</a:t>
                      </a:r>
                      <a:endParaRPr lang="en-US" dirty="0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0.5​​</a:t>
                      </a:r>
                      <a:endParaRPr lang="en-US" dirty="0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dirty="0">
                          <a:effectLst/>
                        </a:rPr>
                        <a:t>45​​</a:t>
                      </a:r>
                      <a:endParaRPr lang="en-US" dirty="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154098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060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B3F02-1185-45C3-99D7-8060303CAA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8310032-D3CD-42BD-B840-8751A8715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113905"/>
              </p:ext>
            </p:extLst>
          </p:nvPr>
        </p:nvGraphicFramePr>
        <p:xfrm>
          <a:off x="17252" y="327803"/>
          <a:ext cx="6648556" cy="62433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9290">
                  <a:extLst>
                    <a:ext uri="{9D8B030D-6E8A-4147-A177-3AD203B41FA5}">
                      <a16:colId xmlns:a16="http://schemas.microsoft.com/office/drawing/2014/main" val="1780367049"/>
                    </a:ext>
                  </a:extLst>
                </a:gridCol>
                <a:gridCol w="601497">
                  <a:extLst>
                    <a:ext uri="{9D8B030D-6E8A-4147-A177-3AD203B41FA5}">
                      <a16:colId xmlns:a16="http://schemas.microsoft.com/office/drawing/2014/main" val="4000508874"/>
                    </a:ext>
                  </a:extLst>
                </a:gridCol>
                <a:gridCol w="1027010">
                  <a:extLst>
                    <a:ext uri="{9D8B030D-6E8A-4147-A177-3AD203B41FA5}">
                      <a16:colId xmlns:a16="http://schemas.microsoft.com/office/drawing/2014/main" val="3727629889"/>
                    </a:ext>
                  </a:extLst>
                </a:gridCol>
                <a:gridCol w="1081065">
                  <a:extLst>
                    <a:ext uri="{9D8B030D-6E8A-4147-A177-3AD203B41FA5}">
                      <a16:colId xmlns:a16="http://schemas.microsoft.com/office/drawing/2014/main" val="4229789267"/>
                    </a:ext>
                  </a:extLst>
                </a:gridCol>
                <a:gridCol w="1081065">
                  <a:extLst>
                    <a:ext uri="{9D8B030D-6E8A-4147-A177-3AD203B41FA5}">
                      <a16:colId xmlns:a16="http://schemas.microsoft.com/office/drawing/2014/main" val="2950473278"/>
                    </a:ext>
                  </a:extLst>
                </a:gridCol>
                <a:gridCol w="1848629">
                  <a:extLst>
                    <a:ext uri="{9D8B030D-6E8A-4147-A177-3AD203B41FA5}">
                      <a16:colId xmlns:a16="http://schemas.microsoft.com/office/drawing/2014/main" val="1667633989"/>
                    </a:ext>
                  </a:extLst>
                </a:gridCol>
              </a:tblGrid>
              <a:tr h="26928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Joint Condition 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Weld ID 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Procedure </a:t>
                      </a:r>
                    </a:p>
                  </a:txBody>
                  <a:tcPr anchor="b"/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Type of Defects 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Description 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60273959"/>
                  </a:ext>
                </a:extLst>
              </a:tr>
              <a:tr h="204002">
                <a:tc rowSpan="4">
                  <a:txBody>
                    <a:bodyPr/>
                    <a:lstStyle/>
                    <a:p>
                      <a:pPr rtl="0" fontAlgn="base"/>
                      <a:r>
                        <a:rPr lang="en-US" sz="800" dirty="0">
                          <a:effectLst/>
                          <a:latin typeface="Segoe UI"/>
                        </a:rPr>
                        <a:t>Joint Gap 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JG 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rtl="0" fontAlgn="base"/>
                      <a:r>
                        <a:rPr lang="en-US" sz="800" dirty="0">
                          <a:effectLst/>
                          <a:latin typeface="Segoe UI"/>
                        </a:rPr>
                        <a:t>0.01” shim placed in the weld joint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Porosity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Lack of Penetration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Some small and medium-sized porosity interspersed 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79000471"/>
                  </a:ext>
                </a:extLst>
              </a:tr>
              <a:tr h="1958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Cracking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Lack of Fusion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757085708"/>
                  </a:ext>
                </a:extLst>
              </a:tr>
              <a:tr h="204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Undercut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Underfill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178891505"/>
                  </a:ext>
                </a:extLst>
              </a:tr>
              <a:tr h="204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Excessive Convexity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577736855"/>
                  </a:ext>
                </a:extLst>
              </a:tr>
              <a:tr h="195842">
                <a:tc rowSpan="4">
                  <a:txBody>
                    <a:bodyPr/>
                    <a:lstStyle/>
                    <a:p>
                      <a:pPr rtl="0" fontAlgn="base"/>
                      <a:r>
                        <a:rPr lang="en-US" sz="800" dirty="0">
                          <a:effectLst/>
                          <a:latin typeface="Segoe UI"/>
                        </a:rPr>
                        <a:t>Joint Mismatch 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JM 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rtl="0" fontAlgn="base"/>
                      <a:r>
                        <a:rPr lang="en-US" sz="800" dirty="0">
                          <a:effectLst/>
                          <a:latin typeface="Segoe UI"/>
                        </a:rPr>
                        <a:t>0.01” shim placed underneath one side of joint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Porosity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Lack of Penetration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Small intermittent porosity; undercut at the weld surface along a portion of the length  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87965213"/>
                  </a:ext>
                </a:extLst>
              </a:tr>
              <a:tr h="204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Cracking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Lack of Fusion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544807112"/>
                  </a:ext>
                </a:extLst>
              </a:tr>
              <a:tr h="1958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Undercut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Underfill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230590141"/>
                  </a:ext>
                </a:extLst>
              </a:tr>
              <a:tr h="204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Excessive Convexity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948851703"/>
                  </a:ext>
                </a:extLst>
              </a:tr>
              <a:tr h="204002">
                <a:tc rowSpan="4">
                  <a:txBody>
                    <a:bodyPr/>
                    <a:lstStyle/>
                    <a:p>
                      <a:pPr rtl="0" fontAlgn="base"/>
                      <a:r>
                        <a:rPr lang="en-US" sz="800" dirty="0">
                          <a:effectLst/>
                          <a:latin typeface="Segoe UI"/>
                        </a:rPr>
                        <a:t>Oil in Joint 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OJ 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rtl="0" fontAlgn="base"/>
                      <a:r>
                        <a:rPr lang="en-US" sz="800" dirty="0">
                          <a:effectLst/>
                          <a:latin typeface="Segoe UI"/>
                        </a:rPr>
                        <a:t>3-in-1 oil placed along the full length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Porosity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Lack of Penetration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Small to medium porosity throughout; underfill in the weld root along a portion of the length 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89256864"/>
                  </a:ext>
                </a:extLst>
              </a:tr>
              <a:tr h="1958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Cracking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Lack of Fusion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56376876"/>
                  </a:ext>
                </a:extLst>
              </a:tr>
              <a:tr h="204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Undercut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Underfill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855045548"/>
                  </a:ext>
                </a:extLst>
              </a:tr>
              <a:tr h="1958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Excessive Convexity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865637394"/>
                  </a:ext>
                </a:extLst>
              </a:tr>
              <a:tr h="204002">
                <a:tc rowSpan="4">
                  <a:txBody>
                    <a:bodyPr/>
                    <a:lstStyle/>
                    <a:p>
                      <a:pPr rtl="0" fontAlgn="base"/>
                      <a:r>
                        <a:rPr lang="en-US" sz="800" dirty="0">
                          <a:effectLst/>
                          <a:latin typeface="Segoe UI"/>
                        </a:rPr>
                        <a:t>Water in Joint 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WJ 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rtl="0" fontAlgn="base"/>
                      <a:r>
                        <a:rPr lang="en-US" sz="800" dirty="0">
                          <a:effectLst/>
                          <a:latin typeface="Segoe UI"/>
                        </a:rPr>
                        <a:t>Water placed in joint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Porosity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Lack of Penetration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Large porosity throughout; small undercut in the weld root for a portion of the weld 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52220560"/>
                  </a:ext>
                </a:extLst>
              </a:tr>
              <a:tr h="204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Cracking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Lack of Fusion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451382755"/>
                  </a:ext>
                </a:extLst>
              </a:tr>
              <a:tr h="1958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Undercut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Underfill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562756391"/>
                  </a:ext>
                </a:extLst>
              </a:tr>
              <a:tr h="204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Excessive Convexity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055178609"/>
                  </a:ext>
                </a:extLst>
              </a:tr>
              <a:tr h="195842">
                <a:tc rowSpan="4">
                  <a:txBody>
                    <a:bodyPr/>
                    <a:lstStyle/>
                    <a:p>
                      <a:pPr rtl="0" fontAlgn="base"/>
                      <a:r>
                        <a:rPr lang="en-US" sz="800" dirty="0">
                          <a:effectLst/>
                          <a:latin typeface="Segoe UI"/>
                        </a:rPr>
                        <a:t>Excessive Contact tip to Work Distance 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CTWD 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rtl="0" fontAlgn="base"/>
                      <a:r>
                        <a:rPr lang="en-US" sz="800" dirty="0">
                          <a:effectLst/>
                          <a:latin typeface="Segoe UI"/>
                        </a:rPr>
                        <a:t>Contact tip to work distance increased to 0.75"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Porosity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Lack of Penetration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Large porosity throughout; small undercut in the root and excessive concavity in a few locations 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67181519"/>
                  </a:ext>
                </a:extLst>
              </a:tr>
              <a:tr h="204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Cracking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Lack of Fusion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302387786"/>
                  </a:ext>
                </a:extLst>
              </a:tr>
              <a:tr h="1958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Undercut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Underfill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744627268"/>
                  </a:ext>
                </a:extLst>
              </a:tr>
              <a:tr h="204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Excessive Convexity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546918647"/>
                  </a:ext>
                </a:extLst>
              </a:tr>
              <a:tr h="204002">
                <a:tc rowSpan="4">
                  <a:txBody>
                    <a:bodyPr/>
                    <a:lstStyle/>
                    <a:p>
                      <a:pPr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Lack of Arc Shielding 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LS 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rtl="0" fontAlgn="base"/>
                      <a:r>
                        <a:rPr lang="en-US" sz="800" dirty="0">
                          <a:effectLst/>
                          <a:latin typeface="Segoe UI"/>
                        </a:rPr>
                        <a:t>Turned off shield gas to arc torch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Porosity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Lack of Penetration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Large porosity throughout; small undercut in the root and excessive convexity in a few regions 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93865225"/>
                  </a:ext>
                </a:extLst>
              </a:tr>
              <a:tr h="1958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Cracking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Lack of Fusion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691492059"/>
                  </a:ext>
                </a:extLst>
              </a:tr>
              <a:tr h="204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Undercut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Underfill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966516706"/>
                  </a:ext>
                </a:extLst>
              </a:tr>
              <a:tr h="1958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Excessive Convexity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070846713"/>
                  </a:ext>
                </a:extLst>
              </a:tr>
              <a:tr h="204002">
                <a:tc rowSpan="4">
                  <a:txBody>
                    <a:bodyPr/>
                    <a:lstStyle/>
                    <a:p>
                      <a:pPr rtl="0" fontAlgn="base"/>
                      <a:r>
                        <a:rPr lang="en-US" sz="800" dirty="0">
                          <a:effectLst/>
                          <a:latin typeface="Segoe UI"/>
                        </a:rPr>
                        <a:t>Reduced Travel Speed 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RS 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rtl="0" fontAlgn="base"/>
                      <a:r>
                        <a:rPr lang="en-US" sz="800" dirty="0">
                          <a:effectLst/>
                          <a:latin typeface="Segoe UI"/>
                        </a:rPr>
                        <a:t>Reduced travel speed to 25ipm with constant WFS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Porosity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Lack of Penetration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Massive wormhole porosity, lack of penetration, and excessive convexity for much of the length of the weld 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6563613"/>
                  </a:ext>
                </a:extLst>
              </a:tr>
              <a:tr h="204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Cracking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Lack of Fusion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423170674"/>
                  </a:ext>
                </a:extLst>
              </a:tr>
              <a:tr h="1958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Undercut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Underfill </a:t>
                      </a:r>
                    </a:p>
                  </a:txBody>
                  <a:tcPr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746299169"/>
                  </a:ext>
                </a:extLst>
              </a:tr>
              <a:tr h="204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US" sz="800" dirty="0">
                          <a:effectLst/>
                          <a:latin typeface="Segoe UI"/>
                        </a:rPr>
                        <a:t>Excessive Convexity 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544926547"/>
                  </a:ext>
                </a:extLst>
              </a:tr>
            </a:tbl>
          </a:graphicData>
        </a:graphic>
      </p:graphicFrame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C4F4FFF-110D-455E-8C41-DB9A092A0B8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60" y="2433684"/>
            <a:ext cx="2264646" cy="1881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4C833C-FBF5-4A54-99FA-FECD2A84C943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  <a14:imgEffect>
                      <a14:brightnessContrast bright="3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61" y="540343"/>
            <a:ext cx="2264646" cy="1696351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CBDC4ADB-DCB8-4AC0-BE93-455A7184D5B0}"/>
              </a:ext>
            </a:extLst>
          </p:cNvPr>
          <p:cNvSpPr txBox="1"/>
          <p:nvPr/>
        </p:nvSpPr>
        <p:spPr>
          <a:xfrm>
            <a:off x="6880330" y="343820"/>
            <a:ext cx="20489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latin typeface="Segoe UI"/>
                <a:cs typeface="Segoe UI"/>
              </a:rPr>
              <a:t>Joint Mismatch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7720E22-2CB7-4250-8ADA-315C231BF8AC}"/>
              </a:ext>
            </a:extLst>
          </p:cNvPr>
          <p:cNvSpPr txBox="1"/>
          <p:nvPr/>
        </p:nvSpPr>
        <p:spPr>
          <a:xfrm>
            <a:off x="6871704" y="2230129"/>
            <a:ext cx="20489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latin typeface="Segoe UI"/>
                <a:cs typeface="Segoe UI"/>
              </a:rPr>
              <a:t>Excessive Electrode Stick-out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F8F17E23-2935-4E26-B9FA-B4224DC52CE6}"/>
              </a:ext>
            </a:extLst>
          </p:cNvPr>
          <p:cNvSpPr txBox="1"/>
          <p:nvPr/>
        </p:nvSpPr>
        <p:spPr>
          <a:xfrm>
            <a:off x="6828869" y="4315856"/>
            <a:ext cx="20489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Reduced Travel Speed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97A985-1A91-464A-85EC-D5CCD7D1B8D8}"/>
              </a:ext>
            </a:extLst>
          </p:cNvPr>
          <p:cNvGrpSpPr>
            <a:grpSpLocks noChangeAspect="1"/>
          </p:cNvGrpSpPr>
          <p:nvPr/>
        </p:nvGrpSpPr>
        <p:grpSpPr>
          <a:xfrm>
            <a:off x="6759560" y="4520995"/>
            <a:ext cx="2265506" cy="1991766"/>
            <a:chOff x="6819945" y="4546874"/>
            <a:chExt cx="2301240" cy="19926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15EA23-DD86-48FF-8A28-C6D6EB66623C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819945" y="4546874"/>
              <a:ext cx="2301240" cy="172593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531A770-26EC-4F4E-9252-C0472B80D4C1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819945" y="4813574"/>
              <a:ext cx="2300605" cy="1725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7278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00D00B2-1754-49EA-A0C7-631B45FA1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Penetration Tracking Accuracy</a:t>
            </a:r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DEDA173-888F-487D-B16C-A028DEA73E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419" y="3235796"/>
            <a:ext cx="6243683" cy="1047280"/>
          </a:xfrm>
          <a:prstGeom prst="rect">
            <a:avLst/>
          </a:prstGeom>
        </p:spPr>
      </p:pic>
      <p:pic>
        <p:nvPicPr>
          <p:cNvPr id="14" name="Content Placeholder 10">
            <a:extLst>
              <a:ext uri="{FF2B5EF4-FFF2-40B4-BE49-F238E27FC236}">
                <a16:creationId xmlns:a16="http://schemas.microsoft.com/office/drawing/2014/main" id="{AA229802-5009-40A3-B344-F8BAE41B35C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419" y="2188516"/>
            <a:ext cx="6243683" cy="1047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E19C01-0DC5-4970-A310-4693D54164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414" y="1141235"/>
            <a:ext cx="6243688" cy="104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82E059-FB74-4E50-BCDE-0638332E52D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25" y="5473481"/>
            <a:ext cx="6243961" cy="104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48F58B-ED3C-46A5-B0E4-5205918E62A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25" y="4401427"/>
            <a:ext cx="6243961" cy="104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EA096DAF-E216-498E-A067-D2F3EE10D56D}"/>
              </a:ext>
            </a:extLst>
          </p:cNvPr>
          <p:cNvSpPr txBox="1"/>
          <p:nvPr/>
        </p:nvSpPr>
        <p:spPr>
          <a:xfrm>
            <a:off x="4940493" y="913221"/>
            <a:ext cx="1993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Segoe UI"/>
                <a:cs typeface="Segoe UI"/>
              </a:rPr>
              <a:t>Keyhole Depth Profiles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C87A9685-AC80-4402-94F0-B63D54772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709207"/>
              </p:ext>
            </p:extLst>
          </p:nvPr>
        </p:nvGraphicFramePr>
        <p:xfrm>
          <a:off x="437971" y="950719"/>
          <a:ext cx="2198683" cy="5924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2037">
                  <a:extLst>
                    <a:ext uri="{9D8B030D-6E8A-4147-A177-3AD203B41FA5}">
                      <a16:colId xmlns:a16="http://schemas.microsoft.com/office/drawing/2014/main" val="3510494115"/>
                    </a:ext>
                  </a:extLst>
                </a:gridCol>
                <a:gridCol w="1306646">
                  <a:extLst>
                    <a:ext uri="{9D8B030D-6E8A-4147-A177-3AD203B41FA5}">
                      <a16:colId xmlns:a16="http://schemas.microsoft.com/office/drawing/2014/main" val="2786573739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  <a:latin typeface="Segoe UI"/>
                        </a:rPr>
                        <a:t>P ​</a:t>
                      </a:r>
                      <a:endParaRPr lang="en-US">
                        <a:effectLst/>
                        <a:latin typeface="Segoe UI"/>
                      </a:endParaRPr>
                    </a:p>
                    <a:p>
                      <a:pPr algn="ctr" fontAlgn="base"/>
                      <a:r>
                        <a:rPr lang="en-US" sz="1200">
                          <a:effectLst/>
                          <a:latin typeface="Segoe UI"/>
                        </a:rPr>
                        <a:t>(W)​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  <a:latin typeface="Segoe UI"/>
                        </a:rPr>
                        <a:t>Reference Plane (µm)​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307296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Segoe UI"/>
                        </a:rPr>
                        <a:t>1000​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Segoe UI"/>
                        </a:rPr>
                        <a:t>3000​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5958717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Segoe UI"/>
                        </a:rPr>
                        <a:t>2000​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Segoe UI"/>
                        </a:rPr>
                        <a:t>3000​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501503"/>
                  </a:ext>
                </a:extLst>
              </a:tr>
              <a:tr h="11811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Segoe UI"/>
                        </a:rPr>
                        <a:t>3000​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Segoe UI"/>
                        </a:rPr>
                        <a:t>5000​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5213485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Segoe UI"/>
                        </a:rPr>
                        <a:t>3000​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Segoe UI"/>
                        </a:rPr>
                        <a:t>5000​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52562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Segoe UI"/>
                        </a:rPr>
                        <a:t>3000​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Segoe UI"/>
                        </a:rPr>
                        <a:t>6000​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8150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485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5BD8E0-764B-477B-970D-DE2C1DF9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Penetration Depth Tracking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3BECA-0684-4E81-8296-7A72F8DB33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8DA4CA56-D2F8-4FDE-B028-FE1A55E58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022" y="1146645"/>
            <a:ext cx="4129474" cy="2462730"/>
          </a:xfrm>
          <a:prstGeom prst="rect">
            <a:avLst/>
          </a:prstGeom>
        </p:spPr>
      </p:pic>
      <p:pic>
        <p:nvPicPr>
          <p:cNvPr id="6" name="Picture 6" descr="Chart&#10;&#10;Description automatically generated">
            <a:extLst>
              <a:ext uri="{FF2B5EF4-FFF2-40B4-BE49-F238E27FC236}">
                <a16:creationId xmlns:a16="http://schemas.microsoft.com/office/drawing/2014/main" id="{22F4B8B2-2B62-4854-8085-D8DDEE3D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91" y="3836498"/>
            <a:ext cx="4436799" cy="261561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8467883-7B80-484B-AAEE-30BCFC142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44156"/>
              </p:ext>
            </p:extLst>
          </p:nvPr>
        </p:nvGraphicFramePr>
        <p:xfrm>
          <a:off x="5170205" y="4358355"/>
          <a:ext cx="3658554" cy="11811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9518">
                  <a:extLst>
                    <a:ext uri="{9D8B030D-6E8A-4147-A177-3AD203B41FA5}">
                      <a16:colId xmlns:a16="http://schemas.microsoft.com/office/drawing/2014/main" val="4259434301"/>
                    </a:ext>
                  </a:extLst>
                </a:gridCol>
                <a:gridCol w="1219518">
                  <a:extLst>
                    <a:ext uri="{9D8B030D-6E8A-4147-A177-3AD203B41FA5}">
                      <a16:colId xmlns:a16="http://schemas.microsoft.com/office/drawing/2014/main" val="2156298326"/>
                    </a:ext>
                  </a:extLst>
                </a:gridCol>
                <a:gridCol w="1219518">
                  <a:extLst>
                    <a:ext uri="{9D8B030D-6E8A-4147-A177-3AD203B41FA5}">
                      <a16:colId xmlns:a16="http://schemas.microsoft.com/office/drawing/2014/main" val="3499236003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Reference Plane</a:t>
                      </a:r>
                      <a:endParaRPr lang="en-US" sz="1400">
                        <a:effectLst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Position (um)​</a:t>
                      </a:r>
                      <a:endParaRPr lang="en-US" sz="14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AVG % Error​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Sensor </a:t>
                      </a: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Counts​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22478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5000​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7.13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459​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962436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6000​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7.91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485​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810433"/>
                  </a:ext>
                </a:extLst>
              </a:tr>
            </a:tbl>
          </a:graphicData>
        </a:graphic>
      </p:graphicFrame>
      <p:sp>
        <p:nvSpPr>
          <p:cNvPr id="7" name="TextBox 1">
            <a:extLst>
              <a:ext uri="{FF2B5EF4-FFF2-40B4-BE49-F238E27FC236}">
                <a16:creationId xmlns:a16="http://schemas.microsoft.com/office/drawing/2014/main" id="{0C7CE73B-61CF-4294-B7D0-1D57BFABD046}"/>
              </a:ext>
            </a:extLst>
          </p:cNvPr>
          <p:cNvSpPr txBox="1"/>
          <p:nvPr/>
        </p:nvSpPr>
        <p:spPr>
          <a:xfrm>
            <a:off x="448116" y="3616821"/>
            <a:ext cx="3998766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Segoe UI"/>
                <a:cs typeface="Segoe UI"/>
              </a:rPr>
              <a:t>% Difference vs. X-</a:t>
            </a:r>
            <a:r>
              <a:rPr lang="en-US" sz="1100">
                <a:latin typeface="Segoe UI"/>
                <a:cs typeface="Segoe UI"/>
              </a:rPr>
              <a:t>Position for Two Reference Plane Positions</a:t>
            </a:r>
            <a:endParaRPr lang="en-US" sz="1100" dirty="0">
              <a:latin typeface="Segoe UI"/>
              <a:cs typeface="Segoe UI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3C3267F9-84E9-4A35-BFD2-5BC82B9DC055}"/>
              </a:ext>
            </a:extLst>
          </p:cNvPr>
          <p:cNvSpPr txBox="1"/>
          <p:nvPr/>
        </p:nvSpPr>
        <p:spPr>
          <a:xfrm>
            <a:off x="3404037" y="941358"/>
            <a:ext cx="2440130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latin typeface="Segoe UI"/>
                <a:cs typeface="Segoe UI"/>
              </a:rPr>
              <a:t>Tracked Data vs. Penetration Depth</a:t>
            </a:r>
            <a:endParaRPr lang="en-US" sz="11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216580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Chart&#10;&#10;Description automatically generated">
            <a:extLst>
              <a:ext uri="{FF2B5EF4-FFF2-40B4-BE49-F238E27FC236}">
                <a16:creationId xmlns:a16="http://schemas.microsoft.com/office/drawing/2014/main" id="{F2F6EEB2-D637-4A76-B430-C911AD47D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93" y="3981146"/>
            <a:ext cx="4198082" cy="250340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56511B2-0720-4591-9245-A604C78FF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Partial Penetration Tracking Accuracy</a:t>
            </a:r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89AF3EF-4EE3-4D98-A4B7-AC19296A6C36}"/>
              </a:ext>
            </a:extLst>
          </p:cNvPr>
          <p:cNvSpPr txBox="1"/>
          <p:nvPr/>
        </p:nvSpPr>
        <p:spPr>
          <a:xfrm>
            <a:off x="304560" y="1220605"/>
            <a:ext cx="3681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Sudden shifts in penetration are not tracked accurately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At higher power the accuracy for the LDD decreased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31FC4CC-151B-44CF-90EB-9FFE7A7FE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237783"/>
              </p:ext>
            </p:extLst>
          </p:nvPr>
        </p:nvGraphicFramePr>
        <p:xfrm>
          <a:off x="1013160" y="2737113"/>
          <a:ext cx="2160629" cy="9982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36689">
                  <a:extLst>
                    <a:ext uri="{9D8B030D-6E8A-4147-A177-3AD203B41FA5}">
                      <a16:colId xmlns:a16="http://schemas.microsoft.com/office/drawing/2014/main" val="1701547152"/>
                    </a:ext>
                  </a:extLst>
                </a:gridCol>
                <a:gridCol w="1223940">
                  <a:extLst>
                    <a:ext uri="{9D8B030D-6E8A-4147-A177-3AD203B41FA5}">
                      <a16:colId xmlns:a16="http://schemas.microsoft.com/office/drawing/2014/main" val="3977320455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Segoe UI"/>
                        </a:rPr>
                        <a:t>Power (W)​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Segoe UI"/>
                        </a:rPr>
                        <a:t>AVG % Difference​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19517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Segoe UI"/>
                        </a:rPr>
                        <a:t>1000​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Segoe UI"/>
                        </a:rPr>
                        <a:t>7.49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1474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Segoe UI"/>
                        </a:rPr>
                        <a:t>3000​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Segoe UI"/>
                        </a:rPr>
                        <a:t>8.63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20516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B29A568-0960-4146-B0C2-CEFCE448E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756208"/>
              </p:ext>
            </p:extLst>
          </p:nvPr>
        </p:nvGraphicFramePr>
        <p:xfrm>
          <a:off x="4304944" y="1004131"/>
          <a:ext cx="1019175" cy="5583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9175">
                  <a:extLst>
                    <a:ext uri="{9D8B030D-6E8A-4147-A177-3AD203B41FA5}">
                      <a16:colId xmlns:a16="http://schemas.microsoft.com/office/drawing/2014/main" val="1286199193"/>
                    </a:ext>
                  </a:extLst>
                </a:gridCol>
              </a:tblGrid>
              <a:tr h="85042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  <a:latin typeface="Segoe UI"/>
                        </a:rPr>
                        <a:t>P (W)​</a:t>
                      </a:r>
                      <a:endParaRPr lang="en-US" dirty="0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90522"/>
                  </a:ext>
                </a:extLst>
              </a:tr>
              <a:tr h="2606752">
                <a:tc>
                  <a:txBody>
                    <a:bodyPr/>
                    <a:lstStyle/>
                    <a:p>
                      <a:pPr algn="ctr" fontAlgn="base"/>
                      <a:endParaRPr lang="en-US" sz="1800" dirty="0">
                        <a:effectLst/>
                        <a:latin typeface="Segoe U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dirty="0">
                          <a:effectLst/>
                          <a:latin typeface="Segoe UI"/>
                        </a:rPr>
                        <a:t>1000​</a:t>
                      </a:r>
                      <a:endParaRPr lang="en-US" dirty="0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713354"/>
                  </a:ext>
                </a:extLst>
              </a:tr>
              <a:tr h="2126060">
                <a:tc>
                  <a:txBody>
                    <a:bodyPr/>
                    <a:lstStyle/>
                    <a:p>
                      <a:pPr algn="ctr" fontAlgn="base"/>
                      <a:endParaRPr lang="en-US" sz="1800" dirty="0">
                        <a:effectLst/>
                        <a:latin typeface="Segoe UI"/>
                      </a:endParaRPr>
                    </a:p>
                    <a:p>
                      <a:pPr lvl="0" algn="ctr">
                        <a:buNone/>
                      </a:pPr>
                      <a:endParaRPr lang="en-US" sz="1800" dirty="0">
                        <a:effectLst/>
                        <a:latin typeface="Segoe U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dirty="0">
                          <a:effectLst/>
                          <a:latin typeface="Segoe UI"/>
                        </a:rPr>
                        <a:t>3000​</a:t>
                      </a:r>
                      <a:endParaRPr lang="en-US" dirty="0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593676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63455B3A-12D5-4691-B57C-9AFAABF48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260" y="1225419"/>
            <a:ext cx="3523003" cy="259118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F3374870-C6D3-4C00-A27F-F5C2D929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260" y="3896174"/>
            <a:ext cx="3523003" cy="2590793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6F0936A5-E7E4-40E9-B0E0-949A01E005FC}"/>
              </a:ext>
            </a:extLst>
          </p:cNvPr>
          <p:cNvSpPr txBox="1"/>
          <p:nvPr/>
        </p:nvSpPr>
        <p:spPr>
          <a:xfrm>
            <a:off x="501280" y="3763241"/>
            <a:ext cx="3297380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Segoe UI"/>
                <a:cs typeface="Segoe UI"/>
              </a:rPr>
              <a:t>% Difference vs. X-</a:t>
            </a:r>
            <a:r>
              <a:rPr lang="en-US" sz="1100">
                <a:latin typeface="Segoe UI"/>
                <a:cs typeface="Segoe UI"/>
              </a:rPr>
              <a:t>Position for Two Beam Powers</a:t>
            </a:r>
            <a:endParaRPr lang="en-US" sz="11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247374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522C49-A86B-494C-9C62-8D2730E05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Full Penetration Tracking Accuracy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AF65F-6484-4E8C-8F0C-2560392748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A8EC088-DB00-4398-943F-F8B3EC5A0881}"/>
              </a:ext>
            </a:extLst>
          </p:cNvPr>
          <p:cNvSpPr txBox="1"/>
          <p:nvPr/>
        </p:nvSpPr>
        <p:spPr>
          <a:xfrm>
            <a:off x="54337" y="909975"/>
            <a:ext cx="361970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Segoe UI"/>
                <a:cs typeface="Segoe UI"/>
              </a:rPr>
              <a:t>Poor tracking of weld root for full penetration weld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Segoe UI"/>
                <a:cs typeface="Segoe UI"/>
              </a:rPr>
              <a:t>Little to no evidence of root humping shown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Segoe UI"/>
                <a:cs typeface="Segoe UI"/>
              </a:rPr>
              <a:t>Decrease of plotted points or “counts”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Segoe UI"/>
                <a:cs typeface="Segoe UI"/>
              </a:rPr>
              <a:t>Consistent count total for full penetration weld with 100mm length and 25mm/s travel</a:t>
            </a:r>
          </a:p>
        </p:txBody>
      </p:sp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id="{E5A7985B-2E4E-4A7C-ABA2-F1D8F4D2D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830" y="1082905"/>
            <a:ext cx="5264209" cy="2716822"/>
          </a:xfrm>
          <a:prstGeom prst="rect">
            <a:avLst/>
          </a:prstGeom>
        </p:spPr>
      </p:pic>
      <p:pic>
        <p:nvPicPr>
          <p:cNvPr id="7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B4F70930-8C2D-4E60-A123-B8932A47C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093" y="4080016"/>
            <a:ext cx="4154867" cy="2421149"/>
          </a:xfrm>
          <a:prstGeom prst="rect">
            <a:avLst/>
          </a:prstGeom>
        </p:spPr>
      </p:pic>
      <p:pic>
        <p:nvPicPr>
          <p:cNvPr id="8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E238D20C-F545-45CD-B5E5-CCDEE3F0E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24" y="4079166"/>
            <a:ext cx="4067797" cy="2427770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0D514AC6-3D51-4621-9308-93EB83E00C60}"/>
              </a:ext>
            </a:extLst>
          </p:cNvPr>
          <p:cNvSpPr txBox="1"/>
          <p:nvPr/>
        </p:nvSpPr>
        <p:spPr>
          <a:xfrm>
            <a:off x="5169805" y="3867543"/>
            <a:ext cx="3479221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Segoe UI"/>
                <a:cs typeface="Segoe UI"/>
              </a:rPr>
              <a:t>% Difference vs. X-</a:t>
            </a:r>
            <a:r>
              <a:rPr lang="en-US" sz="1100">
                <a:latin typeface="Segoe UI"/>
                <a:cs typeface="Segoe UI"/>
              </a:rPr>
              <a:t>Position for Full Penetration Weld</a:t>
            </a:r>
            <a:endParaRPr lang="en-US" sz="1100" dirty="0">
              <a:latin typeface="Segoe UI"/>
              <a:cs typeface="Segoe UI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226FF38E-D4F3-4CAD-8916-E48388C2A14A}"/>
              </a:ext>
            </a:extLst>
          </p:cNvPr>
          <p:cNvSpPr txBox="1"/>
          <p:nvPr/>
        </p:nvSpPr>
        <p:spPr>
          <a:xfrm>
            <a:off x="483929" y="3867379"/>
            <a:ext cx="3998766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latin typeface="Segoe UI"/>
                <a:cs typeface="Segoe UI"/>
              </a:rPr>
              <a:t>Tracked Data vs. Penetration Depth for Two Travel Speeds</a:t>
            </a:r>
            <a:endParaRPr lang="en-US" sz="11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551786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5053DB-3C69-4846-A783-5D8C32C02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Field of View (FOV) Shifting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17D96-C0FC-4B50-9CC5-966DFAF730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E0222D-D468-44CF-A9BD-780512001B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62" y="2977490"/>
            <a:ext cx="543306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518B23-BA65-4C8A-BF21-025C4C5C48E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502" y="2051711"/>
            <a:ext cx="5430520" cy="9144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03ECB-FBBD-4094-8E61-A704DD49E98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62" y="1197006"/>
            <a:ext cx="5433060" cy="9144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FAC703-0E00-42AE-AF7C-9BED1137DF9E}"/>
              </a:ext>
            </a:extLst>
          </p:cNvPr>
          <p:cNvCxnSpPr/>
          <p:nvPr/>
        </p:nvCxnSpPr>
        <p:spPr>
          <a:xfrm flipH="1" flipV="1">
            <a:off x="4426393" y="1544498"/>
            <a:ext cx="47625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Box 2">
            <a:extLst>
              <a:ext uri="{FF2B5EF4-FFF2-40B4-BE49-F238E27FC236}">
                <a16:creationId xmlns:a16="http://schemas.microsoft.com/office/drawing/2014/main" id="{96517B7C-21A5-400F-BDD8-1DFBA9ED3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834" y="1318933"/>
            <a:ext cx="1321117" cy="247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FF0000"/>
                </a:solidFill>
                <a:effectLst/>
                <a:latin typeface="Segoe UI"/>
                <a:ea typeface="Calibri" panose="020F0502020204030204" pitchFamily="34" charset="0"/>
                <a:cs typeface="Segoe UI"/>
              </a:rPr>
              <a:t>Transition Peak</a:t>
            </a:r>
            <a:endParaRPr lang="en-US" sz="1200">
              <a:effectLst/>
              <a:latin typeface="Segoe UI"/>
              <a:ea typeface="Calibri" panose="020F0502020204030204" pitchFamily="34" charset="0"/>
              <a:cs typeface="Segoe U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990B57-B8D8-46A9-9B98-1F93A1CE54FD}"/>
              </a:ext>
            </a:extLst>
          </p:cNvPr>
          <p:cNvCxnSpPr>
            <a:cxnSpLocks/>
          </p:cNvCxnSpPr>
          <p:nvPr/>
        </p:nvCxnSpPr>
        <p:spPr>
          <a:xfrm flipV="1">
            <a:off x="5020437" y="1544498"/>
            <a:ext cx="1044892" cy="811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C47BB3-D0AE-4392-8C02-18CA67473A0E}"/>
              </a:ext>
            </a:extLst>
          </p:cNvPr>
          <p:cNvCxnSpPr>
            <a:cxnSpLocks/>
          </p:cNvCxnSpPr>
          <p:nvPr/>
        </p:nvCxnSpPr>
        <p:spPr>
          <a:xfrm>
            <a:off x="7503604" y="1572438"/>
            <a:ext cx="597877" cy="114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">
            <a:extLst>
              <a:ext uri="{FF2B5EF4-FFF2-40B4-BE49-F238E27FC236}">
                <a16:creationId xmlns:a16="http://schemas.microsoft.com/office/drawing/2014/main" id="{0D81698A-196A-413C-9E55-3B39D5A04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7691" y="1361627"/>
            <a:ext cx="2194560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FF0000"/>
                </a:solidFill>
                <a:effectLst/>
                <a:latin typeface="Segoe UI"/>
                <a:ea typeface="Calibri" panose="020F0502020204030204" pitchFamily="34" charset="0"/>
                <a:cs typeface="Segoe UI"/>
              </a:rPr>
              <a:t>Unknown Anomalies</a:t>
            </a:r>
            <a:endParaRPr lang="en-US" sz="1200">
              <a:effectLst/>
              <a:latin typeface="Segoe UI"/>
              <a:ea typeface="Calibri" panose="020F0502020204030204" pitchFamily="34" charset="0"/>
              <a:cs typeface="Segoe U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17FF05-8172-4CC5-8C0B-9682293398C9}"/>
              </a:ext>
            </a:extLst>
          </p:cNvPr>
          <p:cNvCxnSpPr>
            <a:cxnSpLocks/>
          </p:cNvCxnSpPr>
          <p:nvPr/>
        </p:nvCxnSpPr>
        <p:spPr>
          <a:xfrm flipV="1">
            <a:off x="3974592" y="2395394"/>
            <a:ext cx="198120" cy="2381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Box 2">
            <a:extLst>
              <a:ext uri="{FF2B5EF4-FFF2-40B4-BE49-F238E27FC236}">
                <a16:creationId xmlns:a16="http://schemas.microsoft.com/office/drawing/2014/main" id="{1AEBAB6C-A852-4B72-887A-D5D80CA56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013" y="2170603"/>
            <a:ext cx="1308699" cy="2390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FF0000"/>
                </a:solidFill>
                <a:effectLst/>
                <a:latin typeface="Segoe UI"/>
                <a:ea typeface="Calibri" panose="020F0502020204030204" pitchFamily="34" charset="0"/>
                <a:cs typeface="Segoe UI"/>
              </a:rPr>
              <a:t>Transition Peak</a:t>
            </a:r>
            <a:endParaRPr lang="en-US" sz="1200">
              <a:effectLst/>
              <a:latin typeface="Segoe UI"/>
              <a:ea typeface="Calibri" panose="020F0502020204030204" pitchFamily="34" charset="0"/>
              <a:cs typeface="Segoe UI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3975BA-FF84-4DE0-900D-34AC72EDAEA5}"/>
              </a:ext>
            </a:extLst>
          </p:cNvPr>
          <p:cNvCxnSpPr>
            <a:cxnSpLocks/>
          </p:cNvCxnSpPr>
          <p:nvPr/>
        </p:nvCxnSpPr>
        <p:spPr>
          <a:xfrm flipV="1">
            <a:off x="3888867" y="3304848"/>
            <a:ext cx="171450" cy="952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Box 2">
            <a:extLst>
              <a:ext uri="{FF2B5EF4-FFF2-40B4-BE49-F238E27FC236}">
                <a16:creationId xmlns:a16="http://schemas.microsoft.com/office/drawing/2014/main" id="{5FF04689-A5A6-4E5E-AFD5-CDA5C59FB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592" y="3141069"/>
            <a:ext cx="1321308" cy="247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FF0000"/>
                </a:solidFill>
                <a:effectLst/>
                <a:latin typeface="Segoe UI"/>
                <a:ea typeface="Calibri" panose="020F0502020204030204" pitchFamily="34" charset="0"/>
                <a:cs typeface="Segoe UI"/>
              </a:rPr>
              <a:t>Transition Peak</a:t>
            </a:r>
            <a:endParaRPr lang="en-US" sz="1200">
              <a:effectLst/>
              <a:latin typeface="Segoe UI"/>
              <a:ea typeface="Calibri" panose="020F0502020204030204" pitchFamily="34" charset="0"/>
              <a:cs typeface="Segoe UI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FC393EEB-B32C-4839-8A3B-C9428E707461}"/>
              </a:ext>
            </a:extLst>
          </p:cNvPr>
          <p:cNvSpPr txBox="1"/>
          <p:nvPr/>
        </p:nvSpPr>
        <p:spPr>
          <a:xfrm>
            <a:off x="115601" y="1173741"/>
            <a:ext cx="33987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Short peak in root measurement from transition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Transition begins within ~200ms of acquisition 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Better accuracy for smaller shifts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Artifact at the top of both profiles with large shifts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4F0D0B0E-343F-4D2A-BD6B-34036C91769C}"/>
              </a:ext>
            </a:extLst>
          </p:cNvPr>
          <p:cNvSpPr txBox="1"/>
          <p:nvPr/>
        </p:nvSpPr>
        <p:spPr>
          <a:xfrm>
            <a:off x="5324839" y="940439"/>
            <a:ext cx="1880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Segoe UI"/>
                <a:cs typeface="Segoe UI"/>
              </a:rPr>
              <a:t>Keyhole Depth Profiles</a:t>
            </a:r>
          </a:p>
        </p:txBody>
      </p:sp>
      <p:pic>
        <p:nvPicPr>
          <p:cNvPr id="2" name="Picture 19" descr="Chart, scatter chart&#10;&#10;Description automatically generated">
            <a:extLst>
              <a:ext uri="{FF2B5EF4-FFF2-40B4-BE49-F238E27FC236}">
                <a16:creationId xmlns:a16="http://schemas.microsoft.com/office/drawing/2014/main" id="{0D0E1FCE-A3D7-410D-96E2-93FC2C5C8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821" y="4122920"/>
            <a:ext cx="4025069" cy="2436405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356A608E-7D6A-4DF2-A447-207B9DC4C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2024"/>
              </p:ext>
            </p:extLst>
          </p:nvPr>
        </p:nvGraphicFramePr>
        <p:xfrm>
          <a:off x="331149" y="4700186"/>
          <a:ext cx="3846728" cy="13639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61682">
                  <a:extLst>
                    <a:ext uri="{9D8B030D-6E8A-4147-A177-3AD203B41FA5}">
                      <a16:colId xmlns:a16="http://schemas.microsoft.com/office/drawing/2014/main" val="2338906062"/>
                    </a:ext>
                  </a:extLst>
                </a:gridCol>
                <a:gridCol w="961682">
                  <a:extLst>
                    <a:ext uri="{9D8B030D-6E8A-4147-A177-3AD203B41FA5}">
                      <a16:colId xmlns:a16="http://schemas.microsoft.com/office/drawing/2014/main" val="1011191600"/>
                    </a:ext>
                  </a:extLst>
                </a:gridCol>
                <a:gridCol w="961682">
                  <a:extLst>
                    <a:ext uri="{9D8B030D-6E8A-4147-A177-3AD203B41FA5}">
                      <a16:colId xmlns:a16="http://schemas.microsoft.com/office/drawing/2014/main" val="4161765316"/>
                    </a:ext>
                  </a:extLst>
                </a:gridCol>
                <a:gridCol w="961682">
                  <a:extLst>
                    <a:ext uri="{9D8B030D-6E8A-4147-A177-3AD203B41FA5}">
                      <a16:colId xmlns:a16="http://schemas.microsoft.com/office/drawing/2014/main" val="3316881928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Segoe UI"/>
                        </a:rPr>
                        <a:t>FOV Shift (um)​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Segoe UI"/>
                        </a:rPr>
                        <a:t>Shift Time (ms)​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Segoe UI"/>
                        </a:rPr>
                        <a:t>AVG % Error​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Segoe UI"/>
                        </a:rPr>
                        <a:t>STD Dev. % Error​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42321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  <a:latin typeface="Segoe UI"/>
                        </a:rPr>
                        <a:t>1000​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  <a:latin typeface="Segoe UI"/>
                        </a:rPr>
                        <a:t>59.6285​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  <a:latin typeface="Segoe UI"/>
                        </a:rPr>
                        <a:t>5.84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  <a:latin typeface="Segoe UI"/>
                        </a:rPr>
                        <a:t>0.95​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75905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  <a:latin typeface="Segoe UI"/>
                        </a:rPr>
                        <a:t>4000​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  <a:latin typeface="Segoe UI"/>
                        </a:rPr>
                        <a:t>119.257​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  <a:latin typeface="Segoe UI"/>
                        </a:rPr>
                        <a:t>6.56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  <a:latin typeface="Segoe UI"/>
                        </a:rPr>
                        <a:t>1.52​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501072"/>
                  </a:ext>
                </a:extLst>
              </a:tr>
            </a:tbl>
          </a:graphicData>
        </a:graphic>
      </p:graphicFrame>
      <p:sp>
        <p:nvSpPr>
          <p:cNvPr id="20" name="TextBox 1">
            <a:extLst>
              <a:ext uri="{FF2B5EF4-FFF2-40B4-BE49-F238E27FC236}">
                <a16:creationId xmlns:a16="http://schemas.microsoft.com/office/drawing/2014/main" id="{F51C9AF5-22D3-4C53-9471-4D1B9FFD7D40}"/>
              </a:ext>
            </a:extLst>
          </p:cNvPr>
          <p:cNvSpPr txBox="1"/>
          <p:nvPr/>
        </p:nvSpPr>
        <p:spPr>
          <a:xfrm>
            <a:off x="4825663" y="3928091"/>
            <a:ext cx="3643743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Segoe UI"/>
                <a:cs typeface="Segoe UI"/>
              </a:rPr>
              <a:t>% Difference vs. X-</a:t>
            </a:r>
            <a:r>
              <a:rPr lang="en-US" sz="1100">
                <a:latin typeface="Segoe UI"/>
                <a:cs typeface="Segoe UI"/>
              </a:rPr>
              <a:t>Position for Two FOV Shift Distances</a:t>
            </a:r>
            <a:endParaRPr lang="en-US" sz="11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58964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2387" y="55134"/>
            <a:ext cx="8890830" cy="882353"/>
          </a:xfrm>
        </p:spPr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Workpiece Height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1A6FE-F380-47BD-A939-5C3D3036D1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76" y="2293702"/>
            <a:ext cx="544195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7B6A2-0D2E-46A8-A4B7-30C3FB39536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46" y="1182331"/>
            <a:ext cx="5440680" cy="914400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4FBFCC20-1070-4DC1-A862-304EBB58E3C2}"/>
              </a:ext>
            </a:extLst>
          </p:cNvPr>
          <p:cNvSpPr txBox="1"/>
          <p:nvPr/>
        </p:nvSpPr>
        <p:spPr>
          <a:xfrm>
            <a:off x="71374" y="1182331"/>
            <a:ext cx="3560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Segoe UI"/>
                <a:cs typeface="Segoe UI"/>
              </a:rPr>
              <a:t>Workpiece height sets scan reference to its measure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Segoe UI"/>
                <a:cs typeface="Segoe UI"/>
              </a:rPr>
              <a:t>Improves scan accuracy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BD2BCEE-2C1B-48D4-B10B-DBC7468BD4CC}"/>
              </a:ext>
            </a:extLst>
          </p:cNvPr>
          <p:cNvSpPr txBox="1"/>
          <p:nvPr/>
        </p:nvSpPr>
        <p:spPr>
          <a:xfrm>
            <a:off x="4820274" y="2056717"/>
            <a:ext cx="3062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Segoe UI"/>
                <a:cs typeface="Segoe UI"/>
              </a:rPr>
              <a:t>Keyhole Depth + Finished Surface Profile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C82D4165-0186-49E6-AD89-77C4060B0B17}"/>
              </a:ext>
            </a:extLst>
          </p:cNvPr>
          <p:cNvSpPr txBox="1"/>
          <p:nvPr/>
        </p:nvSpPr>
        <p:spPr>
          <a:xfrm>
            <a:off x="4820274" y="945346"/>
            <a:ext cx="3062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Segoe UI"/>
                <a:cs typeface="Segoe UI"/>
              </a:rPr>
              <a:t>Workpiece Height</a:t>
            </a:r>
          </a:p>
        </p:txBody>
      </p:sp>
      <p:pic>
        <p:nvPicPr>
          <p:cNvPr id="2" name="Picture 9" descr="Chart&#10;&#10;Description automatically generated">
            <a:extLst>
              <a:ext uri="{FF2B5EF4-FFF2-40B4-BE49-F238E27FC236}">
                <a16:creationId xmlns:a16="http://schemas.microsoft.com/office/drawing/2014/main" id="{C5CFA23E-3186-45C8-ACF0-6395F0A2C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371" y="3577688"/>
            <a:ext cx="5445808" cy="282183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62F5A9B-EA72-4C63-A9B5-2CAEE5EA1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083154"/>
              </p:ext>
            </p:extLst>
          </p:nvPr>
        </p:nvGraphicFramePr>
        <p:xfrm>
          <a:off x="397779" y="3343675"/>
          <a:ext cx="2943225" cy="30765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62050">
                  <a:extLst>
                    <a:ext uri="{9D8B030D-6E8A-4147-A177-3AD203B41FA5}">
                      <a16:colId xmlns:a16="http://schemas.microsoft.com/office/drawing/2014/main" val="2166055447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93783043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1656142168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Measurement​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AVG % Error​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STD Dev. % Error​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36296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KHD w/o WH​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8.049</a:t>
                      </a:r>
                      <a:endParaRPr lang="en-US" sz="12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1.782</a:t>
                      </a:r>
                      <a:endParaRPr lang="en-US" sz="12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6961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KHD w WH​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11.892</a:t>
                      </a:r>
                      <a:endParaRPr lang="en-US" sz="12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3.945​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708079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effectLst/>
                        </a:rPr>
                        <a:t>KHD w/o WH-JG</a:t>
                      </a:r>
                      <a:endParaRPr lang="en-US" sz="12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effectLst/>
                        </a:rPr>
                        <a:t>22.773</a:t>
                      </a:r>
                      <a:endParaRPr lang="en-US" sz="12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effectLst/>
                        </a:rPr>
                        <a:t>6.711</a:t>
                      </a:r>
                      <a:endParaRPr lang="en-US" sz="12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86463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XSP w/o WH​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4.975</a:t>
                      </a:r>
                      <a:endParaRPr lang="en-US" sz="12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3.042</a:t>
                      </a:r>
                      <a:endParaRPr lang="en-US" sz="12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537227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XSP w WH​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9.517</a:t>
                      </a:r>
                      <a:endParaRPr lang="en-US" sz="12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2.30​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28924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effectLst/>
                        </a:rPr>
                        <a:t>XSP w/o WH-JG</a:t>
                      </a:r>
                      <a:endParaRPr lang="en-US" sz="12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effectLst/>
                        </a:rPr>
                        <a:t>23.81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effectLst/>
                        </a:rPr>
                        <a:t>11.64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311508"/>
                  </a:ext>
                </a:extLst>
              </a:tr>
            </a:tbl>
          </a:graphicData>
        </a:graphic>
      </p:graphicFrame>
      <p:sp>
        <p:nvSpPr>
          <p:cNvPr id="11" name="TextBox 1">
            <a:extLst>
              <a:ext uri="{FF2B5EF4-FFF2-40B4-BE49-F238E27FC236}">
                <a16:creationId xmlns:a16="http://schemas.microsoft.com/office/drawing/2014/main" id="{C92E1C08-CD38-45D3-9B12-5CBACD241DEA}"/>
              </a:ext>
            </a:extLst>
          </p:cNvPr>
          <p:cNvSpPr txBox="1"/>
          <p:nvPr/>
        </p:nvSpPr>
        <p:spPr>
          <a:xfrm>
            <a:off x="3734553" y="3348454"/>
            <a:ext cx="5245674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latin typeface="Segoe UI"/>
                <a:cs typeface="Segoe UI"/>
              </a:rPr>
              <a:t>% Difference Comparison for Keyhole Depth and Cross-Sectional Parameter</a:t>
            </a:r>
            <a:endParaRPr lang="en-US" sz="11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605111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1AF090-73C7-4372-B025-17A84C664D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17E59F-53C9-4343-BC95-5C07C3AEA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Seam Profile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3ABE7B-314B-40C4-88AE-BF59C453FA1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8" y="4902365"/>
            <a:ext cx="8504783" cy="1431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7A94F1-EB6D-49E9-BDE3-0338DBA7828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7" y="3491390"/>
            <a:ext cx="8504783" cy="14313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E983D72-497D-4230-8C91-6F57691C3EEC}"/>
              </a:ext>
            </a:extLst>
          </p:cNvPr>
          <p:cNvSpPr txBox="1"/>
          <p:nvPr/>
        </p:nvSpPr>
        <p:spPr>
          <a:xfrm>
            <a:off x="319608" y="1011936"/>
            <a:ext cx="42384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Weld joint needed for tracking with seam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Y-groove joint visible in weld where present</a:t>
            </a:r>
          </a:p>
          <a:p>
            <a:endParaRPr lang="en-US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Seam profile and workpiece height synergy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C28BF3E4-F016-4FCF-8BE7-5674CBFC71FD}"/>
              </a:ext>
            </a:extLst>
          </p:cNvPr>
          <p:cNvSpPr txBox="1"/>
          <p:nvPr/>
        </p:nvSpPr>
        <p:spPr>
          <a:xfrm>
            <a:off x="4630343" y="1027136"/>
            <a:ext cx="4194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Seam profile has a variety of optional tracking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One of two tracking modes that can be used in live viewing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0766EB8E-32D7-4CA0-9310-3BD612DA54E1}"/>
              </a:ext>
            </a:extLst>
          </p:cNvPr>
          <p:cNvSpPr txBox="1"/>
          <p:nvPr/>
        </p:nvSpPr>
        <p:spPr>
          <a:xfrm>
            <a:off x="2938208" y="3290500"/>
            <a:ext cx="3062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Segoe UI"/>
                <a:cs typeface="Segoe UI"/>
              </a:rPr>
              <a:t>Seam Profiles</a:t>
            </a:r>
          </a:p>
        </p:txBody>
      </p:sp>
    </p:spTree>
    <p:extLst>
      <p:ext uri="{BB962C8B-B14F-4D97-AF65-F5344CB8AC3E}">
        <p14:creationId xmlns:p14="http://schemas.microsoft.com/office/powerpoint/2010/main" val="1063061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9B806D-BFA4-4939-91C4-FF2F906C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39E22-92CB-4B4A-96A6-5567390E52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7AF8B5-F8DB-458A-9D8A-43BCB11D6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Motivation</a:t>
            </a:r>
          </a:p>
          <a:p>
            <a:r>
              <a:rPr lang="en-US" dirty="0">
                <a:latin typeface="Segoe UI"/>
                <a:cs typeface="Segoe UI"/>
              </a:rPr>
              <a:t>Objectives</a:t>
            </a:r>
          </a:p>
          <a:p>
            <a:r>
              <a:rPr lang="en-US" dirty="0">
                <a:latin typeface="Segoe UI"/>
                <a:cs typeface="Segoe UI"/>
              </a:rPr>
              <a:t>System Set-up</a:t>
            </a:r>
          </a:p>
          <a:p>
            <a:r>
              <a:rPr lang="en-US" dirty="0">
                <a:latin typeface="Segoe UI"/>
                <a:cs typeface="Segoe UI"/>
              </a:rPr>
              <a:t>Procedure Development</a:t>
            </a:r>
          </a:p>
          <a:p>
            <a:r>
              <a:rPr lang="en-US" dirty="0">
                <a:latin typeface="Segoe UI"/>
                <a:cs typeface="Segoe UI"/>
              </a:rPr>
              <a:t>Inline Coherent Imaging Testing</a:t>
            </a:r>
            <a:endParaRPr lang="en-US" dirty="0"/>
          </a:p>
          <a:p>
            <a:pPr lvl="1"/>
            <a:r>
              <a:rPr lang="en-US" sz="2000" dirty="0">
                <a:latin typeface="Segoe UI"/>
                <a:ea typeface="+mj-ea"/>
                <a:cs typeface="Segoe UI"/>
              </a:rPr>
              <a:t>In-, pre-, and post-weld analysis</a:t>
            </a:r>
          </a:p>
          <a:p>
            <a:r>
              <a:rPr lang="en-US" dirty="0">
                <a:solidFill>
                  <a:srgbClr val="000000"/>
                </a:solidFill>
                <a:latin typeface="Segoe UI"/>
                <a:cs typeface="Segoe UI"/>
              </a:rPr>
              <a:t>Conclusion</a:t>
            </a:r>
          </a:p>
          <a:p>
            <a:r>
              <a:rPr lang="en-US" dirty="0">
                <a:solidFill>
                  <a:srgbClr val="000000"/>
                </a:solidFill>
                <a:latin typeface="Segoe UI"/>
                <a:cs typeface="Segoe UI"/>
              </a:rPr>
              <a:t>Future Work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75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1228F-576C-462B-9E0A-AA6C93930E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9EE24F-AA78-4C7E-8E07-912E5929D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Transverse Profile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278CB-C3F0-4256-BD4A-463DDE35F8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21" y="2351705"/>
            <a:ext cx="5790029" cy="974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AC58FA-FE45-4B0D-8A2B-182EC1084DA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26" y="1261637"/>
            <a:ext cx="5790024" cy="97447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8FD418C3-A503-4C84-B3C6-A59FFBF8E958}"/>
              </a:ext>
            </a:extLst>
          </p:cNvPr>
          <p:cNvSpPr txBox="1"/>
          <p:nvPr/>
        </p:nvSpPr>
        <p:spPr>
          <a:xfrm>
            <a:off x="57150" y="1146048"/>
            <a:ext cx="34015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Also provides additional optional tracking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Pre- and post-weld scans can’t accurately measure molten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Decreased sample spacing for greater data density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901DD37-0BF2-464A-886E-36A8320F1D45}"/>
              </a:ext>
            </a:extLst>
          </p:cNvPr>
          <p:cNvSpPr txBox="1"/>
          <p:nvPr/>
        </p:nvSpPr>
        <p:spPr>
          <a:xfrm>
            <a:off x="4660458" y="1007549"/>
            <a:ext cx="3062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Profiles</a:t>
            </a:r>
          </a:p>
        </p:txBody>
      </p:sp>
      <p:pic>
        <p:nvPicPr>
          <p:cNvPr id="2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D035B55-390F-4229-9406-FB57CBD05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540" y="3586257"/>
            <a:ext cx="5798321" cy="284819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4E32BA2-A62C-487D-A6A9-8135544C20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289333"/>
              </p:ext>
            </p:extLst>
          </p:nvPr>
        </p:nvGraphicFramePr>
        <p:xfrm>
          <a:off x="205499" y="4419422"/>
          <a:ext cx="2943225" cy="11811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62050">
                  <a:extLst>
                    <a:ext uri="{9D8B030D-6E8A-4147-A177-3AD203B41FA5}">
                      <a16:colId xmlns:a16="http://schemas.microsoft.com/office/drawing/2014/main" val="2746143321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96679750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882171816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Lag Distance (um)​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AVG % Error​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STD Dev. % Error​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365983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3000​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12.321</a:t>
                      </a:r>
                      <a:endParaRPr lang="en-US" sz="12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6.999</a:t>
                      </a:r>
                      <a:endParaRPr lang="en-US" sz="12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358757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6000​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4.410​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1.255</a:t>
                      </a:r>
                      <a:endParaRPr lang="en-US" sz="12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791279"/>
                  </a:ext>
                </a:extLst>
              </a:tr>
            </a:tbl>
          </a:graphicData>
        </a:graphic>
      </p:graphicFrame>
      <p:sp>
        <p:nvSpPr>
          <p:cNvPr id="11" name="TextBox 1">
            <a:extLst>
              <a:ext uri="{FF2B5EF4-FFF2-40B4-BE49-F238E27FC236}">
                <a16:creationId xmlns:a16="http://schemas.microsoft.com/office/drawing/2014/main" id="{50F7BDDE-CB47-451E-B33E-3B68BF8B608E}"/>
              </a:ext>
            </a:extLst>
          </p:cNvPr>
          <p:cNvSpPr txBox="1"/>
          <p:nvPr/>
        </p:nvSpPr>
        <p:spPr>
          <a:xfrm>
            <a:off x="4193843" y="3383386"/>
            <a:ext cx="3998766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Segoe UI"/>
                <a:cs typeface="Segoe UI"/>
              </a:rPr>
              <a:t>% Difference vs. X-</a:t>
            </a:r>
            <a:r>
              <a:rPr lang="en-US" sz="1100">
                <a:latin typeface="Segoe UI"/>
                <a:cs typeface="Segoe UI"/>
              </a:rPr>
              <a:t>Position for Two Scan Lag Distances</a:t>
            </a:r>
            <a:endParaRPr lang="en-US" sz="11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140766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5514DD-8442-480F-ADB4-17F36CD880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04337F-F448-4A44-AB4D-E51FBF2BE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Finished Surface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683F9-BBD0-40CF-86A3-952520D1F0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3329" y="2515191"/>
            <a:ext cx="5433059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43003C-E932-4134-BDA8-32D7D4795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56" b="33704"/>
          <a:stretch/>
        </p:blipFill>
        <p:spPr>
          <a:xfrm>
            <a:off x="3616613" y="1550051"/>
            <a:ext cx="5499391" cy="969555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AEC43E49-1036-4107-9783-F45FEE3B9E55}"/>
              </a:ext>
            </a:extLst>
          </p:cNvPr>
          <p:cNvSpPr txBox="1"/>
          <p:nvPr/>
        </p:nvSpPr>
        <p:spPr>
          <a:xfrm>
            <a:off x="59426" y="1097280"/>
            <a:ext cx="34010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/>
                <a:cs typeface="Segoe UI"/>
              </a:rPr>
              <a:t>Use of keyhole depth and finished surface profile enables optional calculations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/>
                <a:cs typeface="Segoe UI"/>
              </a:rPr>
              <a:t>Highly accurate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/>
                <a:cs typeface="Segoe UI"/>
              </a:rPr>
              <a:t>Cross-sectional parameter may be performed using the transverse profile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2C5F571D-4F4D-4E71-ADA9-05F312401555}"/>
              </a:ext>
            </a:extLst>
          </p:cNvPr>
          <p:cNvSpPr txBox="1"/>
          <p:nvPr/>
        </p:nvSpPr>
        <p:spPr>
          <a:xfrm>
            <a:off x="4793939" y="2515191"/>
            <a:ext cx="3062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Segoe UI"/>
                <a:cs typeface="Segoe UI"/>
              </a:rPr>
              <a:t>Cross-Sectional Parameter</a:t>
            </a:r>
          </a:p>
        </p:txBody>
      </p:sp>
      <p:pic>
        <p:nvPicPr>
          <p:cNvPr id="2" name="Picture 3" descr="Chart&#10;&#10;Description automatically generated">
            <a:extLst>
              <a:ext uri="{FF2B5EF4-FFF2-40B4-BE49-F238E27FC236}">
                <a16:creationId xmlns:a16="http://schemas.microsoft.com/office/drawing/2014/main" id="{81529720-1DB7-4318-93A8-7304A3154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5" y="4111250"/>
            <a:ext cx="3989356" cy="2419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997422-65DA-4C9A-A53F-19DA315EE1B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09" y="598925"/>
            <a:ext cx="5499389" cy="956127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6AC6976D-A605-4846-BF2B-377F2D9FD2B5}"/>
              </a:ext>
            </a:extLst>
          </p:cNvPr>
          <p:cNvSpPr txBox="1"/>
          <p:nvPr/>
        </p:nvSpPr>
        <p:spPr>
          <a:xfrm>
            <a:off x="4705482" y="314435"/>
            <a:ext cx="3062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Segoe UI"/>
                <a:cs typeface="Segoe UI"/>
              </a:rPr>
              <a:t>Keyhole Depth + Finished Surface Profile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D813F26-4090-478D-885B-3591DFA584A0}"/>
              </a:ext>
            </a:extLst>
          </p:cNvPr>
          <p:cNvSpPr txBox="1"/>
          <p:nvPr/>
        </p:nvSpPr>
        <p:spPr>
          <a:xfrm>
            <a:off x="-4170" y="3910287"/>
            <a:ext cx="4112145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Segoe UI"/>
                <a:cs typeface="Segoe UI"/>
              </a:rPr>
              <a:t>% Difference vs. X-Position for the Cross-Sectional Parameter</a:t>
            </a:r>
          </a:p>
        </p:txBody>
      </p:sp>
    </p:spTree>
    <p:extLst>
      <p:ext uri="{BB962C8B-B14F-4D97-AF65-F5344CB8AC3E}">
        <p14:creationId xmlns:p14="http://schemas.microsoft.com/office/powerpoint/2010/main" val="4032761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99D35-271F-47BB-9413-4323F46E84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A373BF-EF20-45F5-B61D-767123F80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Quality Scenarios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4551495-A13B-4298-939B-D73B0D004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395307"/>
              </p:ext>
            </p:extLst>
          </p:nvPr>
        </p:nvGraphicFramePr>
        <p:xfrm>
          <a:off x="192280" y="1014813"/>
          <a:ext cx="8752420" cy="54673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08403">
                  <a:extLst>
                    <a:ext uri="{9D8B030D-6E8A-4147-A177-3AD203B41FA5}">
                      <a16:colId xmlns:a16="http://schemas.microsoft.com/office/drawing/2014/main" val="507546911"/>
                    </a:ext>
                  </a:extLst>
                </a:gridCol>
                <a:gridCol w="750974">
                  <a:extLst>
                    <a:ext uri="{9D8B030D-6E8A-4147-A177-3AD203B41FA5}">
                      <a16:colId xmlns:a16="http://schemas.microsoft.com/office/drawing/2014/main" val="3240897188"/>
                    </a:ext>
                  </a:extLst>
                </a:gridCol>
                <a:gridCol w="1677499">
                  <a:extLst>
                    <a:ext uri="{9D8B030D-6E8A-4147-A177-3AD203B41FA5}">
                      <a16:colId xmlns:a16="http://schemas.microsoft.com/office/drawing/2014/main" val="355788509"/>
                    </a:ext>
                  </a:extLst>
                </a:gridCol>
                <a:gridCol w="1437260">
                  <a:extLst>
                    <a:ext uri="{9D8B030D-6E8A-4147-A177-3AD203B41FA5}">
                      <a16:colId xmlns:a16="http://schemas.microsoft.com/office/drawing/2014/main" val="1048773607"/>
                    </a:ext>
                  </a:extLst>
                </a:gridCol>
                <a:gridCol w="1417437">
                  <a:extLst>
                    <a:ext uri="{9D8B030D-6E8A-4147-A177-3AD203B41FA5}">
                      <a16:colId xmlns:a16="http://schemas.microsoft.com/office/drawing/2014/main" val="2047839442"/>
                    </a:ext>
                  </a:extLst>
                </a:gridCol>
                <a:gridCol w="2160847">
                  <a:extLst>
                    <a:ext uri="{9D8B030D-6E8A-4147-A177-3AD203B41FA5}">
                      <a16:colId xmlns:a16="http://schemas.microsoft.com/office/drawing/2014/main" val="3122353055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Segoe UI"/>
                        </a:rPr>
                        <a:t>Joint Condition​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Segoe UI"/>
                        </a:rPr>
                        <a:t>Weld ID​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Segoe UI"/>
                        </a:rPr>
                        <a:t>Scenario​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Segoe UI"/>
                        </a:rPr>
                        <a:t>Results​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Segoe UI"/>
                        </a:rPr>
                        <a:t>Detected Mode​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Segoe UI"/>
                        </a:rPr>
                        <a:t>Sensor Response​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0185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Base-line​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dirty="0">
                          <a:effectLst/>
                          <a:latin typeface="Segoe UI"/>
                        </a:rPr>
                        <a:t>BL​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Normal keyhole weld​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Segoe UI"/>
                        </a:rPr>
                        <a:t>Normal keyhole, porosity interspersed​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Keyhole Depth​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Short fluctuation in weld root measurement (may be attributable to noise)​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49071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Low/High Power​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dirty="0">
                          <a:effectLst/>
                          <a:latin typeface="Segoe UI"/>
                        </a:rPr>
                        <a:t>LP / HP​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Segoe UI"/>
                        </a:rPr>
                        <a:t>Power reduced to 500W / increased to 2000W​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Segoe UI"/>
                        </a:rPr>
                        <a:t>Conduction mode weld / excessive penetration​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Keyhole Depth​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Flat line at reference plane / clipped tracking data​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108883"/>
                  </a:ext>
                </a:extLst>
              </a:tr>
              <a:tr h="1190625"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Joint Mismatch​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dirty="0">
                          <a:effectLst/>
                          <a:latin typeface="Segoe UI"/>
                        </a:rPr>
                        <a:t>JM​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2mm thick shim placed under one side of joint​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Lap joint like weld​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Segoe UI"/>
                        </a:rPr>
                        <a:t>Keyhole Depth, Seam Profile, Transverse Profile​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Segoe UI"/>
                        </a:rPr>
                        <a:t>Increased noise and clustered data near lower plate surface, Two distinct colored surfaces, Two distinct colored surfaces and reduced data in weld center​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226628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Joint Gap​</a:t>
                      </a:r>
                      <a:endParaRPr lang="en-US">
                        <a:effectLst/>
                        <a:latin typeface="Segoe UI"/>
                      </a:endParaRPr>
                    </a:p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dirty="0">
                          <a:effectLst/>
                          <a:latin typeface="Segoe UI"/>
                        </a:rPr>
                        <a:t>JG​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0.01” shim placed within weld joint​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Underfill at the start of the weld (near the shim)​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Segoe UI"/>
                        </a:rPr>
                        <a:t>Keyhole Depth, Seam Profile, Transverse Profile,​</a:t>
                      </a:r>
                      <a:endParaRPr lang="en-US">
                        <a:effectLst/>
                        <a:latin typeface="Segoe UI"/>
                      </a:endParaRPr>
                    </a:p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Finished Surface​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Clipped root, Noise in edge tracking at the gap, Depressed weld bead height and noise in edge tracking at gap, Depressed bead height​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59688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Segoe UI"/>
                        </a:rPr>
                        <a:t>Beam </a:t>
                      </a:r>
                      <a:endParaRPr lang="en-US">
                        <a:effectLst/>
                        <a:latin typeface="Segoe UI"/>
                      </a:endParaRPr>
                    </a:p>
                    <a:p>
                      <a:pPr lvl="0">
                        <a:buNone/>
                      </a:pPr>
                      <a:r>
                        <a:rPr lang="en-US" sz="1100">
                          <a:effectLst/>
                          <a:latin typeface="Segoe UI"/>
                        </a:rPr>
                        <a:t>Misalignment​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dirty="0">
                          <a:effectLst/>
                          <a:latin typeface="Segoe UI"/>
                        </a:rPr>
                        <a:t>BM​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Beam driven out of joint after some distance​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Missed joint after 25mm of travel​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Seam Profile, Transverse Profile​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Segoe UI"/>
                        </a:rPr>
                        <a:t>Turning joint (more pronounced), Turning joint (less pronounced)​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793844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Out-of-Focus​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dirty="0">
                          <a:effectLst/>
                          <a:latin typeface="Segoe UI"/>
                        </a:rPr>
                        <a:t>OF​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Segoe UI"/>
                        </a:rPr>
                        <a:t>Laser positively and negatively defocused​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Segoe UI"/>
                        </a:rPr>
                        <a:t>No noticeable difference in welds at surface level​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Segoe UI"/>
                        </a:rPr>
                        <a:t>Keyhole Depth, other modes untested​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Segoe UI"/>
                        </a:rPr>
                        <a:t>Shifted root position (upward for negative defocus, downward for positive defocus)​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060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7375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637286-7A49-47EC-ACD4-6674A86889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8A66AD-CC61-4FA2-A03C-DB5F78612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Quality Scenarios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428032-63BC-40E3-926C-75B878EAE92F}"/>
              </a:ext>
            </a:extLst>
          </p:cNvPr>
          <p:cNvGrpSpPr/>
          <p:nvPr/>
        </p:nvGrpSpPr>
        <p:grpSpPr>
          <a:xfrm>
            <a:off x="104157" y="1683832"/>
            <a:ext cx="4309607" cy="3615275"/>
            <a:chOff x="104157" y="1683832"/>
            <a:chExt cx="4309607" cy="36152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13C313-3975-4C8C-A850-F5FA17418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6667" r="2055" b="33379"/>
            <a:stretch/>
          </p:blipFill>
          <p:spPr>
            <a:xfrm flipH="1">
              <a:off x="106940" y="1683832"/>
              <a:ext cx="4306824" cy="74089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87787F-31E0-4B25-B611-B45628ADB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57" y="4585875"/>
              <a:ext cx="4309605" cy="7132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F00A96-E594-4962-9DE7-704CFFE04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57" y="3620667"/>
              <a:ext cx="4309607" cy="7132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774EE2-2639-441A-BB0F-54CCCDE39F8B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40" y="2692233"/>
              <a:ext cx="4306824" cy="713232"/>
            </a:xfrm>
            <a:prstGeom prst="rect">
              <a:avLst/>
            </a:prstGeom>
          </p:spPr>
        </p:pic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AD80893F-988C-41B8-BC34-2183F6D3566C}"/>
                </a:ext>
              </a:extLst>
            </p:cNvPr>
            <p:cNvSpPr txBox="1"/>
            <p:nvPr/>
          </p:nvSpPr>
          <p:spPr>
            <a:xfrm>
              <a:off x="104157" y="1714309"/>
              <a:ext cx="2834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JG</a:t>
              </a: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88361EB-B50D-4E33-80CC-D734E6D0D430}"/>
                </a:ext>
              </a:extLst>
            </p:cNvPr>
            <p:cNvSpPr txBox="1"/>
            <p:nvPr/>
          </p:nvSpPr>
          <p:spPr>
            <a:xfrm>
              <a:off x="728401" y="2477031"/>
              <a:ext cx="30627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latin typeface="Segoe UI"/>
                  <a:cs typeface="Segoe UI"/>
                </a:rPr>
                <a:t>Keyhole Depth + Finished Surface Profile</a:t>
              </a:r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2896A50B-1E7F-4593-87D5-59382FCD9C47}"/>
                </a:ext>
              </a:extLst>
            </p:cNvPr>
            <p:cNvSpPr txBox="1"/>
            <p:nvPr/>
          </p:nvSpPr>
          <p:spPr>
            <a:xfrm>
              <a:off x="727582" y="3419518"/>
              <a:ext cx="30627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latin typeface="Segoe UI"/>
                  <a:cs typeface="Segoe UI"/>
                </a:rPr>
                <a:t>Seam Profile</a:t>
              </a:r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6A3EC8F1-F5C3-4462-B26C-3F50BA6D6216}"/>
                </a:ext>
              </a:extLst>
            </p:cNvPr>
            <p:cNvSpPr txBox="1"/>
            <p:nvPr/>
          </p:nvSpPr>
          <p:spPr>
            <a:xfrm>
              <a:off x="727582" y="4348715"/>
              <a:ext cx="30627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latin typeface="Segoe UI"/>
                  <a:cs typeface="Segoe UI"/>
                </a:rPr>
                <a:t>Transverse Profile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35C8FC7-9F27-4D5A-AB27-044381281FFC}"/>
              </a:ext>
            </a:extLst>
          </p:cNvPr>
          <p:cNvGrpSpPr/>
          <p:nvPr/>
        </p:nvGrpSpPr>
        <p:grpSpPr>
          <a:xfrm>
            <a:off x="4691716" y="1665734"/>
            <a:ext cx="4315030" cy="3633373"/>
            <a:chOff x="4691716" y="1665734"/>
            <a:chExt cx="4315030" cy="36333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425CB5-9DBA-4269-8EE7-218F9DBE485A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 t="25582" b="45355"/>
            <a:stretch/>
          </p:blipFill>
          <p:spPr>
            <a:xfrm>
              <a:off x="4699922" y="1683832"/>
              <a:ext cx="4306824" cy="71323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BD5738-0E19-4E2A-BCAC-FEE29F6A4D5D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1716" y="3616335"/>
              <a:ext cx="4306824" cy="7153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D52E8-37EB-4B42-832B-3618C636E6C0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506" y="2688293"/>
              <a:ext cx="4306824" cy="7171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168798-4526-4567-AAF6-B6E743B17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922" y="4583740"/>
              <a:ext cx="4306824" cy="715367"/>
            </a:xfrm>
            <a:prstGeom prst="rect">
              <a:avLst/>
            </a:prstGeom>
          </p:spPr>
        </p:pic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7FB635D0-2F1F-4CC0-93EF-29094F6B2641}"/>
                </a:ext>
              </a:extLst>
            </p:cNvPr>
            <p:cNvSpPr txBox="1"/>
            <p:nvPr/>
          </p:nvSpPr>
          <p:spPr>
            <a:xfrm>
              <a:off x="4730238" y="1665734"/>
              <a:ext cx="2834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JM</a:t>
              </a: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1ABC9954-7256-42B4-9953-076D767CE240}"/>
                </a:ext>
              </a:extLst>
            </p:cNvPr>
            <p:cNvSpPr txBox="1"/>
            <p:nvPr/>
          </p:nvSpPr>
          <p:spPr>
            <a:xfrm>
              <a:off x="5319416" y="2477423"/>
              <a:ext cx="30627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latin typeface="Segoe UI"/>
                  <a:cs typeface="Segoe UI"/>
                </a:rPr>
                <a:t>Keyhole Depth + Finished Surface Profile</a:t>
              </a:r>
            </a:p>
          </p:txBody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F88A3E98-4247-40E1-A2D8-2B7407880B82}"/>
                </a:ext>
              </a:extLst>
            </p:cNvPr>
            <p:cNvSpPr txBox="1"/>
            <p:nvPr/>
          </p:nvSpPr>
          <p:spPr>
            <a:xfrm>
              <a:off x="5319416" y="3433418"/>
              <a:ext cx="30627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latin typeface="Segoe UI"/>
                  <a:cs typeface="Segoe UI"/>
                </a:rPr>
                <a:t>Seam Profile</a:t>
              </a:r>
            </a:p>
          </p:txBody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12CBB38B-120A-48F3-8E18-BB8E5684EC41}"/>
                </a:ext>
              </a:extLst>
            </p:cNvPr>
            <p:cNvSpPr txBox="1"/>
            <p:nvPr/>
          </p:nvSpPr>
          <p:spPr>
            <a:xfrm>
              <a:off x="5313751" y="4348715"/>
              <a:ext cx="30627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latin typeface="Segoe UI"/>
                  <a:cs typeface="Segoe UI"/>
                </a:rPr>
                <a:t>Transverse Profile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9277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9A4BCF-D0E3-4CDD-8281-6ABEB1EED7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050141-2BB8-4227-AD9C-6553892B2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Cycle Time</a:t>
            </a:r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D78B4B9-137A-498B-81B1-5F8C56ADF9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3519602"/>
              </p:ext>
            </p:extLst>
          </p:nvPr>
        </p:nvGraphicFramePr>
        <p:xfrm>
          <a:off x="130192" y="3834848"/>
          <a:ext cx="4082946" cy="2667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813C3E7-E909-4167-AADC-B276FAA5BD3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2586" y="4806342"/>
            <a:ext cx="4361148" cy="72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C7EB73-A794-4356-9850-55E9B7F8D92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362" y="4084248"/>
            <a:ext cx="4361148" cy="72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6281-BC06-4028-B5AC-0E54F5F966C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62" y="3362154"/>
            <a:ext cx="4361148" cy="722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82F375-A944-40E7-8060-BB447850AD5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62" y="2640060"/>
            <a:ext cx="4361148" cy="722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74C58D-92B1-403B-B8C7-D0C18262457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362" y="1917966"/>
            <a:ext cx="4361148" cy="72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D52518-C7C0-45B1-99D1-6A333DCE55D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362" y="1079712"/>
            <a:ext cx="4361148" cy="7220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797C9005-13B8-450B-AEF2-345EB1684320}"/>
              </a:ext>
            </a:extLst>
          </p:cNvPr>
          <p:cNvSpPr txBox="1"/>
          <p:nvPr/>
        </p:nvSpPr>
        <p:spPr>
          <a:xfrm>
            <a:off x="126767" y="1154421"/>
            <a:ext cx="38653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Segoe UI"/>
                <a:cs typeface="Segoe UI"/>
              </a:rPr>
              <a:t>Exponential decay in data count for seam and transverse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Segoe UI"/>
                <a:cs typeface="Segoe UI"/>
              </a:rPr>
              <a:t>Visible drop in resolution at high cycle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Segoe UI"/>
                <a:cs typeface="Segoe UI"/>
              </a:rPr>
              <a:t>No discernable trend in edge tracking standard deviation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Segoe UI"/>
                <a:cs typeface="Segoe UI"/>
              </a:rPr>
              <a:t>Reduced feature tracking sensitivity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246BE1CD-1E4F-449E-84CE-F409004FEE37}"/>
              </a:ext>
            </a:extLst>
          </p:cNvPr>
          <p:cNvSpPr txBox="1"/>
          <p:nvPr/>
        </p:nvSpPr>
        <p:spPr>
          <a:xfrm>
            <a:off x="5384013" y="878287"/>
            <a:ext cx="3062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Segoe UI"/>
                <a:cs typeface="Segoe UI"/>
              </a:rPr>
              <a:t>Seam Profile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2C24D42E-F2AC-4C30-B4EF-AAB5A75D8E97}"/>
              </a:ext>
            </a:extLst>
          </p:cNvPr>
          <p:cNvSpPr txBox="1"/>
          <p:nvPr/>
        </p:nvSpPr>
        <p:spPr>
          <a:xfrm>
            <a:off x="5384013" y="1724598"/>
            <a:ext cx="3062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Segoe UI"/>
                <a:cs typeface="Segoe UI"/>
              </a:rPr>
              <a:t>Transverse Profile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B82DA89-FB4C-4228-A8DE-A37ACA708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122733"/>
              </p:ext>
            </p:extLst>
          </p:nvPr>
        </p:nvGraphicFramePr>
        <p:xfrm>
          <a:off x="3845295" y="1069114"/>
          <a:ext cx="962025" cy="4762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2025">
                  <a:extLst>
                    <a:ext uri="{9D8B030D-6E8A-4147-A177-3AD203B41FA5}">
                      <a16:colId xmlns:a16="http://schemas.microsoft.com/office/drawing/2014/main" val="4094623700"/>
                    </a:ext>
                  </a:extLst>
                </a:gridCol>
              </a:tblGrid>
              <a:tr h="7143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Segoe UI"/>
                        </a:rPr>
                        <a:t>Cycle Time (ms)​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878037"/>
                  </a:ext>
                </a:extLst>
              </a:tr>
              <a:tr h="14763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Segoe UI"/>
                        </a:rPr>
                        <a:t>7​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83002"/>
                  </a:ext>
                </a:extLst>
              </a:tr>
              <a:tr h="145732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Segoe UI"/>
                        </a:rPr>
                        <a:t>25​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471760"/>
                  </a:ext>
                </a:extLst>
              </a:tr>
              <a:tr h="111442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>
                          <a:effectLst/>
                          <a:latin typeface="Segoe UI"/>
                        </a:rPr>
                        <a:t>50​</a:t>
                      </a:r>
                      <a:endParaRPr lang="en-US">
                        <a:effectLst/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00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266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8D6BFE-CD9E-426B-9722-77D5BCD113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42433B-0537-482C-9745-A3C7E1FCA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dirty="0">
                <a:latin typeface="Segoe UI"/>
                <a:cs typeface="Segoe UI"/>
              </a:rPr>
              <a:t>Data Clipping and Scan Orientation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275D3C-C09E-4E93-A99A-A384287BC8E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64" y="3153917"/>
            <a:ext cx="551815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14B80-68AA-49CD-9A72-9943EFCE772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614" y="4181821"/>
            <a:ext cx="551688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55E911-5E81-411C-B25F-780AABF5AC2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54" y="5255919"/>
            <a:ext cx="5514340" cy="914400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06E20658-0D17-44DF-BD2D-28E513C8D006}"/>
              </a:ext>
            </a:extLst>
          </p:cNvPr>
          <p:cNvSpPr txBox="1"/>
          <p:nvPr/>
        </p:nvSpPr>
        <p:spPr>
          <a:xfrm>
            <a:off x="93980" y="1150753"/>
            <a:ext cx="32761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Segoe UI"/>
                <a:cs typeface="Segoe UI"/>
              </a:rPr>
              <a:t>Exceeding the region of interest or FOV clipped keyhole penetration data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Segoe UI"/>
                <a:cs typeface="Segoe UI"/>
              </a:rPr>
              <a:t>Increased reference plane position to alleviate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Segoe UI"/>
                <a:cs typeface="Segoe UI"/>
              </a:rPr>
              <a:t>Obstructing the scan field also clipped sensor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Segoe UI"/>
                <a:cs typeface="Segoe UI"/>
              </a:rPr>
              <a:t>Flipped scan orientation results in a weld bead measurement in the seam profile and vise versa for the transverse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Segoe UI"/>
              <a:cs typeface="Segoe U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6D615B-E3FF-4891-AC27-2DA7F2CA046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54" y="2059953"/>
            <a:ext cx="5486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E6E4DC-C178-48E5-9277-3641177DF42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54" y="1145553"/>
            <a:ext cx="5486400" cy="914400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EFBE0D81-9F8A-4A7E-9132-2AAF9681974A}"/>
              </a:ext>
            </a:extLst>
          </p:cNvPr>
          <p:cNvSpPr txBox="1"/>
          <p:nvPr/>
        </p:nvSpPr>
        <p:spPr>
          <a:xfrm>
            <a:off x="4689977" y="3973984"/>
            <a:ext cx="3062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Segoe UI"/>
                <a:cs typeface="Segoe UI"/>
              </a:rPr>
              <a:t>Seam Profile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F985B45-0F9D-4F11-A045-B8F04F9D4761}"/>
              </a:ext>
            </a:extLst>
          </p:cNvPr>
          <p:cNvSpPr txBox="1"/>
          <p:nvPr/>
        </p:nvSpPr>
        <p:spPr>
          <a:xfrm>
            <a:off x="4689977" y="5043165"/>
            <a:ext cx="3062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Segoe UI"/>
                <a:cs typeface="Segoe UI"/>
              </a:rPr>
              <a:t>Transverse Profile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47DD0C7A-2997-4507-A76D-090309C400DF}"/>
              </a:ext>
            </a:extLst>
          </p:cNvPr>
          <p:cNvSpPr txBox="1"/>
          <p:nvPr/>
        </p:nvSpPr>
        <p:spPr>
          <a:xfrm>
            <a:off x="4682677" y="2949357"/>
            <a:ext cx="3062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Segoe UI"/>
                <a:cs typeface="Segoe UI"/>
              </a:rPr>
              <a:t>Transverse Profile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D6506DCF-E6BC-41F9-9771-C1A9E4A688E9}"/>
              </a:ext>
            </a:extLst>
          </p:cNvPr>
          <p:cNvSpPr txBox="1"/>
          <p:nvPr/>
        </p:nvSpPr>
        <p:spPr>
          <a:xfrm>
            <a:off x="5277915" y="936274"/>
            <a:ext cx="1915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Segoe UI"/>
                <a:cs typeface="Segoe UI"/>
              </a:rPr>
              <a:t>Keyhole Depth Profiles</a:t>
            </a:r>
          </a:p>
        </p:txBody>
      </p:sp>
    </p:spTree>
    <p:extLst>
      <p:ext uri="{BB962C8B-B14F-4D97-AF65-F5344CB8AC3E}">
        <p14:creationId xmlns:p14="http://schemas.microsoft.com/office/powerpoint/2010/main" val="219741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C4CCDD-1967-47CF-AF9D-57962FDA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Summary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60F8B-56D1-457C-8F1B-790F8AF1E3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2C5740E6-7DAE-4A2E-97FF-2907EAFFE69C}"/>
              </a:ext>
            </a:extLst>
          </p:cNvPr>
          <p:cNvSpPr txBox="1"/>
          <p:nvPr/>
        </p:nvSpPr>
        <p:spPr>
          <a:xfrm>
            <a:off x="470555" y="1110954"/>
            <a:ext cx="8205536" cy="52311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90000"/>
              </a:lnSpc>
              <a:spcBef>
                <a:spcPts val="750"/>
              </a:spcBef>
              <a:spcAft>
                <a:spcPts val="800"/>
              </a:spcAft>
            </a:pPr>
            <a:r>
              <a:rPr lang="en-US" b="1" dirty="0">
                <a:latin typeface="Segoe UI"/>
                <a:cs typeface="Segoe UI"/>
              </a:rPr>
              <a:t>Procedure Development</a:t>
            </a:r>
            <a:endParaRPr lang="en-US" dirty="0">
              <a:latin typeface="Segoe UI"/>
              <a:ea typeface="+mn-lt"/>
              <a:cs typeface="Segoe UI"/>
            </a:endParaRPr>
          </a:p>
          <a:p>
            <a:pPr marL="285750" indent="-285750" defTabSz="685800">
              <a:lnSpc>
                <a:spcPct val="90000"/>
              </a:lnSpc>
              <a:spcBef>
                <a:spcPts val="750"/>
              </a:spcBef>
              <a:spcAft>
                <a:spcPts val="800"/>
              </a:spcAft>
              <a:buFont typeface="Arial,Sans-Serif"/>
              <a:buChar char="•"/>
            </a:pPr>
            <a:r>
              <a:rPr lang="en-US" dirty="0">
                <a:latin typeface="Segoe UI"/>
                <a:cs typeface="Segoe UI"/>
              </a:rPr>
              <a:t>A range of quality scenarios and weld parameters were tested</a:t>
            </a:r>
            <a:endParaRPr lang="en-US" dirty="0">
              <a:latin typeface="Segoe UI"/>
              <a:ea typeface="+mn-lt"/>
              <a:cs typeface="Segoe UI"/>
            </a:endParaRPr>
          </a:p>
          <a:p>
            <a:pPr defTabSz="685800">
              <a:lnSpc>
                <a:spcPct val="90000"/>
              </a:lnSpc>
              <a:spcBef>
                <a:spcPts val="750"/>
              </a:spcBef>
              <a:spcAft>
                <a:spcPts val="800"/>
              </a:spcAft>
            </a:pPr>
            <a:r>
              <a:rPr lang="en-US" b="1" dirty="0">
                <a:latin typeface="Segoe UI"/>
                <a:cs typeface="Segoe UI"/>
              </a:rPr>
              <a:t>Laser Welds</a:t>
            </a:r>
            <a:endParaRPr lang="en-US" dirty="0">
              <a:latin typeface="Segoe UI"/>
              <a:ea typeface="+mn-lt"/>
              <a:cs typeface="Segoe UI"/>
            </a:endParaRPr>
          </a:p>
          <a:p>
            <a:pPr marL="171450" indent="-171450" defTabSz="685800">
              <a:buFont typeface="Arial,Sans-Serif"/>
              <a:buChar char="•"/>
            </a:pPr>
            <a:r>
              <a:rPr lang="en-US" dirty="0">
                <a:latin typeface="Segoe UI"/>
                <a:cs typeface="Segoe UI"/>
              </a:rPr>
              <a:t>Accuracy and sensitivity of keyhole depth tracking was dependent on the penetration depth and the reference plane position</a:t>
            </a:r>
            <a:endParaRPr lang="en-US" dirty="0">
              <a:latin typeface="Segoe UI"/>
              <a:ea typeface="+mn-lt"/>
              <a:cs typeface="Segoe UI"/>
            </a:endParaRPr>
          </a:p>
          <a:p>
            <a:pPr defTabSz="685800"/>
            <a:endParaRPr lang="en-US" dirty="0">
              <a:latin typeface="Segoe UI"/>
              <a:ea typeface="+mn-lt"/>
              <a:cs typeface="Segoe UI"/>
            </a:endParaRPr>
          </a:p>
          <a:p>
            <a:pPr marL="171450" indent="-171450" defTabSz="685800">
              <a:buFont typeface="Arial,Sans-Serif"/>
              <a:buChar char="•"/>
            </a:pPr>
            <a:r>
              <a:rPr lang="en-US" dirty="0">
                <a:latin typeface="Segoe UI"/>
                <a:cs typeface="Segoe UI"/>
              </a:rPr>
              <a:t>Attainment of full penetration was correlated to the total quantity of tracked data for a given travel speed and part thickness</a:t>
            </a:r>
            <a:endParaRPr lang="en-US" dirty="0">
              <a:latin typeface="Segoe UI"/>
              <a:ea typeface="+mn-lt"/>
              <a:cs typeface="Segoe UI"/>
            </a:endParaRPr>
          </a:p>
          <a:p>
            <a:pPr marL="171450" indent="-171450" defTabSz="685800">
              <a:buFont typeface="Arial,Sans-Serif"/>
              <a:buChar char="•"/>
            </a:pPr>
            <a:endParaRPr lang="en-US" dirty="0">
              <a:latin typeface="Segoe UI"/>
              <a:ea typeface="+mn-lt"/>
              <a:cs typeface="Segoe UI"/>
            </a:endParaRPr>
          </a:p>
          <a:p>
            <a:pPr marL="171450" indent="-171450" defTabSz="685800">
              <a:buFont typeface="Arial,Sans-Serif"/>
              <a:buChar char="•"/>
            </a:pPr>
            <a:r>
              <a:rPr lang="en-US" dirty="0">
                <a:latin typeface="Segoe UI"/>
                <a:cs typeface="Segoe UI"/>
              </a:rPr>
              <a:t>Various conditions were detected in the keyhole depth (in-weld) scan</a:t>
            </a:r>
            <a:endParaRPr lang="en-US" dirty="0">
              <a:latin typeface="Segoe UI"/>
              <a:ea typeface="+mn-lt"/>
              <a:cs typeface="Segoe UI"/>
            </a:endParaRPr>
          </a:p>
          <a:p>
            <a:pPr marL="171450" indent="-171450" defTabSz="685800">
              <a:buFont typeface="Arial,Sans-Serif"/>
              <a:buChar char="•"/>
            </a:pPr>
            <a:endParaRPr lang="en-US" dirty="0">
              <a:latin typeface="Segoe UI"/>
              <a:ea typeface="+mn-lt"/>
              <a:cs typeface="Segoe UI"/>
            </a:endParaRPr>
          </a:p>
          <a:p>
            <a:pPr marL="171450" indent="-171450" defTabSz="685800">
              <a:buFont typeface="Arial,Sans-Serif"/>
              <a:buChar char="•"/>
            </a:pPr>
            <a:r>
              <a:rPr lang="en-US" dirty="0">
                <a:latin typeface="Segoe UI"/>
                <a:cs typeface="Segoe UI"/>
              </a:rPr>
              <a:t>Accuracy of weld scan improves for welds with shifting surface morphology when the workpiece height (pre-weld) scan is active</a:t>
            </a:r>
            <a:endParaRPr lang="en-US" dirty="0">
              <a:latin typeface="Segoe UI"/>
              <a:ea typeface="+mn-lt"/>
              <a:cs typeface="Segoe UI"/>
            </a:endParaRPr>
          </a:p>
          <a:p>
            <a:pPr marL="171450" indent="-171450" defTabSz="685800">
              <a:buFont typeface="Arial,Sans-Serif"/>
              <a:buChar char="•"/>
            </a:pPr>
            <a:endParaRPr lang="en-US" dirty="0">
              <a:latin typeface="Segoe UI"/>
              <a:ea typeface="+mn-lt"/>
              <a:cs typeface="Segoe UI"/>
            </a:endParaRPr>
          </a:p>
          <a:p>
            <a:pPr marL="171450" indent="-171450" defTabSz="685800">
              <a:buFont typeface="Arial,Sans-Serif"/>
              <a:buChar char="•"/>
            </a:pPr>
            <a:r>
              <a:rPr lang="en-US" dirty="0">
                <a:latin typeface="Segoe UI"/>
                <a:cs typeface="Segoe UI"/>
              </a:rPr>
              <a:t>The seam profile (pre-weld) scan was heavily affected by deficiencies in joint configuration, this effect was also noted for both post-weld scans (transverse profile, finished surface)</a:t>
            </a:r>
          </a:p>
        </p:txBody>
      </p:sp>
    </p:spTree>
    <p:extLst>
      <p:ext uri="{BB962C8B-B14F-4D97-AF65-F5344CB8AC3E}">
        <p14:creationId xmlns:p14="http://schemas.microsoft.com/office/powerpoint/2010/main" val="1506770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773711-E18F-4847-882D-688CE766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Future Work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D7803-5DDE-474D-A56D-BC077E1DA4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3A012E1-EF4A-46BA-8353-31BA03D61640}"/>
              </a:ext>
            </a:extLst>
          </p:cNvPr>
          <p:cNvSpPr txBox="1"/>
          <p:nvPr/>
        </p:nvSpPr>
        <p:spPr>
          <a:xfrm>
            <a:off x="468730" y="998958"/>
            <a:ext cx="8174502" cy="5737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457200" defTabSz="685800">
              <a:buFont typeface="Symbol" panose="020B0604020202020204" pitchFamily="34" charset="0"/>
              <a:buChar char="•"/>
            </a:pPr>
            <a:r>
              <a:rPr lang="en-US" sz="2000" dirty="0">
                <a:latin typeface="Segoe UI"/>
                <a:ea typeface="+mn-lt"/>
                <a:cs typeface="+mn-lt"/>
              </a:rPr>
              <a:t>Further analysis of full penetration tracking accuracy</a:t>
            </a:r>
          </a:p>
          <a:p>
            <a:pPr marL="731520" lvl="1" indent="-457200" defTabSz="685800">
              <a:buFont typeface="Symbol" panose="020B0604020202020204" pitchFamily="34" charset="0"/>
              <a:buChar char="•"/>
            </a:pPr>
            <a:r>
              <a:rPr lang="en-US" dirty="0">
                <a:latin typeface="Segoe UI"/>
                <a:ea typeface="+mn-lt"/>
                <a:cs typeface="+mn-lt"/>
              </a:rPr>
              <a:t>Develop confidence in signal analysis</a:t>
            </a:r>
          </a:p>
          <a:p>
            <a:pPr marL="731520" lvl="1" indent="-457200" defTabSz="685800">
              <a:buFont typeface="Symbol" panose="020B0604020202020204" pitchFamily="34" charset="0"/>
              <a:buChar char="•"/>
            </a:pPr>
            <a:r>
              <a:rPr lang="en-US" dirty="0">
                <a:latin typeface="Segoe UI"/>
                <a:ea typeface="+mn-lt"/>
                <a:cs typeface="+mn-lt"/>
              </a:rPr>
              <a:t>Low signal strength is good (full penetration)</a:t>
            </a:r>
          </a:p>
          <a:p>
            <a:pPr marL="731520" lvl="1" indent="-457200" defTabSz="685800">
              <a:buFont typeface="Symbol" panose="020B0604020202020204" pitchFamily="34" charset="0"/>
              <a:buChar char="•"/>
            </a:pPr>
            <a:endParaRPr lang="en-US" sz="2000" dirty="0">
              <a:latin typeface="Segoe UI"/>
              <a:ea typeface="+mn-lt"/>
              <a:cs typeface="+mn-lt"/>
            </a:endParaRPr>
          </a:p>
          <a:p>
            <a:pPr marL="274320" indent="-457200" defTabSz="685800">
              <a:buFont typeface="Symbol" panose="020B0604020202020204" pitchFamily="34" charset="0"/>
              <a:buChar char="•"/>
            </a:pPr>
            <a:r>
              <a:rPr lang="en-US" sz="2000" dirty="0">
                <a:latin typeface="Segoe UI"/>
                <a:ea typeface="+mn-lt"/>
                <a:cs typeface="+mn-lt"/>
              </a:rPr>
              <a:t>Hybrid laser-arc welding with ICIT</a:t>
            </a:r>
          </a:p>
          <a:p>
            <a:pPr marL="731520" lvl="1" indent="-457200" defTabSz="685800">
              <a:buFont typeface="Symbol" panose="020B0604020202020204" pitchFamily="34" charset="0"/>
              <a:buChar char="•"/>
            </a:pPr>
            <a:r>
              <a:rPr lang="en-US" sz="2000" dirty="0">
                <a:latin typeface="Segoe UI"/>
                <a:ea typeface="+mn-lt"/>
                <a:cs typeface="+mn-lt"/>
              </a:rPr>
              <a:t>Develop electrode &amp; arc length measurement tools</a:t>
            </a:r>
          </a:p>
          <a:p>
            <a:pPr marL="731520" lvl="1" indent="-457200" defTabSz="685800">
              <a:buFont typeface="Symbol" panose="020B0604020202020204" pitchFamily="34" charset="0"/>
              <a:buChar char="•"/>
            </a:pPr>
            <a:r>
              <a:rPr lang="en-US" sz="2000" dirty="0">
                <a:latin typeface="Segoe UI"/>
                <a:ea typeface="+mn-lt"/>
                <a:cs typeface="+mn-lt"/>
              </a:rPr>
              <a:t>Evaluate arc leading and laser leading hybrid process variants</a:t>
            </a:r>
          </a:p>
          <a:p>
            <a:pPr marL="731520" lvl="1" indent="-457200" defTabSz="685800">
              <a:buFont typeface="Symbol" panose="020B0604020202020204" pitchFamily="34" charset="0"/>
              <a:buChar char="•"/>
            </a:pPr>
            <a:r>
              <a:rPr lang="en-US" sz="2000" dirty="0">
                <a:latin typeface="Segoe UI"/>
                <a:ea typeface="+mn-lt"/>
                <a:cs typeface="+mn-lt"/>
              </a:rPr>
              <a:t>Evaluate partial penetration monitoring stiffener fillet welds</a:t>
            </a:r>
          </a:p>
          <a:p>
            <a:pPr marL="274320" indent="-457200" defTabSz="685800">
              <a:buFont typeface="Symbol" panose="020B0604020202020204" pitchFamily="34" charset="0"/>
              <a:buChar char="•"/>
            </a:pPr>
            <a:endParaRPr lang="en-US" sz="2000" dirty="0">
              <a:latin typeface="Segoe UI"/>
              <a:ea typeface="+mn-lt"/>
              <a:cs typeface="+mn-lt"/>
            </a:endParaRPr>
          </a:p>
          <a:p>
            <a:pPr marL="274320" indent="-457200" defTabSz="685800">
              <a:buFont typeface="Symbol" panose="020B0604020202020204" pitchFamily="34" charset="0"/>
              <a:buChar char="•"/>
            </a:pPr>
            <a:r>
              <a:rPr lang="en-US" sz="2000" dirty="0">
                <a:latin typeface="Segoe UI"/>
                <a:ea typeface="+mn-lt"/>
                <a:cs typeface="+mn-lt"/>
              </a:rPr>
              <a:t>Evaluate ICIT on HLAW welds in quality scenarios tests </a:t>
            </a:r>
          </a:p>
          <a:p>
            <a:pPr marL="731520" lvl="1" indent="-457200" defTabSz="685800">
              <a:buFont typeface="Symbol" panose="020B0604020202020204" pitchFamily="34" charset="0"/>
              <a:buChar char="•"/>
            </a:pPr>
            <a:r>
              <a:rPr lang="en-US" sz="2000" dirty="0">
                <a:latin typeface="Segoe UI"/>
                <a:ea typeface="+mn-lt"/>
                <a:cs typeface="+mn-lt"/>
              </a:rPr>
              <a:t>Evaluate Lag distancing for the transverse and FS profiles.</a:t>
            </a:r>
          </a:p>
          <a:p>
            <a:pPr marL="274320" indent="-457200" defTabSz="685800">
              <a:buFont typeface="Symbol" panose="020B0604020202020204" pitchFamily="34" charset="0"/>
              <a:buChar char="•"/>
            </a:pPr>
            <a:endParaRPr lang="en-US" sz="2000" dirty="0">
              <a:latin typeface="Segoe UI"/>
              <a:ea typeface="+mn-lt"/>
              <a:cs typeface="+mn-lt"/>
            </a:endParaRPr>
          </a:p>
          <a:p>
            <a:pPr marL="274320" indent="-457200" defTabSz="685800">
              <a:buFont typeface="Symbol" panose="020B0604020202020204" pitchFamily="34" charset="0"/>
              <a:buChar char="•"/>
            </a:pPr>
            <a:r>
              <a:rPr lang="en-US" sz="2000" dirty="0">
                <a:latin typeface="Segoe UI"/>
                <a:ea typeface="+mn-lt"/>
                <a:cs typeface="+mn-lt"/>
              </a:rPr>
              <a:t>Depending on orientation, the effect of tool position within the joint on ICIT the SP and TP scans.</a:t>
            </a:r>
          </a:p>
          <a:p>
            <a:pPr marL="274320" indent="-457200" defTabSz="685800">
              <a:buFont typeface="Symbol" panose="020B0604020202020204" pitchFamily="34" charset="0"/>
              <a:buChar char="•"/>
            </a:pPr>
            <a:endParaRPr lang="en-US" sz="2000" dirty="0">
              <a:latin typeface="Segoe UI"/>
              <a:ea typeface="+mn-lt"/>
              <a:cs typeface="+mn-lt"/>
            </a:endParaRPr>
          </a:p>
          <a:p>
            <a:pPr defTabSz="685800"/>
            <a:endParaRPr lang="en-US" sz="2000" dirty="0">
              <a:latin typeface="Segoe UI"/>
              <a:ea typeface="+mn-lt"/>
              <a:cs typeface="+mn-lt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Segoe U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Segoe U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838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A06E5B-F70E-4D9A-ABF0-86F8C9AF8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Acknowledgements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714F6-284E-4BA6-A829-AA14F18C7C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B4D05FB3-1E44-470F-8D58-8FEB70318FE4}"/>
              </a:ext>
            </a:extLst>
          </p:cNvPr>
          <p:cNvSpPr txBox="1"/>
          <p:nvPr/>
        </p:nvSpPr>
        <p:spPr>
          <a:xfrm>
            <a:off x="280416" y="1720840"/>
            <a:ext cx="82417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Segoe UI"/>
                <a:cs typeface="Segoe UI"/>
              </a:rPr>
              <a:t>The Ohio State University</a:t>
            </a:r>
          </a:p>
          <a:p>
            <a:pPr algn="ctr"/>
            <a:r>
              <a:rPr lang="en-US" dirty="0">
                <a:latin typeface="Segoe UI"/>
                <a:cs typeface="Segoe UI"/>
              </a:rPr>
              <a:t>Dr. Boyd Panton</a:t>
            </a:r>
          </a:p>
          <a:p>
            <a:pPr algn="ctr"/>
            <a:r>
              <a:rPr lang="en-US" dirty="0">
                <a:latin typeface="Segoe UI"/>
                <a:cs typeface="Segoe UI"/>
              </a:rPr>
              <a:t>Dr. Wei Zhang</a:t>
            </a:r>
          </a:p>
          <a:p>
            <a:pPr algn="ctr"/>
            <a:r>
              <a:rPr lang="en-US" dirty="0">
                <a:latin typeface="Segoe UI"/>
                <a:cs typeface="Segoe UI"/>
              </a:rPr>
              <a:t>Dr. Dennis </a:t>
            </a:r>
            <a:r>
              <a:rPr lang="en-US" dirty="0" err="1">
                <a:latin typeface="Segoe UI"/>
                <a:cs typeface="Segoe UI"/>
              </a:rPr>
              <a:t>Harwig</a:t>
            </a:r>
            <a:endParaRPr lang="en-US" dirty="0">
              <a:latin typeface="Segoe UI"/>
              <a:cs typeface="Segoe UI"/>
            </a:endParaRPr>
          </a:p>
          <a:p>
            <a:pPr algn="ctr"/>
            <a:endParaRPr lang="en-US" dirty="0">
              <a:latin typeface="Segoe UI"/>
              <a:cs typeface="Segoe UI"/>
            </a:endParaRPr>
          </a:p>
          <a:p>
            <a:pPr algn="ctr"/>
            <a:r>
              <a:rPr lang="en-US" b="1" dirty="0">
                <a:latin typeface="Segoe UI"/>
                <a:cs typeface="Segoe UI"/>
              </a:rPr>
              <a:t>Edison Welding Institute</a:t>
            </a:r>
          </a:p>
          <a:p>
            <a:pPr algn="ctr"/>
            <a:r>
              <a:rPr lang="en-US" dirty="0">
                <a:latin typeface="Segoe UI"/>
                <a:cs typeface="Segoe UI"/>
              </a:rPr>
              <a:t>Jacob Hay</a:t>
            </a:r>
          </a:p>
          <a:p>
            <a:pPr algn="ctr"/>
            <a:r>
              <a:rPr lang="en-US" dirty="0">
                <a:latin typeface="Segoe UI"/>
                <a:cs typeface="Segoe UI"/>
              </a:rPr>
              <a:t>Mark Mohler</a:t>
            </a:r>
          </a:p>
          <a:p>
            <a:pPr algn="ctr"/>
            <a:r>
              <a:rPr lang="en-US" dirty="0">
                <a:latin typeface="Segoe UI"/>
                <a:cs typeface="Segoe UI"/>
              </a:rPr>
              <a:t>Dean </a:t>
            </a:r>
            <a:r>
              <a:rPr lang="en-US" dirty="0" err="1">
                <a:latin typeface="Segoe UI"/>
                <a:cs typeface="Segoe UI"/>
              </a:rPr>
              <a:t>Langenkamp</a:t>
            </a:r>
            <a:endParaRPr lang="en-US" dirty="0">
              <a:latin typeface="Segoe UI"/>
              <a:cs typeface="Segoe UI"/>
            </a:endParaRPr>
          </a:p>
          <a:p>
            <a:pPr algn="ctr"/>
            <a:endParaRPr lang="en-US" dirty="0">
              <a:latin typeface="Segoe UI"/>
              <a:cs typeface="Segoe UI"/>
            </a:endParaRPr>
          </a:p>
          <a:p>
            <a:pPr algn="ctr"/>
            <a:r>
              <a:rPr lang="en-US" b="1" dirty="0">
                <a:latin typeface="Segoe UI"/>
                <a:cs typeface="Segoe UI"/>
              </a:rPr>
              <a:t>General Dynamics NASSCO</a:t>
            </a:r>
          </a:p>
          <a:p>
            <a:pPr algn="ctr"/>
            <a:r>
              <a:rPr lang="en-US" dirty="0">
                <a:latin typeface="Segoe UI"/>
                <a:cs typeface="Segoe UI"/>
              </a:rPr>
              <a:t>Cody Whitely</a:t>
            </a:r>
          </a:p>
        </p:txBody>
      </p:sp>
      <p:pic>
        <p:nvPicPr>
          <p:cNvPr id="13" name="Picture 13" descr="Icon&#10;&#10;Description automatically generated">
            <a:extLst>
              <a:ext uri="{FF2B5EF4-FFF2-40B4-BE49-F238E27FC236}">
                <a16:creationId xmlns:a16="http://schemas.microsoft.com/office/drawing/2014/main" id="{2A1D61FF-5652-46B6-BA0A-C5F0A761C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47" y="1153648"/>
            <a:ext cx="2743200" cy="405994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B816B28B-84B4-4FF5-AB16-9BE803E16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47" y="5585595"/>
            <a:ext cx="2679107" cy="771555"/>
          </a:xfrm>
          <a:prstGeom prst="rect">
            <a:avLst/>
          </a:prstGeom>
        </p:spPr>
      </p:pic>
      <p:pic>
        <p:nvPicPr>
          <p:cNvPr id="15" name="Picture 15" descr="Logo&#10;&#10;Description automatically generated">
            <a:extLst>
              <a:ext uri="{FF2B5EF4-FFF2-40B4-BE49-F238E27FC236}">
                <a16:creationId xmlns:a16="http://schemas.microsoft.com/office/drawing/2014/main" id="{EF22D154-77D4-4D45-A296-4FDC2A8DD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867" y="5349845"/>
            <a:ext cx="2743200" cy="751674"/>
          </a:xfrm>
          <a:prstGeom prst="rect">
            <a:avLst/>
          </a:prstGeom>
        </p:spPr>
      </p:pic>
      <p:pic>
        <p:nvPicPr>
          <p:cNvPr id="16" name="Picture 16" descr="Logo&#10;&#10;Description automatically generated">
            <a:extLst>
              <a:ext uri="{FF2B5EF4-FFF2-40B4-BE49-F238E27FC236}">
                <a16:creationId xmlns:a16="http://schemas.microsoft.com/office/drawing/2014/main" id="{5C160D60-31B6-4E6E-9A97-22852CB7D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296" y="1158309"/>
            <a:ext cx="2347958" cy="642362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955D1A86-9AEA-477A-9058-C413CCA674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072" y="4899811"/>
            <a:ext cx="1673107" cy="16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94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Thank you.</a:t>
            </a:r>
            <a:br>
              <a:rPr lang="en-US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</a:rPr>
              <a:t>Questions?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dirty="0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89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A46E99-0BFC-4149-9BA4-EA71ACD37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dirty="0"/>
              <a:t>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15A87-6277-4593-B9FC-7E468203D5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E0EF375-DD9D-456D-ADD5-F610FA64C1D6}"/>
              </a:ext>
            </a:extLst>
          </p:cNvPr>
          <p:cNvSpPr txBox="1">
            <a:spLocks/>
          </p:cNvSpPr>
          <p:nvPr/>
        </p:nvSpPr>
        <p:spPr>
          <a:xfrm>
            <a:off x="301008" y="998894"/>
            <a:ext cx="8449056" cy="712286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Hybrid Laser-Arc Welding (HLAW) </a:t>
            </a:r>
            <a:endParaRPr lang="en-US" dirty="0"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Preferred by shipbuilders for large panel seam welds 6-14mm</a:t>
            </a:r>
            <a:endParaRPr lang="en-US" dirty="0">
              <a:cs typeface="Calibri" panose="020F0502020204030204"/>
            </a:endParaRPr>
          </a:p>
        </p:txBody>
      </p:sp>
      <p:pic>
        <p:nvPicPr>
          <p:cNvPr id="7" name="Picture 6" descr="General Dynamics NASSCO: Light on the horizon | BOSS Magazine">
            <a:extLst>
              <a:ext uri="{FF2B5EF4-FFF2-40B4-BE49-F238E27FC236}">
                <a16:creationId xmlns:a16="http://schemas.microsoft.com/office/drawing/2014/main" id="{CB4B85BB-CACD-4974-9C38-D49D9B7E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96" y="1977496"/>
            <a:ext cx="4112859" cy="274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512FF0F-C3B1-4C72-8DD0-9861A69990E6}"/>
              </a:ext>
            </a:extLst>
          </p:cNvPr>
          <p:cNvSpPr txBox="1">
            <a:spLocks/>
          </p:cNvSpPr>
          <p:nvPr/>
        </p:nvSpPr>
        <p:spPr>
          <a:xfrm>
            <a:off x="301008" y="4949573"/>
            <a:ext cx="9359738" cy="1863649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HLAW versus standard arc welding processes:</a:t>
            </a:r>
            <a:endParaRPr lang="en-US" sz="1600" dirty="0">
              <a:latin typeface="Calibri" panose="020F0502020204030204"/>
              <a:cs typeface="Calibri" panose="020F0502020204030204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Reduced distortion</a:t>
            </a:r>
            <a:endParaRPr lang="en-US" sz="1600" dirty="0">
              <a:latin typeface="Calibri" panose="020F0502020204030204"/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Reduced residual stress</a:t>
            </a:r>
            <a:endParaRPr lang="en-US" sz="1600" dirty="0">
              <a:latin typeface="Calibri" panose="020F0502020204030204"/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Increased travel speed</a:t>
            </a:r>
            <a:endParaRPr lang="en-US" sz="1600" dirty="0">
              <a:latin typeface="Calibri" panose="020F0502020204030204"/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Increased weld penetration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758C0EB4-FC8D-4328-88D4-02B4AF91CDF7}"/>
              </a:ext>
            </a:extLst>
          </p:cNvPr>
          <p:cNvSpPr txBox="1"/>
          <p:nvPr/>
        </p:nvSpPr>
        <p:spPr>
          <a:xfrm>
            <a:off x="387552" y="4753944"/>
            <a:ext cx="524727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rgbClr val="636D6E"/>
                </a:solidFill>
              </a:rPr>
              <a:t>https://www.nsrp.org/wp-content/uploads/2019/03/05-NASSCO’S-New-Panel-Line.pdf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172EDF-BDC3-4195-AC02-E43CD3818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82" y="1977786"/>
            <a:ext cx="4015774" cy="277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22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D8AF6B-8DD4-4B42-9CCA-E7F03F5C0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10" y="1019448"/>
            <a:ext cx="8662988" cy="51673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800" dirty="0">
                <a:latin typeface="Segoe UI"/>
                <a:cs typeface="Segoe UI"/>
              </a:rPr>
              <a:t>Issues with intermittent defect formation in HLA welds</a:t>
            </a:r>
          </a:p>
          <a:p>
            <a:pPr marL="800100" lvl="1" indent="-4572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500" dirty="0">
                <a:latin typeface="Segoe UI"/>
                <a:cs typeface="Segoe UI"/>
              </a:rPr>
              <a:t>Porosity, Undercut, Lack of Penetration</a:t>
            </a:r>
          </a:p>
          <a:p>
            <a:pPr marL="800100" lvl="1" indent="-4572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500" dirty="0">
                <a:latin typeface="Segoe UI"/>
                <a:cs typeface="Segoe UI"/>
              </a:rPr>
              <a:t>First-time quality desired to mitigate re-work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 sz="1800" dirty="0">
              <a:latin typeface="Segoe UI"/>
              <a:cs typeface="Segoe UI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800" dirty="0">
                <a:latin typeface="Segoe UI"/>
                <a:cs typeface="Segoe UI"/>
              </a:rPr>
              <a:t>Real-time weld monitoring technology needed to identify issues, minimize repairs, and potentially minimize post-weld NDE (future)</a:t>
            </a:r>
          </a:p>
          <a:p>
            <a:pPr marL="800100" lvl="1" indent="-4572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500" dirty="0">
                <a:latin typeface="Segoe UI"/>
                <a:cs typeface="Segoe UI"/>
              </a:rPr>
              <a:t>Inline Coherent Imaging Technology (ICIT) offer potential for this need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E7C1BE-53A1-447D-8289-73CC8E6CC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dirty="0">
                <a:latin typeface="Segoe UI"/>
                <a:cs typeface="Segoe UI"/>
              </a:rPr>
              <a:t>Motivation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3A47A-FF91-4BF2-947A-76F773B652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9D334-2962-4785-8382-04A2E0887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051" y="3261731"/>
            <a:ext cx="6495897" cy="299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4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6A7634-0C81-4F0C-BF7F-AA425CAFE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41" y="1140218"/>
            <a:ext cx="8240294" cy="51673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800" dirty="0">
                <a:latin typeface="Segoe UI"/>
                <a:cs typeface="Segoe UI"/>
              </a:rPr>
              <a:t>Develop quality scenario test (QST) procedures for laser and hybrid laser-arc welding for assessment of the ICIT system 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US" sz="1800" dirty="0">
              <a:latin typeface="Segoe UI"/>
              <a:cs typeface="Segoe UI"/>
            </a:endParaRP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800" dirty="0">
                <a:latin typeface="Segoe UI"/>
                <a:cs typeface="Segoe UI"/>
              </a:rPr>
              <a:t>Determine sensitivity and accuracy of the ICIT system using autogenous laser keyhole welds; partial versus full penetration</a:t>
            </a:r>
          </a:p>
          <a:p>
            <a:pPr marL="800100" lvl="1" indent="-457200">
              <a:lnSpc>
                <a:spcPct val="11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500" dirty="0">
                <a:latin typeface="Segoe UI"/>
                <a:cs typeface="Segoe UI"/>
              </a:rPr>
              <a:t>New measurement tools needed to evaluate arc interaction on pre- and in- scans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US" sz="1800" dirty="0">
              <a:latin typeface="Segoe UI"/>
              <a:cs typeface="Segoe UI"/>
            </a:endParaRP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800" dirty="0">
                <a:latin typeface="Segoe UI"/>
                <a:cs typeface="Segoe UI"/>
              </a:rPr>
              <a:t>Evaluate ICIT for pre-, in-, and post-weld monitoring scans on different QST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US" sz="1800" dirty="0">
              <a:latin typeface="Segoe UI"/>
              <a:cs typeface="Segoe UI"/>
            </a:endParaRP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800" dirty="0">
                <a:latin typeface="Segoe UI"/>
                <a:cs typeface="Segoe UI"/>
              </a:rPr>
              <a:t>Evaluate the effect of scan settings such as orientation and cycle time on weld profile resolution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US" sz="1800" dirty="0">
              <a:latin typeface="Segoe UI"/>
              <a:cs typeface="Segoe UI"/>
            </a:endParaRP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800" dirty="0">
                <a:latin typeface="Segoe UI"/>
                <a:cs typeface="Segoe UI"/>
              </a:rPr>
              <a:t>Recommend future work for ICIT of HLAW for implementation</a:t>
            </a:r>
          </a:p>
          <a:p>
            <a:pPr marL="800100" lvl="1" indent="-457200">
              <a:lnSpc>
                <a:spcPct val="11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500" dirty="0">
                <a:latin typeface="Segoe UI"/>
                <a:cs typeface="Segoe UI"/>
              </a:rPr>
              <a:t>Potential for electrode alignment tracking</a:t>
            </a:r>
          </a:p>
          <a:p>
            <a:pPr marL="800100" lvl="1" indent="-457200">
              <a:lnSpc>
                <a:spcPct val="11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500" dirty="0">
                <a:latin typeface="Segoe UI"/>
                <a:cs typeface="Segoe UI"/>
              </a:rPr>
              <a:t>Potential for arc length control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US" sz="1800" dirty="0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B57528-1F3B-4CBE-9052-234448081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dirty="0">
                <a:latin typeface="Segoe UI"/>
                <a:cs typeface="Segoe UI"/>
              </a:rPr>
              <a:t>Objectives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23186-B6C5-446E-AFC7-8EC8D655E4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56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24D1BD-5ECE-4915-A260-F34F7D281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" y="1053954"/>
            <a:ext cx="5186543" cy="51673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Segoe UI"/>
                <a:cs typeface="Segoe UI"/>
              </a:rPr>
              <a:t>Hybrid Laser-Arc Weld Tests</a:t>
            </a:r>
            <a:endParaRPr lang="en-US" sz="1600" dirty="0">
              <a:latin typeface="Segoe UI"/>
              <a:cs typeface="Segoe U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600" dirty="0">
                <a:latin typeface="Segoe UI"/>
                <a:cs typeface="Segoe UI"/>
              </a:rPr>
              <a:t>IPG YLS 20000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600" dirty="0">
                <a:latin typeface="Segoe UI"/>
                <a:cs typeface="Segoe UI"/>
              </a:rPr>
              <a:t>Lincoln Power Wave i400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600" dirty="0">
                <a:latin typeface="Segoe UI"/>
                <a:cs typeface="Segoe UI"/>
              </a:rPr>
              <a:t>EWI B3 Optics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600" dirty="0">
                <a:latin typeface="Segoe UI"/>
                <a:cs typeface="Segoe UI"/>
              </a:rPr>
              <a:t>Lincoln </a:t>
            </a:r>
            <a:r>
              <a:rPr lang="en-US" sz="1600" dirty="0" err="1">
                <a:latin typeface="Segoe UI"/>
                <a:cs typeface="Segoe UI"/>
              </a:rPr>
              <a:t>RapidArc</a:t>
            </a:r>
            <a:r>
              <a:rPr lang="en-US" sz="1600" dirty="0">
                <a:latin typeface="Segoe UI"/>
                <a:cs typeface="Segoe UI"/>
              </a:rPr>
              <a:t> waveform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600" dirty="0">
                <a:latin typeface="Segoe UI"/>
                <a:cs typeface="Segoe UI"/>
              </a:rPr>
              <a:t>90%-10% Argon-carbon dioxide gas shielding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Segoe UI"/>
              <a:cs typeface="Segoe U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Segoe UI"/>
                <a:cs typeface="Segoe UI"/>
              </a:rPr>
              <a:t>Laser Weld Tests</a:t>
            </a:r>
            <a:endParaRPr lang="en-US" sz="1600" dirty="0">
              <a:latin typeface="Segoe UI"/>
              <a:cs typeface="Segoe U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600" dirty="0">
                <a:latin typeface="Segoe UI"/>
                <a:cs typeface="Segoe UI"/>
              </a:rPr>
              <a:t>IPG YLS 6000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600" dirty="0">
                <a:latin typeface="Segoe UI"/>
                <a:cs typeface="Segoe UI"/>
              </a:rPr>
              <a:t>IPG D50 Optics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600" dirty="0">
                <a:latin typeface="Segoe UI"/>
                <a:cs typeface="Segoe UI"/>
              </a:rPr>
              <a:t>Motoman MC2000 robot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600" dirty="0">
                <a:latin typeface="Segoe UI"/>
                <a:cs typeface="Segoe UI"/>
              </a:rPr>
              <a:t>99.99% Argon gas shielding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 sz="1600" dirty="0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23485F-6E06-481B-95A4-0E2732ED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dirty="0">
                <a:latin typeface="Segoe UI"/>
                <a:cs typeface="Segoe UI"/>
              </a:rPr>
              <a:t>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C8906-909F-43F8-AFE3-73B189DA8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5828D84C-6BA8-4AD3-9C0C-4B5C93FD7420}"/>
              </a:ext>
            </a:extLst>
          </p:cNvPr>
          <p:cNvSpPr txBox="1"/>
          <p:nvPr/>
        </p:nvSpPr>
        <p:spPr>
          <a:xfrm>
            <a:off x="744532" y="3996972"/>
            <a:ext cx="463905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b="1" dirty="0">
              <a:latin typeface="Bahnschrift SemiBold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453C24C-321B-4CE2-BD6E-DA5FF2E01D82}"/>
              </a:ext>
            </a:extLst>
          </p:cNvPr>
          <p:cNvSpPr txBox="1"/>
          <p:nvPr/>
        </p:nvSpPr>
        <p:spPr>
          <a:xfrm>
            <a:off x="942940" y="3879801"/>
            <a:ext cx="463905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b="1" dirty="0">
              <a:latin typeface="Bahnschrift SemiBold"/>
              <a:ea typeface="+mn-lt"/>
              <a:cs typeface="+mn-lt"/>
            </a:endParaRPr>
          </a:p>
        </p:txBody>
      </p:sp>
      <p:pic>
        <p:nvPicPr>
          <p:cNvPr id="9" name="Picture 8" descr="Image preview">
            <a:extLst>
              <a:ext uri="{FF2B5EF4-FFF2-40B4-BE49-F238E27FC236}">
                <a16:creationId xmlns:a16="http://schemas.microsoft.com/office/drawing/2014/main" id="{ED8FD523-F958-4397-A155-A00E64215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0" r="5200" b="16637"/>
          <a:stretch/>
        </p:blipFill>
        <p:spPr bwMode="auto">
          <a:xfrm>
            <a:off x="5490101" y="2796710"/>
            <a:ext cx="3445986" cy="31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C95F18C9-C4AA-4A0D-97BD-F71FCAAF916A}"/>
              </a:ext>
            </a:extLst>
          </p:cNvPr>
          <p:cNvSpPr txBox="1"/>
          <p:nvPr/>
        </p:nvSpPr>
        <p:spPr>
          <a:xfrm>
            <a:off x="5951165" y="5981804"/>
            <a:ext cx="2541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Segoe UI"/>
                <a:cs typeface="Segoe UI"/>
              </a:rPr>
              <a:t>OSU’s Laser System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E70DF01-BD83-44C1-8EE3-F4E2AF3BF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077834"/>
              </p:ext>
            </p:extLst>
          </p:nvPr>
        </p:nvGraphicFramePr>
        <p:xfrm>
          <a:off x="4704182" y="2244881"/>
          <a:ext cx="4238625" cy="487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19225">
                  <a:extLst>
                    <a:ext uri="{9D8B030D-6E8A-4147-A177-3AD203B41FA5}">
                      <a16:colId xmlns:a16="http://schemas.microsoft.com/office/drawing/2014/main" val="588955708"/>
                    </a:ext>
                  </a:extLst>
                </a:gridCol>
                <a:gridCol w="476250">
                  <a:extLst>
                    <a:ext uri="{9D8B030D-6E8A-4147-A177-3AD203B41FA5}">
                      <a16:colId xmlns:a16="http://schemas.microsoft.com/office/drawing/2014/main" val="3544979186"/>
                    </a:ext>
                  </a:extLst>
                </a:gridCol>
                <a:gridCol w="447675">
                  <a:extLst>
                    <a:ext uri="{9D8B030D-6E8A-4147-A177-3AD203B41FA5}">
                      <a16:colId xmlns:a16="http://schemas.microsoft.com/office/drawing/2014/main" val="3476017609"/>
                    </a:ext>
                  </a:extLst>
                </a:gridCol>
                <a:gridCol w="476250">
                  <a:extLst>
                    <a:ext uri="{9D8B030D-6E8A-4147-A177-3AD203B41FA5}">
                      <a16:colId xmlns:a16="http://schemas.microsoft.com/office/drawing/2014/main" val="2562492107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480982197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1280475275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1351515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 ​​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Fe​​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C​​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Si​​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Mn​​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P​​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S​​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06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E71T15-M21A4-CS1​​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Bal.​​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0.05​​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0.66​​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1.69​​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0.008​​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0.013​​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148386"/>
                  </a:ext>
                </a:extLst>
              </a:tr>
            </a:tbl>
          </a:graphicData>
        </a:graphic>
      </p:graphicFrame>
      <p:pic>
        <p:nvPicPr>
          <p:cNvPr id="13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707CC246-92FD-4FE7-9BDC-E7808DF71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72" y="4132852"/>
            <a:ext cx="2743200" cy="23706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1BF931-5B36-4FAB-B094-CF7968D13347}"/>
              </a:ext>
            </a:extLst>
          </p:cNvPr>
          <p:cNvSpPr txBox="1"/>
          <p:nvPr/>
        </p:nvSpPr>
        <p:spPr>
          <a:xfrm>
            <a:off x="4727275" y="905774"/>
            <a:ext cx="417518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defTabSz="685800">
              <a:buFont typeface="Arial,Sans-Serif" panose="020B0604020202020204" pitchFamily="34" charset="0"/>
              <a:buChar char="•"/>
            </a:pPr>
            <a:r>
              <a:rPr lang="en-US" sz="1600" dirty="0">
                <a:latin typeface="Segoe UI"/>
                <a:cs typeface="Segoe UI"/>
              </a:rPr>
              <a:t>6mm thick AH36 structural ship steel ​</a:t>
            </a:r>
          </a:p>
          <a:p>
            <a:pPr marL="285750" indent="-285750" defTabSz="685800">
              <a:buFont typeface="Arial,Sans-Serif" panose="020B0604020202020204" pitchFamily="34" charset="0"/>
              <a:buChar char="•"/>
            </a:pPr>
            <a:r>
              <a:rPr lang="en-US" sz="1600" dirty="0">
                <a:latin typeface="Segoe UI"/>
                <a:cs typeface="Segoe UI"/>
              </a:rPr>
              <a:t>Y-groove butt and bead-on-plate (laser welds) joint configurations</a:t>
            </a:r>
          </a:p>
          <a:p>
            <a:pPr marL="285750" indent="-285750" defTabSz="685800">
              <a:buFont typeface="Arial,Sans-Serif" panose="020B0604020202020204" pitchFamily="34" charset="0"/>
              <a:buChar char="•"/>
            </a:pPr>
            <a:r>
              <a:rPr lang="en-US" sz="1600" dirty="0">
                <a:latin typeface="Segoe UI"/>
                <a:cs typeface="Segoe UI"/>
              </a:rPr>
              <a:t>1.2mm (0.045”) E71T15-M21A4-CS1 filler wire</a:t>
            </a:r>
          </a:p>
        </p:txBody>
      </p:sp>
    </p:spTree>
    <p:extLst>
      <p:ext uri="{BB962C8B-B14F-4D97-AF65-F5344CB8AC3E}">
        <p14:creationId xmlns:p14="http://schemas.microsoft.com/office/powerpoint/2010/main" val="2964321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latin typeface="Segoe UI"/>
                <a:cs typeface="Segoe UI"/>
              </a:rPr>
              <a:t>Laser Depth Dynamics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/>
          <a:p>
            <a:fld id="{A916C171-007E-46CF-80D5-F89E015BD61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85A33C-CA76-419E-AE68-90039D945A6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6553" r="5450" b="855"/>
          <a:stretch/>
        </p:blipFill>
        <p:spPr bwMode="auto">
          <a:xfrm>
            <a:off x="3638263" y="1043113"/>
            <a:ext cx="2994025" cy="1809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0FCC04-4982-4C1D-BAA3-28BABFFDF89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7122" r="27404" b="2849"/>
          <a:stretch/>
        </p:blipFill>
        <p:spPr bwMode="auto">
          <a:xfrm>
            <a:off x="6793928" y="1057827"/>
            <a:ext cx="2190750" cy="1816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DBD58-76BA-4733-A2C7-B2DF33C53FC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t="19373" r="14758" b="12393"/>
          <a:stretch/>
        </p:blipFill>
        <p:spPr bwMode="auto">
          <a:xfrm>
            <a:off x="3650963" y="3121365"/>
            <a:ext cx="2981325" cy="1541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27BE3A-590D-4153-B245-B6EAD9997F6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2" r="19712"/>
          <a:stretch/>
        </p:blipFill>
        <p:spPr bwMode="auto">
          <a:xfrm>
            <a:off x="6793928" y="3121365"/>
            <a:ext cx="1847215" cy="1924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8F88EA27-AA32-4D60-B8B0-B1C02C28CEAC}"/>
              </a:ext>
            </a:extLst>
          </p:cNvPr>
          <p:cNvSpPr txBox="1"/>
          <p:nvPr/>
        </p:nvSpPr>
        <p:spPr>
          <a:xfrm>
            <a:off x="41759" y="1029933"/>
            <a:ext cx="36400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egoe UI"/>
                <a:cs typeface="Segoe UI"/>
              </a:rPr>
              <a:t>Laser Depth Dynamics (LDD) 700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IPG Brand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ICIT monitoring system developed by Dr. Paul Webster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800-900nm wavelength laser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10,000x10,000µm scan region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6mm field of view (FOV)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Comprised of four components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Capable of measuring up to five geometric characteristics simultaneously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Segoe UI"/>
              <a:cs typeface="Segoe UI"/>
            </a:endParaRPr>
          </a:p>
        </p:txBody>
      </p:sp>
      <p:pic>
        <p:nvPicPr>
          <p:cNvPr id="12" name="Picture 11" descr="LDD-700">
            <a:extLst>
              <a:ext uri="{FF2B5EF4-FFF2-40B4-BE49-F238E27FC236}">
                <a16:creationId xmlns:a16="http://schemas.microsoft.com/office/drawing/2014/main" id="{C94F0DB6-A630-4386-B20F-ACBE60998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554" y="5116918"/>
            <a:ext cx="2618911" cy="14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C33BC573-AC32-4821-90BD-F9E562368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449" y="4712494"/>
            <a:ext cx="2259981" cy="179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70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7CFA9E-52AD-4671-ABAA-9AF6E640C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dirty="0" err="1">
                <a:latin typeface="Segoe UI"/>
                <a:cs typeface="Segoe UI"/>
              </a:rPr>
              <a:t>OmniWeld</a:t>
            </a:r>
            <a:r>
              <a:rPr lang="en-US" dirty="0">
                <a:latin typeface="Segoe UI"/>
                <a:cs typeface="Segoe UI"/>
              </a:rPr>
              <a:t> Software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F6E08-FE71-4039-BD2A-526AFF1C6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C088D4B-FA30-4681-AD9E-4FBAF4FD872D}"/>
              </a:ext>
            </a:extLst>
          </p:cNvPr>
          <p:cNvSpPr txBox="1"/>
          <p:nvPr/>
        </p:nvSpPr>
        <p:spPr>
          <a:xfrm>
            <a:off x="170687" y="953768"/>
            <a:ext cx="4763065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45571"/>
                </a:solidFill>
                <a:latin typeface="Segoe UI"/>
                <a:ea typeface="+mj-ea"/>
                <a:cs typeface="Segoe UI"/>
              </a:rPr>
              <a:t>OmniWeld</a:t>
            </a:r>
            <a:r>
              <a:rPr lang="en-US" dirty="0">
                <a:solidFill>
                  <a:srgbClr val="045571"/>
                </a:solidFill>
                <a:latin typeface="Segoe UI"/>
                <a:ea typeface="+mj-ea"/>
                <a:cs typeface="Segoe UI"/>
              </a:rPr>
              <a:t> – software for LDD system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Live viewing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36D6E"/>
                </a:solidFill>
                <a:latin typeface="Segoe UI"/>
                <a:cs typeface="Segoe UI"/>
              </a:rPr>
              <a:t>2D and 3D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Scan setting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Tracking settings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Save settings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36D6E"/>
                </a:solidFill>
                <a:latin typeface="Segoe UI"/>
                <a:cs typeface="Segoe UI"/>
              </a:rPr>
              <a:t>Recording of all pre-, in-, and post-weld scans requires an acquisition of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Post weld data manipulation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Segoe UI"/>
              <a:cs typeface="Segoe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2562CA-D918-4067-A13A-CF211ECB244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39" y="3141696"/>
            <a:ext cx="4303793" cy="722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99C77B-4EA0-41FA-950A-2F8703EB766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39" y="3926638"/>
            <a:ext cx="4306824" cy="722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A5A31-0BFC-48FC-BA4A-2447AF67082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07" y="4705923"/>
            <a:ext cx="459943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82D261-F6F6-4EEB-9ECE-114CE67B4FB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7" y="5621722"/>
            <a:ext cx="4599952" cy="761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572EFA-E571-41DD-974D-B382CCC12E6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01" y="834925"/>
            <a:ext cx="4075067" cy="2244819"/>
          </a:xfrm>
          <a:prstGeom prst="rect">
            <a:avLst/>
          </a:prstGeom>
        </p:spPr>
      </p:pic>
      <p:pic>
        <p:nvPicPr>
          <p:cNvPr id="11" name="Picture 10" descr="LDD-700">
            <a:extLst>
              <a:ext uri="{FF2B5EF4-FFF2-40B4-BE49-F238E27FC236}">
                <a16:creationId xmlns:a16="http://schemas.microsoft.com/office/drawing/2014/main" id="{A70C9291-08F5-453B-9EC6-5183D45E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95" y="4898203"/>
            <a:ext cx="2981326" cy="166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617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9D836-EFF2-4E6D-BA59-9CC26F40B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dirty="0">
                <a:latin typeface="Segoe UI"/>
                <a:cs typeface="Segoe UI"/>
              </a:rPr>
              <a:t>Scan Cycle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3CA2D-9BFF-4D7D-86EA-766FA499F3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9B2A0-27C1-4F25-99C3-D796429E2C9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1148" b="1178"/>
          <a:stretch/>
        </p:blipFill>
        <p:spPr bwMode="auto">
          <a:xfrm>
            <a:off x="3668124" y="3852903"/>
            <a:ext cx="4596765" cy="2647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82B122-9FDE-4197-B2DB-9EDBD8ED823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1157" r="481" b="1080"/>
          <a:stretch/>
        </p:blipFill>
        <p:spPr bwMode="auto">
          <a:xfrm>
            <a:off x="3668124" y="777443"/>
            <a:ext cx="5349875" cy="2926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AC8AE813-7FFC-4C4E-BAED-B71296888244}"/>
              </a:ext>
            </a:extLst>
          </p:cNvPr>
          <p:cNvSpPr txBox="1"/>
          <p:nvPr/>
        </p:nvSpPr>
        <p:spPr>
          <a:xfrm>
            <a:off x="146304" y="1001770"/>
            <a:ext cx="33649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To perform each scan for all active modes OmniWeld will cycle in the following order: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>
                <a:latin typeface="Segoe UI"/>
                <a:cs typeface="Segoe UI"/>
              </a:rPr>
              <a:t>Finished surface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>
                <a:latin typeface="Segoe UI"/>
                <a:cs typeface="Segoe UI"/>
              </a:rPr>
              <a:t>Transverse Profile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>
                <a:latin typeface="Segoe UI"/>
                <a:cs typeface="Segoe UI"/>
              </a:rPr>
              <a:t>Keyhole Depth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>
                <a:latin typeface="Segoe UI"/>
                <a:cs typeface="Segoe UI"/>
              </a:rPr>
              <a:t>Seam Profile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>
                <a:latin typeface="Segoe UI"/>
                <a:cs typeface="Segoe UI"/>
              </a:rPr>
              <a:t>Workpiece Height</a:t>
            </a:r>
          </a:p>
          <a:p>
            <a:endParaRPr lang="en-US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Time to complete one full cycle of all modes is known as the cycle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Minimum allowable cycle time is determined by: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Quantity of active scans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Scan geometry</a:t>
            </a:r>
          </a:p>
        </p:txBody>
      </p:sp>
    </p:spTree>
    <p:extLst>
      <p:ext uri="{BB962C8B-B14F-4D97-AF65-F5344CB8AC3E}">
        <p14:creationId xmlns:p14="http://schemas.microsoft.com/office/powerpoint/2010/main" val="371271662"/>
      </p:ext>
    </p:extLst>
  </p:cSld>
  <p:clrMapOvr>
    <a:masterClrMapping/>
  </p:clrMapOvr>
</p:sld>
</file>

<file path=ppt/theme/theme1.xml><?xml version="1.0" encoding="utf-8"?>
<a:theme xmlns:a="http://schemas.openxmlformats.org/drawingml/2006/main" name="NSRP 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9D9AA77-0F3F-4E26-9B32-E48D47761254}" vid="{F0B499CC-BD85-4F84-953C-0FF751E7C6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Round 1 White Papers_DRAFT NL</Template>
  <TotalTime>72</TotalTime>
  <Words>2250</Words>
  <Application>Microsoft Office PowerPoint</Application>
  <PresentationFormat>On-screen Show (4:3)</PresentationFormat>
  <Paragraphs>533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Arial,Sans-Serif</vt:lpstr>
      <vt:lpstr>Bahnschrift SemiBold</vt:lpstr>
      <vt:lpstr>Calibri</vt:lpstr>
      <vt:lpstr>Segoe UI</vt:lpstr>
      <vt:lpstr>Symbol</vt:lpstr>
      <vt:lpstr>Times New Roman</vt:lpstr>
      <vt:lpstr>NSRP Header</vt:lpstr>
      <vt:lpstr>Multi-factor Monitoring During Laser and Hybrid Laser-Arc Keyhole Welded Steel Butt Joints  “First Time Welding Quality Control”  Welding Panel Meeting 1-5-22 </vt:lpstr>
      <vt:lpstr>Outline</vt:lpstr>
      <vt:lpstr>Motivation</vt:lpstr>
      <vt:lpstr>Motivation</vt:lpstr>
      <vt:lpstr>Objectives</vt:lpstr>
      <vt:lpstr>Setup</vt:lpstr>
      <vt:lpstr>Laser Depth Dynamics</vt:lpstr>
      <vt:lpstr>OmniWeld Software</vt:lpstr>
      <vt:lpstr>Scan Cycle</vt:lpstr>
      <vt:lpstr>Reference Plane and Field of View </vt:lpstr>
      <vt:lpstr>HLAW Procedure Development</vt:lpstr>
      <vt:lpstr>PowerPoint Presentation</vt:lpstr>
      <vt:lpstr>Penetration Tracking Accuracy</vt:lpstr>
      <vt:lpstr>Penetration Depth Tracking</vt:lpstr>
      <vt:lpstr>Partial Penetration Tracking Accuracy</vt:lpstr>
      <vt:lpstr>Full Penetration Tracking Accuracy</vt:lpstr>
      <vt:lpstr>Field of View (FOV) Shifting </vt:lpstr>
      <vt:lpstr>Workpiece Height</vt:lpstr>
      <vt:lpstr>Seam Profile</vt:lpstr>
      <vt:lpstr>Transverse Profile</vt:lpstr>
      <vt:lpstr>Finished Surface</vt:lpstr>
      <vt:lpstr>Quality Scenarios</vt:lpstr>
      <vt:lpstr>Quality Scenarios</vt:lpstr>
      <vt:lpstr>Cycle Time</vt:lpstr>
      <vt:lpstr>Data Clipping and Scan Orientation</vt:lpstr>
      <vt:lpstr>Summary</vt:lpstr>
      <vt:lpstr>Future Work</vt:lpstr>
      <vt:lpstr>Acknowledgements</vt:lpstr>
      <vt:lpstr>Thank you. Questions?</vt:lpstr>
    </vt:vector>
  </TitlesOfParts>
  <Company>SCRA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Laney, Nicholas</dc:creator>
  <cp:lastModifiedBy>Lydia Szydlo Amend15</cp:lastModifiedBy>
  <cp:revision>654</cp:revision>
  <dcterms:created xsi:type="dcterms:W3CDTF">2019-02-28T12:25:49Z</dcterms:created>
  <dcterms:modified xsi:type="dcterms:W3CDTF">2023-03-25T15:23:55Z</dcterms:modified>
</cp:coreProperties>
</file>