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0"/>
  </p:notesMasterIdLst>
  <p:sldIdLst>
    <p:sldId id="319" r:id="rId5"/>
    <p:sldId id="375" r:id="rId6"/>
    <p:sldId id="348" r:id="rId7"/>
    <p:sldId id="344" r:id="rId8"/>
    <p:sldId id="399" r:id="rId9"/>
    <p:sldId id="405" r:id="rId10"/>
    <p:sldId id="461" r:id="rId11"/>
    <p:sldId id="457" r:id="rId12"/>
    <p:sldId id="458" r:id="rId13"/>
    <p:sldId id="258" r:id="rId14"/>
    <p:sldId id="459" r:id="rId15"/>
    <p:sldId id="349" r:id="rId16"/>
    <p:sldId id="460" r:id="rId17"/>
    <p:sldId id="456" r:id="rId18"/>
    <p:sldId id="3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44546A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32EBC-54ED-4A9A-A615-A5167DEF8CCF}" v="34" dt="2023-12-11T20:46:36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101" autoAdjust="0"/>
  </p:normalViewPr>
  <p:slideViewPr>
    <p:cSldViewPr snapToGrid="0">
      <p:cViewPr varScale="1">
        <p:scale>
          <a:sx n="82" d="100"/>
          <a:sy n="82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6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7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1" y="8831580"/>
            <a:ext cx="2971801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49" tIns="45876" rIns="91749" bIns="45876" anchor="b"/>
          <a:lstStyle/>
          <a:p>
            <a:pPr algn="r" defTabSz="918352" eaLnBrk="0" hangingPunct="0">
              <a:defRPr/>
            </a:pPr>
            <a:fld id="{3C9763E8-D36E-4120-B80D-65E8731E374D}" type="slidenum">
              <a:rPr lang="en-US" sz="1200">
                <a:latin typeface="Times New Roman" pitchFamily="18" charset="0"/>
              </a:rPr>
              <a:pPr algn="r" defTabSz="918352" eaLnBrk="0" hangingPunct="0">
                <a:defRPr/>
              </a:pPr>
              <a:t>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49" tIns="45876" rIns="91749" bIns="45876"/>
          <a:lstStyle/>
          <a:p>
            <a:pPr eaLnBrk="1" hangingPunct="1"/>
            <a:r>
              <a:rPr lang="en-US" dirty="0"/>
              <a:t>DTS alarms can be set based on Min-Max temperature parameters, rate of change, and temperature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36255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6201" y="8831580"/>
            <a:ext cx="2971801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749" tIns="45876" rIns="91749" bIns="45876" anchor="b"/>
          <a:lstStyle/>
          <a:p>
            <a:pPr algn="r" defTabSz="918352" eaLnBrk="0" hangingPunct="0">
              <a:defRPr/>
            </a:pPr>
            <a:fld id="{3C9763E8-D36E-4120-B80D-65E8731E374D}" type="slidenum">
              <a:rPr lang="en-US" sz="1200">
                <a:latin typeface="Times New Roman" pitchFamily="18" charset="0"/>
              </a:rPr>
              <a:pPr algn="r" defTabSz="918352" eaLnBrk="0" hangingPunct="0">
                <a:defRPr/>
              </a:pPr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49" tIns="45876" rIns="91749" bIns="45876"/>
          <a:lstStyle/>
          <a:p>
            <a:pPr eaLnBrk="1" hangingPunct="1"/>
            <a:r>
              <a:rPr lang="en-US" dirty="0"/>
              <a:t>DTS alarms can be set based on Min-Max temperature parameters, rate of change, and temperature difference.  </a:t>
            </a:r>
          </a:p>
        </p:txBody>
      </p:sp>
    </p:spTree>
    <p:extLst>
      <p:ext uri="{BB962C8B-B14F-4D97-AF65-F5344CB8AC3E}">
        <p14:creationId xmlns:p14="http://schemas.microsoft.com/office/powerpoint/2010/main" val="54281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ptomasi@rslfibersystem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ptomasi@rslfibersystem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1416256"/>
            <a:ext cx="10607675" cy="3283974"/>
          </a:xfrm>
        </p:spPr>
        <p:txBody>
          <a:bodyPr/>
          <a:lstStyle/>
          <a:p>
            <a:r>
              <a:rPr lang="en-US" sz="4000" dirty="0"/>
              <a:t>NSRP Panel Project: (2019-477-003)</a:t>
            </a:r>
            <a:br>
              <a:rPr lang="en-US" sz="4000" dirty="0"/>
            </a:br>
            <a:br>
              <a:rPr lang="en-US" sz="4400" dirty="0"/>
            </a:br>
            <a:r>
              <a:rPr lang="en-US" sz="40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45571"/>
                </a:solidFill>
              </a:rPr>
              <a:t>Giovanni Tomasi</a:t>
            </a:r>
            <a:br>
              <a:rPr lang="en-US" sz="1800" dirty="0">
                <a:solidFill>
                  <a:srgbClr val="045571"/>
                </a:solidFill>
              </a:rPr>
            </a:br>
            <a:r>
              <a:rPr lang="en-US" sz="1800" dirty="0">
                <a:solidFill>
                  <a:srgbClr val="045571"/>
                </a:solidFill>
              </a:rPr>
              <a:t>RSL Fiber Systems, LLC</a:t>
            </a:r>
            <a:br>
              <a:rPr lang="en-US" sz="1800" dirty="0">
                <a:solidFill>
                  <a:srgbClr val="045571"/>
                </a:solidFill>
              </a:rPr>
            </a:br>
            <a:endParaRPr lang="en-US" sz="1800" dirty="0">
              <a:solidFill>
                <a:srgbClr val="04557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1061" y="4700230"/>
            <a:ext cx="9144000" cy="741514"/>
          </a:xfrm>
        </p:spPr>
        <p:txBody>
          <a:bodyPr>
            <a:normAutofit fontScale="62500" lnSpcReduction="20000"/>
          </a:bodyPr>
          <a:lstStyle/>
          <a:p>
            <a:r>
              <a:rPr lang="en-US" sz="5800" b="1" dirty="0"/>
              <a:t>REPORT 2</a:t>
            </a:r>
            <a:br>
              <a:rPr lang="en-US" sz="11100" b="1" dirty="0"/>
            </a:br>
            <a:r>
              <a:rPr lang="en-US" sz="3200" dirty="0"/>
              <a:t>December 15, 2023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CE44B-2CE8-43E5-859D-69833DE43651}"/>
              </a:ext>
            </a:extLst>
          </p:cNvPr>
          <p:cNvSpPr txBox="1"/>
          <p:nvPr/>
        </p:nvSpPr>
        <p:spPr>
          <a:xfrm>
            <a:off x="3505200" y="6207876"/>
            <a:ext cx="779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STATEMENT A. Approved for public release: distribution unlimited. 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95C4D23B-6BE5-415B-CD24-A7B7BED90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557F54A-9425-C301-C77C-CEEA0E29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56A80-42CA-79EF-E5EA-1EE7322BCE4D}"/>
              </a:ext>
            </a:extLst>
          </p:cNvPr>
          <p:cNvSpPr txBox="1"/>
          <p:nvPr/>
        </p:nvSpPr>
        <p:spPr>
          <a:xfrm>
            <a:off x="4173893" y="3872204"/>
            <a:ext cx="384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Giovanni Tomasi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RSL Fiber Systems, LLC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860-282-4930 x-4929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gptomasi@rslfibersystems.com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88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2557F54A-9425-C301-C77C-CEEA0E29C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56A80-42CA-79EF-E5EA-1EE7322BCE4D}"/>
              </a:ext>
            </a:extLst>
          </p:cNvPr>
          <p:cNvSpPr txBox="1"/>
          <p:nvPr/>
        </p:nvSpPr>
        <p:spPr>
          <a:xfrm>
            <a:off x="4173893" y="3872204"/>
            <a:ext cx="384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Giovanni Tomasi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RSL Fiber Systems, LLC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860-282-4930 x-4929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gptomasi@rslfibersystems.com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195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2150" y="425177"/>
            <a:ext cx="11137900" cy="442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45571"/>
                </a:solidFill>
              </a:rPr>
              <a:t>CABLE JACKET CROSS LINKING 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6EB08-675A-469C-A288-18307C5CE9E9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1F5BB-7150-4717-9C97-8071789747C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9" t="18333" r="10477" b="5278"/>
          <a:stretch/>
        </p:blipFill>
        <p:spPr bwMode="auto">
          <a:xfrm>
            <a:off x="404190" y="852210"/>
            <a:ext cx="4082976" cy="32517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DCD09-ED9F-4250-8449-FE524860353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16111" r="10790"/>
          <a:stretch/>
        </p:blipFill>
        <p:spPr bwMode="auto">
          <a:xfrm>
            <a:off x="7854928" y="906704"/>
            <a:ext cx="4095115" cy="3333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101948-9B3B-4305-80F4-398CE5F97FEB}"/>
              </a:ext>
            </a:extLst>
          </p:cNvPr>
          <p:cNvSpPr txBox="1"/>
          <p:nvPr/>
        </p:nvSpPr>
        <p:spPr>
          <a:xfrm>
            <a:off x="404190" y="4994631"/>
            <a:ext cx="45754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Irradiation x-linking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Jacketed cable exposed to electron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 not fully penetrate jacket thickness.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Affects fiber attenuation.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Requires recovery period of up to 30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Irradiation effects limit the fiber selection.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2E1F6-D9D3-48D7-88F8-03B353F338CD}"/>
              </a:ext>
            </a:extLst>
          </p:cNvPr>
          <p:cNvSpPr txBox="1"/>
          <p:nvPr/>
        </p:nvSpPr>
        <p:spPr>
          <a:xfrm>
            <a:off x="6261100" y="4103981"/>
            <a:ext cx="56889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Heat Activated x-linking (Mold Curing)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Polymer “mold” is applied in co-extrusion process with outer jacket.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Entire cable is placed in oven for jacket curing.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Polymer mold is removed after cure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Cure temperature may exceed inner components’ max. operating temperature.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Heat process limits the materials that can be used for the inner components.  </a:t>
            </a:r>
          </a:p>
          <a:p>
            <a:endParaRPr lang="en-US" dirty="0"/>
          </a:p>
        </p:txBody>
      </p:sp>
      <p:pic>
        <p:nvPicPr>
          <p:cNvPr id="1026" name="Picture 2" descr="il processo di reticolazione per irradiazione nei materiali sintetici">
            <a:extLst>
              <a:ext uri="{FF2B5EF4-FFF2-40B4-BE49-F238E27FC236}">
                <a16:creationId xmlns:a16="http://schemas.microsoft.com/office/drawing/2014/main" id="{8811C098-80E9-514B-B3B8-2F1800DD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99" y="3563346"/>
            <a:ext cx="2406784" cy="135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ed industrial curing ovens">
            <a:extLst>
              <a:ext uri="{FF2B5EF4-FFF2-40B4-BE49-F238E27FC236}">
                <a16:creationId xmlns:a16="http://schemas.microsoft.com/office/drawing/2014/main" id="{2D27E264-B4FD-879B-47F4-E58FA00C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46" y="2478095"/>
            <a:ext cx="2050890" cy="153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1A420015-F168-A569-163C-218BFCED6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5191"/>
            <a:ext cx="8601221" cy="251111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45571"/>
                </a:solidFill>
              </a:rPr>
              <a:t>MIL-PRF-85045/</a:t>
            </a:r>
            <a:r>
              <a:rPr lang="en-US" sz="1600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MIL-STD-1678-3</a:t>
            </a:r>
            <a:r>
              <a:rPr lang="en-US" sz="16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>
                <a:solidFill>
                  <a:srgbClr val="045571"/>
                </a:solidFill>
              </a:rPr>
              <a:t>specifies 454 grams (1 lb.) weight, 500 cycles. </a:t>
            </a:r>
          </a:p>
          <a:p>
            <a:r>
              <a:rPr lang="en-US" sz="1600" dirty="0">
                <a:solidFill>
                  <a:srgbClr val="045571"/>
                </a:solidFill>
              </a:rPr>
              <a:t>Actual conditions at installation are likely: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b="1" dirty="0"/>
              <a:t>Higher force / Less cycles.</a:t>
            </a:r>
          </a:p>
          <a:p>
            <a:r>
              <a:rPr lang="en-US" sz="1600" dirty="0">
                <a:solidFill>
                  <a:srgbClr val="17617B"/>
                </a:solidFill>
              </a:rPr>
              <a:t>Test performed at Intertek to failure point of jacket: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7617B"/>
                </a:solidFill>
              </a:rPr>
              <a:t> 4.45 Kg (10 lbs.)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7617B"/>
                </a:solidFill>
              </a:rPr>
              <a:t>Up to 250 cycles </a:t>
            </a:r>
          </a:p>
          <a:p>
            <a:r>
              <a:rPr lang="en-US" sz="1600" dirty="0">
                <a:solidFill>
                  <a:srgbClr val="17617B"/>
                </a:solidFill>
              </a:rPr>
              <a:t>Three (3) Cables Tested: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27DDEA9-9971-4978-8847-5CA06499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" y="799478"/>
            <a:ext cx="11225349" cy="609600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2020 OUTER JACKET SCRAPE ABRASION TEST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BFFFF-7E53-41AF-A439-5DEA535B5EAC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0602C-6B11-44A2-A2E0-B0C588D7B5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21" y="3037168"/>
            <a:ext cx="3362179" cy="31356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918E2A-44D7-46BE-A421-B06C1088FB6E}"/>
              </a:ext>
            </a:extLst>
          </p:cNvPr>
          <p:cNvGraphicFramePr>
            <a:graphicFrameLocks noGrp="1"/>
          </p:cNvGraphicFramePr>
          <p:nvPr/>
        </p:nvGraphicFramePr>
        <p:xfrm>
          <a:off x="482852" y="3818435"/>
          <a:ext cx="7175500" cy="1846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03194067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20238153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4206313909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425063189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7371470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42798560"/>
                    </a:ext>
                  </a:extLst>
                </a:gridCol>
              </a:tblGrid>
              <a:tr h="773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Jacket Type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Cable Outer Dia. (mm)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Avg. Wall Thick. (mm)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Results (Scrapes to Failure per mm thickness)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89565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M85045/18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Tset (Radiation)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1.165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65411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M85045/18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Tset (Mold Cure)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94%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50449"/>
                  </a:ext>
                </a:extLst>
              </a:tr>
              <a:tr h="357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RSL 118052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Tplastic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962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5A3B8C-EDD9-48A9-851C-10F2978344D9}"/>
              </a:ext>
            </a:extLst>
          </p:cNvPr>
          <p:cNvSpPr txBox="1"/>
          <p:nvPr/>
        </p:nvSpPr>
        <p:spPr>
          <a:xfrm>
            <a:off x="398105" y="5799920"/>
            <a:ext cx="7794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Results indicate that Irradiation x-linked sample does not have a fully cured jacket</a:t>
            </a: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4A208CC-F4A6-BF9D-C3C8-4B2506015AAB}"/>
              </a:ext>
            </a:extLst>
          </p:cNvPr>
          <p:cNvSpPr txBox="1">
            <a:spLocks/>
          </p:cNvSpPr>
          <p:nvPr/>
        </p:nvSpPr>
        <p:spPr>
          <a:xfrm>
            <a:off x="398105" y="391299"/>
            <a:ext cx="10807959" cy="6096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PROJECT HISTORY -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2019 SHIPBOARD FIBER OPTIC CABLES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DESIGN ENHANCEMENTS PROJECT (Panel Project 2019-477)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E2C90A-72A5-B286-4BAA-C6293765A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57" y="541021"/>
            <a:ext cx="3274053" cy="223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7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312021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JACKET COMPOUND SCRAPE ABRASION TEST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702C9-2ABF-1483-2D36-33A31EB74BC5}"/>
              </a:ext>
            </a:extLst>
          </p:cNvPr>
          <p:cNvSpPr txBox="1"/>
          <p:nvPr/>
        </p:nvSpPr>
        <p:spPr>
          <a:xfrm>
            <a:off x="304439" y="2003420"/>
            <a:ext cx="59843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OBJECTIVE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Develop a repeatable test method to evaluate 3 in. x 3 in. slabs of LSZH compound for resistance to scrape abrasion.</a:t>
            </a:r>
          </a:p>
          <a:p>
            <a:endParaRPr lang="en-US" dirty="0">
              <a:solidFill>
                <a:srgbClr val="2125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Samples too small to use MIL-STD-1678-3 scrape abrasion wheel.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 other standard test identified to measure scrape abrasion of jacket materials in slab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u="sng" dirty="0">
                <a:latin typeface="Segoe UI" panose="020B0502040204020203" pitchFamily="34" charset="0"/>
                <a:cs typeface="Segoe UI" panose="020B0502040204020203" pitchFamily="34" charset="0"/>
              </a:rPr>
              <a:t>Solution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Build a miniature scrape abrasion tester based on the MIL-STD-1678-3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Run test on multiple slabs to identify the material(s) to apply over cable core. 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741411C-D268-98F8-AD83-44CD25B3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490C06-8608-BC34-C36A-B682D82D8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15" y="1281161"/>
            <a:ext cx="4592634" cy="34788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13AD43-AD66-46F2-7E1C-BF91721E1505}"/>
              </a:ext>
            </a:extLst>
          </p:cNvPr>
          <p:cNvSpPr txBox="1"/>
          <p:nvPr/>
        </p:nvSpPr>
        <p:spPr>
          <a:xfrm>
            <a:off x="8803287" y="4983730"/>
            <a:ext cx="20620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Weight on Sample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39EF89-DA0D-10ED-B42F-1D30BEBF67AB}"/>
              </a:ext>
            </a:extLst>
          </p:cNvPr>
          <p:cNvCxnSpPr>
            <a:cxnSpLocks/>
          </p:cNvCxnSpPr>
          <p:nvPr/>
        </p:nvCxnSpPr>
        <p:spPr>
          <a:xfrm>
            <a:off x="9707864" y="4589501"/>
            <a:ext cx="0" cy="4355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A91618B-CEC5-1180-689C-FBB4643E84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r="7074" b="13658"/>
          <a:stretch/>
        </p:blipFill>
        <p:spPr>
          <a:xfrm rot="5400000">
            <a:off x="6656753" y="4241637"/>
            <a:ext cx="1978093" cy="17797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246D0F-2ED1-6EE5-E7F8-6A809BF57EF9}"/>
              </a:ext>
            </a:extLst>
          </p:cNvPr>
          <p:cNvSpPr txBox="1"/>
          <p:nvPr/>
        </p:nvSpPr>
        <p:spPr>
          <a:xfrm>
            <a:off x="7276815" y="5893014"/>
            <a:ext cx="206206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3 in. dia. Abrading Wheel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AFD44-1131-235A-F13A-4BCDC2C91DEB}"/>
              </a:ext>
            </a:extLst>
          </p:cNvPr>
          <p:cNvSpPr txBox="1"/>
          <p:nvPr/>
        </p:nvSpPr>
        <p:spPr>
          <a:xfrm>
            <a:off x="6206406" y="3865468"/>
            <a:ext cx="20620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Abrading blade (2 @ 180°)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1A0764-D585-EBB7-9934-0AEB2CB56349}"/>
              </a:ext>
            </a:extLst>
          </p:cNvPr>
          <p:cNvCxnSpPr>
            <a:stCxn id="19" idx="2"/>
          </p:cNvCxnSpPr>
          <p:nvPr/>
        </p:nvCxnSpPr>
        <p:spPr>
          <a:xfrm>
            <a:off x="7237439" y="4142467"/>
            <a:ext cx="152406" cy="6647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74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312021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ADDITIONAL TEST – JACKET DUROMETER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3C60D-E7F1-5247-62B2-F7472AE4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4" y="1481140"/>
            <a:ext cx="3433665" cy="3699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C702C9-2ABF-1483-2D36-33A31EB74BC5}"/>
              </a:ext>
            </a:extLst>
          </p:cNvPr>
          <p:cNvSpPr txBox="1"/>
          <p:nvPr/>
        </p:nvSpPr>
        <p:spPr>
          <a:xfrm>
            <a:off x="304439" y="2003420"/>
            <a:ext cx="59843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ASTM D2240 – Shore A Hardness Test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The Shore A Hardness Scale measures the hardness of rubbers ranging from very soft and flexible, through medium and somewhat flexible, to hard with almost no flexibility at all. 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A3A43-29F4-4923-D6FE-3E242806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936" y="1777162"/>
            <a:ext cx="2865153" cy="125651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F5D75D-62BC-7F6D-7594-BD4A3E89375E}"/>
              </a:ext>
            </a:extLst>
          </p:cNvPr>
          <p:cNvCxnSpPr>
            <a:cxnSpLocks/>
          </p:cNvCxnSpPr>
          <p:nvPr/>
        </p:nvCxnSpPr>
        <p:spPr>
          <a:xfrm>
            <a:off x="8142513" y="2486550"/>
            <a:ext cx="1598646" cy="713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A954A4-9AFF-A0FB-DCF7-DD7BA988B7D6}"/>
              </a:ext>
            </a:extLst>
          </p:cNvPr>
          <p:cNvSpPr txBox="1"/>
          <p:nvPr/>
        </p:nvSpPr>
        <p:spPr>
          <a:xfrm>
            <a:off x="304440" y="3837800"/>
            <a:ext cx="6702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Perform test on outer and inner portion of jacket.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Identify variability in jacketing compounds’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Identify variability in jacket materials’ processing methods.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Define possible requirement for jacket hardness.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741411C-D268-98F8-AD83-44CD25B3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1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778" y="1256232"/>
            <a:ext cx="9568672" cy="5121332"/>
          </a:xfrm>
        </p:spPr>
        <p:txBody>
          <a:bodyPr>
            <a:norm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PROJECT OUTLINE</a:t>
            </a:r>
          </a:p>
          <a:p>
            <a:endParaRPr lang="en-US" dirty="0"/>
          </a:p>
          <a:p>
            <a:r>
              <a:rPr lang="en-US" dirty="0"/>
              <a:t>PROJECT HISTORY</a:t>
            </a:r>
          </a:p>
          <a:p>
            <a:endParaRPr lang="en-US" dirty="0"/>
          </a:p>
          <a:p>
            <a:r>
              <a:rPr lang="en-US" dirty="0">
                <a:ea typeface="Times New Roman" panose="02020603050405020304" pitchFamily="18" charset="0"/>
              </a:rPr>
              <a:t>PROJECT FINDINGS</a:t>
            </a:r>
          </a:p>
          <a:p>
            <a:endParaRPr lang="en-US" dirty="0">
              <a:ea typeface="Times New Roman" panose="02020603050405020304" pitchFamily="18" charset="0"/>
            </a:endParaRPr>
          </a:p>
          <a:p>
            <a:r>
              <a:rPr lang="en-US" dirty="0">
                <a:ea typeface="Times New Roman" panose="02020603050405020304" pitchFamily="18" charset="0"/>
              </a:rPr>
              <a:t>NEXT STEPS</a:t>
            </a:r>
          </a:p>
          <a:p>
            <a:endParaRPr lang="en-US" dirty="0"/>
          </a:p>
          <a:p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4F70147-F5B0-BF4F-8737-1DFDB99A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71E4051-52B3-4423-8E36-C42E73677F53}"/>
              </a:ext>
            </a:extLst>
          </p:cNvPr>
          <p:cNvSpPr txBox="1">
            <a:spLocks/>
          </p:cNvSpPr>
          <p:nvPr/>
        </p:nvSpPr>
        <p:spPr>
          <a:xfrm>
            <a:off x="69849" y="1303251"/>
            <a:ext cx="5553075" cy="5252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45571"/>
                </a:solidFill>
              </a:rPr>
              <a:t>OBJECTIVE</a:t>
            </a:r>
          </a:p>
          <a:p>
            <a:pPr marL="342900" marR="0" lvl="0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Identify new jacketing materials: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a typeface="Times New Roman" panose="02020603050405020304" pitchFamily="18" charset="0"/>
              </a:rPr>
              <a:t>E</a:t>
            </a: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nhance performance.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a typeface="Times New Roman" panose="02020603050405020304" pitchFamily="18" charset="0"/>
              </a:rPr>
              <a:t>D</a:t>
            </a: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ecrease manufacturing cost.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a typeface="Times New Roman" panose="02020603050405020304" pitchFamily="18" charset="0"/>
              </a:rPr>
              <a:t>I</a:t>
            </a: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ncrease the potential sources of supply.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Increase cable design options.</a:t>
            </a:r>
          </a:p>
          <a:p>
            <a:pPr marL="971550" lvl="1" indent="-514350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Lower TOC of fiber optic systems.  </a:t>
            </a:r>
            <a:br>
              <a:rPr lang="en-US" sz="3400" dirty="0">
                <a:solidFill>
                  <a:srgbClr val="045571"/>
                </a:solidFill>
                <a:effectLst/>
                <a:ea typeface="Times New Roman" panose="02020603050405020304" pitchFamily="18" charset="0"/>
              </a:rPr>
            </a:br>
            <a:endParaRPr lang="en-US" sz="3400" dirty="0">
              <a:solidFill>
                <a:srgbClr val="045571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800" dirty="0">
                <a:effectLst/>
                <a:ea typeface="Times New Roman" panose="02020603050405020304" pitchFamily="18" charset="0"/>
              </a:rPr>
              <a:t>Recommend enhancements that: </a:t>
            </a:r>
          </a:p>
          <a:p>
            <a:pPr marL="971550" lvl="1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Can be used to revise the existing MIL-PRF-85045 shipboard cable sheets </a:t>
            </a:r>
            <a:r>
              <a:rPr lang="en-US" sz="3400" b="1" u="sng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or</a:t>
            </a: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971550" lvl="1" indent="-514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4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Used to create new sheets.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6EB08-675A-469C-A288-18307C5CE9E9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A3A369E-B4BB-C3EA-809D-51B965EA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152D403-1F63-3095-C4F7-BF0FC442984B}"/>
              </a:ext>
            </a:extLst>
          </p:cNvPr>
          <p:cNvSpPr txBox="1">
            <a:spLocks/>
          </p:cNvSpPr>
          <p:nvPr/>
        </p:nvSpPr>
        <p:spPr>
          <a:xfrm>
            <a:off x="5617029" y="1328043"/>
            <a:ext cx="6574971" cy="52157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TEAM MEMBERS</a:t>
            </a:r>
          </a:p>
          <a:p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Prime/Lead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RSL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Fiber Systems, LLC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u="sng" dirty="0">
                <a:latin typeface="Segoe UI" panose="020B0502040204020203" pitchFamily="34" charset="0"/>
                <a:cs typeface="Segoe UI" panose="020B0502040204020203" pitchFamily="34" charset="0"/>
              </a:rPr>
              <a:t>Team Members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: Huntington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Ingalls – Ingalls Shipbuilding, U.S. Navy – </a:t>
            </a:r>
            <a:r>
              <a:rPr lang="en-US" sz="1800" baseline="0" dirty="0" err="1">
                <a:latin typeface="Segoe UI" panose="020B0502040204020203" pitchFamily="34" charset="0"/>
                <a:cs typeface="Segoe UI" panose="020B0502040204020203" pitchFamily="34" charset="0"/>
              </a:rPr>
              <a:t>SUPSHIP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Gulf Coast, </a:t>
            </a:r>
            <a:r>
              <a:rPr lang="en-US" sz="1800" baseline="0" dirty="0" err="1">
                <a:latin typeface="Segoe UI" panose="020B0502040204020203" pitchFamily="34" charset="0"/>
                <a:cs typeface="Segoe UI" panose="020B0502040204020203" pitchFamily="34" charset="0"/>
              </a:rPr>
              <a:t>ChemPro</a:t>
            </a: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Technologies LLC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00" dirty="0"/>
              <a:t>ATI Project Manager: Nick Laney </a:t>
            </a:r>
          </a:p>
          <a:p>
            <a:r>
              <a:rPr lang="en-US" sz="1800" dirty="0"/>
              <a:t>Program Technical Representative: Walt Skalniak (Ashby Co.)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ESTIMATED ROI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800" dirty="0"/>
              <a:t>Savings from Thermoset to Thermoplastic: </a:t>
            </a:r>
            <a:r>
              <a:rPr lang="en-US" sz="1800" b="1" dirty="0"/>
              <a:t>$ 6.3M /year</a:t>
            </a:r>
          </a:p>
          <a:p>
            <a:pPr marL="288925" indent="-288925">
              <a:buFont typeface="+mj-lt"/>
              <a:buAutoNum type="arabicPeriod"/>
            </a:pPr>
            <a:r>
              <a:rPr lang="en-US" sz="1800" dirty="0"/>
              <a:t>Thermoplastic w/50% reduction in damage: </a:t>
            </a:r>
            <a:r>
              <a:rPr lang="en-US" sz="1800" b="1" dirty="0"/>
              <a:t>$ 11.6M / year </a:t>
            </a:r>
          </a:p>
          <a:p>
            <a:pPr marL="288925" indent="-288925">
              <a:buFont typeface="+mj-lt"/>
              <a:buAutoNum type="arabicPeriod"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PROGRAM FUNDS</a:t>
            </a:r>
          </a:p>
          <a:p>
            <a:pPr marL="0" indent="0">
              <a:buNone/>
            </a:pPr>
            <a:r>
              <a:rPr lang="en-US" sz="1800" dirty="0"/>
              <a:t>$ 150,000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045571"/>
                </a:solidFill>
              </a:rPr>
              <a:t>DURATION</a:t>
            </a:r>
          </a:p>
          <a:p>
            <a:pPr marL="0" indent="0">
              <a:buNone/>
            </a:pPr>
            <a:r>
              <a:rPr lang="en-US" sz="1800" dirty="0"/>
              <a:t>12 Months</a:t>
            </a:r>
          </a:p>
          <a:p>
            <a:pPr marL="0" indent="0">
              <a:buNone/>
            </a:pPr>
            <a:endParaRPr lang="en-US" sz="1800" b="1" dirty="0"/>
          </a:p>
          <a:p>
            <a:pPr marL="288925" indent="-288925">
              <a:buFont typeface="+mj-lt"/>
              <a:buAutoNum type="arabicPeriod"/>
            </a:pPr>
            <a:endParaRPr lang="en-US" sz="1800" b="1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37DA192-2F26-5A51-A1A2-4C55DD481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35095"/>
            <a:ext cx="11988800" cy="534702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en-US" sz="2800" b="1" u="sng" dirty="0"/>
              <a:t>CONCLUSIONS</a:t>
            </a:r>
            <a:endParaRPr lang="en-US" sz="2800" dirty="0">
              <a:solidFill>
                <a:srgbClr val="174CB5"/>
              </a:solidFill>
            </a:endParaRPr>
          </a:p>
          <a:p>
            <a:r>
              <a:rPr lang="en-US" sz="2800" dirty="0">
                <a:solidFill>
                  <a:srgbClr val="045571"/>
                </a:solidFill>
              </a:rPr>
              <a:t>Baseline cable designs are suited for shipboard environment.</a:t>
            </a:r>
          </a:p>
          <a:p>
            <a:r>
              <a:rPr lang="en-US" sz="2800" dirty="0">
                <a:solidFill>
                  <a:srgbClr val="045571"/>
                </a:solidFill>
              </a:rPr>
              <a:t>Most of rework is caused by on-ship fiber terminations.</a:t>
            </a:r>
          </a:p>
          <a:p>
            <a:r>
              <a:rPr lang="en-US" sz="2800" b="1" dirty="0">
                <a:solidFill>
                  <a:srgbClr val="045571"/>
                </a:solidFill>
              </a:rPr>
              <a:t>Jacket abrasion</a:t>
            </a:r>
            <a:r>
              <a:rPr lang="en-US" sz="2800" dirty="0">
                <a:solidFill>
                  <a:srgbClr val="045571"/>
                </a:solidFill>
              </a:rPr>
              <a:t> described as a cause of damage at installation.</a:t>
            </a:r>
          </a:p>
          <a:p>
            <a:r>
              <a:rPr lang="en-US" sz="2800" dirty="0">
                <a:solidFill>
                  <a:srgbClr val="045571"/>
                </a:solidFill>
              </a:rPr>
              <a:t>Resistance to hot fluids (98-100°C) ranked lowest priority by project participants.</a:t>
            </a:r>
          </a:p>
          <a:p>
            <a:pPr marL="0" indent="0">
              <a:buNone/>
            </a:pPr>
            <a:endParaRPr lang="en-US" sz="2800" dirty="0">
              <a:solidFill>
                <a:srgbClr val="045571"/>
              </a:solidFill>
            </a:endParaRPr>
          </a:p>
          <a:p>
            <a:pPr marL="0" indent="0">
              <a:buNone/>
            </a:pPr>
            <a:r>
              <a:rPr lang="en-US" sz="2800" b="1" u="sng" dirty="0"/>
              <a:t>PROJECT FINDINGS – CABLE JACKETS</a:t>
            </a:r>
          </a:p>
          <a:p>
            <a:r>
              <a:rPr lang="en-US" sz="2800" dirty="0">
                <a:solidFill>
                  <a:srgbClr val="045571"/>
                </a:solidFill>
              </a:rPr>
              <a:t>Use of Thermoset jacket driven primarily by fluids’ immersion temperature requirements taken from M24643 power cables specifications. </a:t>
            </a:r>
          </a:p>
          <a:p>
            <a:r>
              <a:rPr lang="en-US" sz="2800" dirty="0">
                <a:solidFill>
                  <a:srgbClr val="045571"/>
                </a:solidFill>
              </a:rPr>
              <a:t>Thermoplastic jacket outperformed thermoset jackets in modified scrape abrasion resistance test (10 lbs. weight vs. 1 lb. weight). </a:t>
            </a:r>
          </a:p>
          <a:p>
            <a:r>
              <a:rPr lang="en-US" sz="2800" dirty="0">
                <a:solidFill>
                  <a:srgbClr val="045571"/>
                </a:solidFill>
              </a:rPr>
              <a:t>Thermoset jackets may have been preferred for </a:t>
            </a:r>
            <a:r>
              <a:rPr lang="en-US" sz="2800" u="sng" dirty="0">
                <a:solidFill>
                  <a:srgbClr val="045571"/>
                </a:solidFill>
              </a:rPr>
              <a:t>perceived</a:t>
            </a:r>
            <a:r>
              <a:rPr lang="en-US" sz="2800" dirty="0">
                <a:solidFill>
                  <a:srgbClr val="045571"/>
                </a:solidFill>
              </a:rPr>
              <a:t> vs. </a:t>
            </a:r>
            <a:r>
              <a:rPr lang="en-US" sz="2800" u="sng" dirty="0">
                <a:solidFill>
                  <a:srgbClr val="045571"/>
                </a:solidFill>
              </a:rPr>
              <a:t>actual</a:t>
            </a:r>
            <a:r>
              <a:rPr lang="en-US" sz="2800" dirty="0">
                <a:solidFill>
                  <a:srgbClr val="045571"/>
                </a:solidFill>
              </a:rPr>
              <a:t> abrasion resistance.</a:t>
            </a:r>
          </a:p>
          <a:p>
            <a:r>
              <a:rPr lang="en-US" sz="2800" dirty="0">
                <a:solidFill>
                  <a:srgbClr val="045571"/>
                </a:solidFill>
              </a:rPr>
              <a:t>Thermoplastic jackets have potential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Improve abrasion resistance.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Decrease cable cost.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Decrease fiber damage.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Lower TOC of fiber optic shipboard systems.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None/>
            </a:pPr>
            <a:r>
              <a:rPr lang="en-US" sz="2800" b="1" u="sng" dirty="0"/>
              <a:t>RECOMMENDED IMPROVEMENTS</a:t>
            </a:r>
          </a:p>
          <a:p>
            <a:pPr marL="233363" lvl="1">
              <a:buFont typeface="Wingdings" panose="05000000000000000000" pitchFamily="2" charset="2"/>
              <a:buChar char="§"/>
            </a:pPr>
            <a:r>
              <a:rPr lang="en-US" sz="2700" dirty="0"/>
              <a:t>More strippable buffer.</a:t>
            </a:r>
          </a:p>
          <a:p>
            <a:pPr marL="228600" lvl="1">
              <a:buFont typeface="Wingdings" panose="05000000000000000000" pitchFamily="2" charset="2"/>
              <a:buChar char="§"/>
            </a:pPr>
            <a:r>
              <a:rPr lang="en-US" sz="2700" dirty="0"/>
              <a:t>Fusion splice pre-terminated connectors vs. field terminations. </a:t>
            </a:r>
          </a:p>
          <a:p>
            <a:pPr marL="228600" lvl="1">
              <a:buFont typeface="Wingdings" panose="05000000000000000000" pitchFamily="2" charset="2"/>
              <a:buChar char="§"/>
            </a:pPr>
            <a:r>
              <a:rPr lang="en-US" sz="2700" b="1" dirty="0"/>
              <a:t>More durable outer jacket materials for improved resistance to abrasion/cut-through.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1600" y="540589"/>
            <a:ext cx="10807959" cy="6096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PROJECT HISTORY -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2019 SHIPBOARD FIBER OPTIC CABLES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4557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DESIGN ENHANCEMENTS PROJECT (Panel Project 2019-477)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9BAC6-1866-4B8F-AB4D-155B1E413BE1}"/>
              </a:ext>
            </a:extLst>
          </p:cNvPr>
          <p:cNvSpPr txBox="1"/>
          <p:nvPr/>
        </p:nvSpPr>
        <p:spPr>
          <a:xfrm>
            <a:off x="6261100" y="6581001"/>
            <a:ext cx="570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DISTRIBUTION STATEMENT A. Approved for public release: distribution unlimited. </a:t>
            </a:r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1351C3C9-1A69-4233-D2C2-8E76A928D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9736BC-53C2-08AE-3223-A52B7AB10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88932"/>
              </p:ext>
            </p:extLst>
          </p:nvPr>
        </p:nvGraphicFramePr>
        <p:xfrm>
          <a:off x="7203408" y="1556087"/>
          <a:ext cx="4422535" cy="894263"/>
        </p:xfrm>
        <a:graphic>
          <a:graphicData uri="http://schemas.openxmlformats.org/drawingml/2006/table">
            <a:tbl>
              <a:tblPr firstRow="1" firstCol="1" bandRow="1"/>
              <a:tblGrid>
                <a:gridCol w="1334102">
                  <a:extLst>
                    <a:ext uri="{9D8B030D-6E8A-4147-A177-3AD203B41FA5}">
                      <a16:colId xmlns:a16="http://schemas.microsoft.com/office/drawing/2014/main" val="308298980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735324994"/>
                    </a:ext>
                  </a:extLst>
                </a:gridCol>
                <a:gridCol w="1586204">
                  <a:extLst>
                    <a:ext uri="{9D8B030D-6E8A-4147-A177-3AD203B41FA5}">
                      <a16:colId xmlns:a16="http://schemas.microsoft.com/office/drawing/2014/main" val="1786106180"/>
                    </a:ext>
                  </a:extLst>
                </a:gridCol>
              </a:tblGrid>
              <a:tr h="34562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Temperature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% </a:t>
                      </a:r>
                      <a:r>
                        <a:rPr lang="en-US" sz="1400" b="1" dirty="0" err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T&amp;E</a:t>
                      </a:r>
                      <a:r>
                        <a:rPr lang="en-US" sz="14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Retention</a:t>
                      </a:r>
                      <a:endParaRPr lang="en-US" sz="14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561570"/>
                  </a:ext>
                </a:extLst>
              </a:tr>
              <a:tr h="172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Fuel Oil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98°C – 100°C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≥ 50%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026879"/>
                  </a:ext>
                </a:extLst>
              </a:tr>
              <a:tr h="172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Turbine Fuel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48°C – 50°C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≥ 50%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18849"/>
                  </a:ext>
                </a:extLst>
              </a:tr>
              <a:tr h="1728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Lubricating Oil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98°C – 100°C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≥ 50%</a:t>
                      </a:r>
                      <a:endParaRPr lang="en-US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59685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04AAEE-60A2-B199-325E-72A99FDEB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84133"/>
              </p:ext>
            </p:extLst>
          </p:nvPr>
        </p:nvGraphicFramePr>
        <p:xfrm>
          <a:off x="4064253" y="4066195"/>
          <a:ext cx="5457118" cy="1235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658">
                  <a:extLst>
                    <a:ext uri="{9D8B030D-6E8A-4147-A177-3AD203B41FA5}">
                      <a16:colId xmlns:a16="http://schemas.microsoft.com/office/drawing/2014/main" val="4202381536"/>
                    </a:ext>
                  </a:extLst>
                </a:gridCol>
                <a:gridCol w="1102595">
                  <a:extLst>
                    <a:ext uri="{9D8B030D-6E8A-4147-A177-3AD203B41FA5}">
                      <a16:colId xmlns:a16="http://schemas.microsoft.com/office/drawing/2014/main" val="4206313909"/>
                    </a:ext>
                  </a:extLst>
                </a:gridCol>
                <a:gridCol w="857616">
                  <a:extLst>
                    <a:ext uri="{9D8B030D-6E8A-4147-A177-3AD203B41FA5}">
                      <a16:colId xmlns:a16="http://schemas.microsoft.com/office/drawing/2014/main" val="4250631890"/>
                    </a:ext>
                  </a:extLst>
                </a:gridCol>
                <a:gridCol w="858417">
                  <a:extLst>
                    <a:ext uri="{9D8B030D-6E8A-4147-A177-3AD203B41FA5}">
                      <a16:colId xmlns:a16="http://schemas.microsoft.com/office/drawing/2014/main" val="3737147042"/>
                    </a:ext>
                  </a:extLst>
                </a:gridCol>
                <a:gridCol w="1716832">
                  <a:extLst>
                    <a:ext uri="{9D8B030D-6E8A-4147-A177-3AD203B41FA5}">
                      <a16:colId xmlns:a16="http://schemas.microsoft.com/office/drawing/2014/main" val="3742798560"/>
                    </a:ext>
                  </a:extLst>
                </a:gridCol>
              </a:tblGrid>
              <a:tr h="404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Type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Jacket Type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Cable Outer Dia. (mm)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Avg. Wall Thick. (mm)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Results (Scrapes to Failure per mm thickness)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89565"/>
                  </a:ext>
                </a:extLst>
              </a:tr>
              <a:tr h="276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M85045/18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Tset (Radiation)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1.165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65411"/>
                  </a:ext>
                </a:extLst>
              </a:tr>
              <a:tr h="276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M85045/18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Tset (Mold Cure)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1.39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94%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50449"/>
                  </a:ext>
                </a:extLst>
              </a:tr>
              <a:tr h="276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RSL 118052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Tplastic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1.77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9620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813FE7D-2573-6925-36BE-5F2F687ADA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37" y="3676261"/>
            <a:ext cx="2467429" cy="264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494" y="1447235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NON – NEGOTIABLE REQUIREMENTS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2023 – 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D8BCBF-0A1E-0FF1-E1ED-726A7A01D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47" y="2336694"/>
            <a:ext cx="602615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17617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MIL-PRF-85045G CABLE SAFETY REQUIREMENTS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2A6DBC4-FB24-EE5C-F505-163864FB7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77878"/>
              </p:ext>
            </p:extLst>
          </p:nvPr>
        </p:nvGraphicFramePr>
        <p:xfrm>
          <a:off x="671447" y="2901835"/>
          <a:ext cx="9001708" cy="2939131"/>
        </p:xfrm>
        <a:graphic>
          <a:graphicData uri="http://schemas.openxmlformats.org/drawingml/2006/table">
            <a:tbl>
              <a:tblPr/>
              <a:tblGrid>
                <a:gridCol w="4777631">
                  <a:extLst>
                    <a:ext uri="{9D8B030D-6E8A-4147-A177-3AD203B41FA5}">
                      <a16:colId xmlns:a16="http://schemas.microsoft.com/office/drawing/2014/main" val="251071227"/>
                    </a:ext>
                  </a:extLst>
                </a:gridCol>
                <a:gridCol w="2035137">
                  <a:extLst>
                    <a:ext uri="{9D8B030D-6E8A-4147-A177-3AD203B41FA5}">
                      <a16:colId xmlns:a16="http://schemas.microsoft.com/office/drawing/2014/main" val="2740531865"/>
                    </a:ext>
                  </a:extLst>
                </a:gridCol>
                <a:gridCol w="2188940">
                  <a:extLst>
                    <a:ext uri="{9D8B030D-6E8A-4147-A177-3AD203B41FA5}">
                      <a16:colId xmlns:a16="http://schemas.microsoft.com/office/drawing/2014/main" val="1920588457"/>
                    </a:ext>
                  </a:extLst>
                </a:gridCol>
              </a:tblGrid>
              <a:tr h="6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TEST DESCRIPTION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Test Std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Requirements (M85045)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051252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Flame Test - Flame Travel (inches)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IEEE 383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96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038584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Flame Test - Smoke (Total/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MRR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95/0.25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686278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Smoke Index - Jacket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NES 711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528415"/>
                  </a:ext>
                </a:extLst>
              </a:tr>
              <a:tr h="4710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Acid Gas Equivalent - Complete cable 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 4.8.1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2.0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283618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Toxicity Index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NES 713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5.0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899118"/>
                  </a:ext>
                </a:extLst>
              </a:tr>
              <a:tr h="35683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Halogen Content (%)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M85045 4.8.2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 (Max)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54347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FE0867C9-BBE3-61D5-67AE-844511BC6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 bwMode="auto">
          <a:xfrm>
            <a:off x="1405244" y="253624"/>
            <a:ext cx="8980714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b="1" dirty="0"/>
              <a:t>NSRP PROJECT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9AAF-FC97-42A2-6261-D3407857A49A}"/>
              </a:ext>
            </a:extLst>
          </p:cNvPr>
          <p:cNvSpPr txBox="1">
            <a:spLocks/>
          </p:cNvSpPr>
          <p:nvPr/>
        </p:nvSpPr>
        <p:spPr bwMode="auto">
          <a:xfrm>
            <a:off x="293924" y="908199"/>
            <a:ext cx="107996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defRPr/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ACTIVITIES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Collected slabs of 12 LSZH jacketing compounds.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Devised scrape abrasion test set-up to evaluate slabs.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250 cycles with 5 lbs. weight.</a:t>
            </a:r>
          </a:p>
          <a:p>
            <a:pPr lvl="1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Identified three (3) materials for application over cable core.</a:t>
            </a:r>
          </a:p>
          <a:p>
            <a:pPr marL="914400" lvl="1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performance parameters included in selection process.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Added UL-94 Drip Test to requirements.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Identified fiber cable manufacturer with LSZH, marine, and MIL QPL experience to apply materials over cable core.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Held meetings with compounds’ manufacturers and cable manufacturer to review optimal processing conditions.</a:t>
            </a: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CFE31-9518-5C4F-0D47-0AB9CED2B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33" y="789784"/>
            <a:ext cx="3330543" cy="2522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2E97B7-DF15-E084-B891-B3C8BDFD4852}"/>
              </a:ext>
            </a:extLst>
          </p:cNvPr>
          <p:cNvCxnSpPr>
            <a:cxnSpLocks/>
          </p:cNvCxnSpPr>
          <p:nvPr/>
        </p:nvCxnSpPr>
        <p:spPr>
          <a:xfrm>
            <a:off x="10071848" y="2993488"/>
            <a:ext cx="0" cy="4355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C9EBC7-CD42-8B82-04D4-01E461073DA9}"/>
              </a:ext>
            </a:extLst>
          </p:cNvPr>
          <p:cNvSpPr txBox="1"/>
          <p:nvPr/>
        </p:nvSpPr>
        <p:spPr>
          <a:xfrm>
            <a:off x="9350571" y="3406888"/>
            <a:ext cx="144255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Weight on Sample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B70C3-732E-CB5D-5C11-175A19D52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r="7074" b="13658"/>
          <a:stretch/>
        </p:blipFill>
        <p:spPr>
          <a:xfrm rot="5400000">
            <a:off x="7178696" y="1239844"/>
            <a:ext cx="1462140" cy="1315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CA3986-B5AE-4E05-7861-158E87B20E30}"/>
              </a:ext>
            </a:extLst>
          </p:cNvPr>
          <p:cNvSpPr txBox="1"/>
          <p:nvPr/>
        </p:nvSpPr>
        <p:spPr>
          <a:xfrm>
            <a:off x="7149363" y="954329"/>
            <a:ext cx="168879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Abrading blade (2 @ 180°)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21A6D9-5D44-6A2F-991A-00B67D18F2D0}"/>
              </a:ext>
            </a:extLst>
          </p:cNvPr>
          <p:cNvCxnSpPr>
            <a:cxnSpLocks/>
          </p:cNvCxnSpPr>
          <p:nvPr/>
        </p:nvCxnSpPr>
        <p:spPr>
          <a:xfrm>
            <a:off x="7686804" y="1200550"/>
            <a:ext cx="0" cy="5338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6F8EC5-1F53-7D4D-D435-D7D820EE0F1C}"/>
              </a:ext>
            </a:extLst>
          </p:cNvPr>
          <p:cNvSpPr txBox="1"/>
          <p:nvPr/>
        </p:nvSpPr>
        <p:spPr>
          <a:xfrm>
            <a:off x="7263382" y="2608597"/>
            <a:ext cx="130415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3 in. dia. Abrading Wheel</a:t>
            </a:r>
          </a:p>
        </p:txBody>
      </p:sp>
    </p:spTree>
    <p:extLst>
      <p:ext uri="{BB962C8B-B14F-4D97-AF65-F5344CB8AC3E}">
        <p14:creationId xmlns:p14="http://schemas.microsoft.com/office/powerpoint/2010/main" val="36155927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 bwMode="auto">
          <a:xfrm>
            <a:off x="1026367" y="457379"/>
            <a:ext cx="10385958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/>
              <a:t>Cable Manufacturer - Optical Cable Corporation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9AAF-FC97-42A2-6261-D3407857A49A}"/>
              </a:ext>
            </a:extLst>
          </p:cNvPr>
          <p:cNvSpPr txBox="1">
            <a:spLocks/>
          </p:cNvSpPr>
          <p:nvPr/>
        </p:nvSpPr>
        <p:spPr bwMode="auto">
          <a:xfrm>
            <a:off x="-85532" y="1143179"/>
            <a:ext cx="11251165" cy="477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Company started in 1983.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Small Business.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Based in Roanoke, VA – Corporate and cable manufacturing.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Dallas, TX - Harsh Environment and Specialty Connectivity Manufacturing. </a:t>
            </a:r>
            <a:endParaRPr lang="en-US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Asheville, NC - Enterprise Connectivity Manufacturing Facility.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ISO 9001:2015 registered at all plant locations. Roanoke and Dallas facilities MIL-STD-790G certified.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Qualified supplier of ground tactical cable to U.S. Army CECOM specs A3159879 (TFOCA Cable) and A3302584 (TFOCA Cable Assemblies)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QPL’d</a:t>
            </a: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to MIL-PRF-85045/8B, NOTICE 2, 12-May-2022.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Low Smoke, Zero Halogen ABS-Approved and DNV-Certified shipboard and marine cables.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Ship to shore cables to NAVSEA 7379371.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Experience with specialty and large core fibers.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6B826-7BB7-E72F-DB30-D7F4D21C6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19717"/>
            <a:ext cx="5715495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975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091988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JACKET COMPOUNDS SELECTED FOR CABLING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741411C-D268-98F8-AD83-44CD25B3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054EDB-568C-3979-BC5A-2D4BDA473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52035"/>
              </p:ext>
            </p:extLst>
          </p:nvPr>
        </p:nvGraphicFramePr>
        <p:xfrm>
          <a:off x="576880" y="1988374"/>
          <a:ext cx="10706470" cy="2700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246">
                  <a:extLst>
                    <a:ext uri="{9D8B030D-6E8A-4147-A177-3AD203B41FA5}">
                      <a16:colId xmlns:a16="http://schemas.microsoft.com/office/drawing/2014/main" val="3429677051"/>
                    </a:ext>
                  </a:extLst>
                </a:gridCol>
                <a:gridCol w="970423">
                  <a:extLst>
                    <a:ext uri="{9D8B030D-6E8A-4147-A177-3AD203B41FA5}">
                      <a16:colId xmlns:a16="http://schemas.microsoft.com/office/drawing/2014/main" val="860153555"/>
                    </a:ext>
                  </a:extLst>
                </a:gridCol>
                <a:gridCol w="604526">
                  <a:extLst>
                    <a:ext uri="{9D8B030D-6E8A-4147-A177-3AD203B41FA5}">
                      <a16:colId xmlns:a16="http://schemas.microsoft.com/office/drawing/2014/main" val="1009395306"/>
                    </a:ext>
                  </a:extLst>
                </a:gridCol>
                <a:gridCol w="636342">
                  <a:extLst>
                    <a:ext uri="{9D8B030D-6E8A-4147-A177-3AD203B41FA5}">
                      <a16:colId xmlns:a16="http://schemas.microsoft.com/office/drawing/2014/main" val="2124108879"/>
                    </a:ext>
                  </a:extLst>
                </a:gridCol>
                <a:gridCol w="652251">
                  <a:extLst>
                    <a:ext uri="{9D8B030D-6E8A-4147-A177-3AD203B41FA5}">
                      <a16:colId xmlns:a16="http://schemas.microsoft.com/office/drawing/2014/main" val="352015075"/>
                    </a:ext>
                  </a:extLst>
                </a:gridCol>
                <a:gridCol w="540891">
                  <a:extLst>
                    <a:ext uri="{9D8B030D-6E8A-4147-A177-3AD203B41FA5}">
                      <a16:colId xmlns:a16="http://schemas.microsoft.com/office/drawing/2014/main" val="825913269"/>
                    </a:ext>
                  </a:extLst>
                </a:gridCol>
                <a:gridCol w="715885">
                  <a:extLst>
                    <a:ext uri="{9D8B030D-6E8A-4147-A177-3AD203B41FA5}">
                      <a16:colId xmlns:a16="http://schemas.microsoft.com/office/drawing/2014/main" val="3804298949"/>
                    </a:ext>
                  </a:extLst>
                </a:gridCol>
                <a:gridCol w="811337">
                  <a:extLst>
                    <a:ext uri="{9D8B030D-6E8A-4147-A177-3AD203B41FA5}">
                      <a16:colId xmlns:a16="http://schemas.microsoft.com/office/drawing/2014/main" val="1879130760"/>
                    </a:ext>
                  </a:extLst>
                </a:gridCol>
                <a:gridCol w="588618">
                  <a:extLst>
                    <a:ext uri="{9D8B030D-6E8A-4147-A177-3AD203B41FA5}">
                      <a16:colId xmlns:a16="http://schemas.microsoft.com/office/drawing/2014/main" val="1943242077"/>
                    </a:ext>
                  </a:extLst>
                </a:gridCol>
                <a:gridCol w="588618">
                  <a:extLst>
                    <a:ext uri="{9D8B030D-6E8A-4147-A177-3AD203B41FA5}">
                      <a16:colId xmlns:a16="http://schemas.microsoft.com/office/drawing/2014/main" val="1681940779"/>
                    </a:ext>
                  </a:extLst>
                </a:gridCol>
                <a:gridCol w="556800">
                  <a:extLst>
                    <a:ext uri="{9D8B030D-6E8A-4147-A177-3AD203B41FA5}">
                      <a16:colId xmlns:a16="http://schemas.microsoft.com/office/drawing/2014/main" val="3056719619"/>
                    </a:ext>
                  </a:extLst>
                </a:gridCol>
                <a:gridCol w="556800">
                  <a:extLst>
                    <a:ext uri="{9D8B030D-6E8A-4147-A177-3AD203B41FA5}">
                      <a16:colId xmlns:a16="http://schemas.microsoft.com/office/drawing/2014/main" val="1035413396"/>
                    </a:ext>
                  </a:extLst>
                </a:gridCol>
                <a:gridCol w="572709">
                  <a:extLst>
                    <a:ext uri="{9D8B030D-6E8A-4147-A177-3AD203B41FA5}">
                      <a16:colId xmlns:a16="http://schemas.microsoft.com/office/drawing/2014/main" val="2416386211"/>
                    </a:ext>
                  </a:extLst>
                </a:gridCol>
                <a:gridCol w="556800">
                  <a:extLst>
                    <a:ext uri="{9D8B030D-6E8A-4147-A177-3AD203B41FA5}">
                      <a16:colId xmlns:a16="http://schemas.microsoft.com/office/drawing/2014/main" val="3576350406"/>
                    </a:ext>
                  </a:extLst>
                </a:gridCol>
                <a:gridCol w="763612">
                  <a:extLst>
                    <a:ext uri="{9D8B030D-6E8A-4147-A177-3AD203B41FA5}">
                      <a16:colId xmlns:a16="http://schemas.microsoft.com/office/drawing/2014/main" val="2328399801"/>
                    </a:ext>
                  </a:extLst>
                </a:gridCol>
                <a:gridCol w="763612">
                  <a:extLst>
                    <a:ext uri="{9D8B030D-6E8A-4147-A177-3AD203B41FA5}">
                      <a16:colId xmlns:a16="http://schemas.microsoft.com/office/drawing/2014/main" val="4028086078"/>
                    </a:ext>
                  </a:extLst>
                </a:gridCol>
              </a:tblGrid>
              <a:tr h="3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Scrape Abrasion (*)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Oil (IRM 902)</a:t>
                      </a:r>
                      <a:b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</a:t>
                      </a:r>
                      <a:r>
                        <a:rPr lang="en-US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hrs</a:t>
                      </a:r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@ 70°C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Diesel</a:t>
                      </a:r>
                      <a:br>
                        <a:rPr lang="de-DE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 hrs @ 25°C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002453"/>
                  </a:ext>
                </a:extLst>
              </a:tr>
              <a:tr h="417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48542"/>
                  </a:ext>
                </a:extLst>
              </a:tr>
              <a:tr h="850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Compound Code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Thickness Loss @ 250 Cycles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UL 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Tensile (psi)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Elongation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Tear </a:t>
                      </a:r>
                      <a:b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lb</a:t>
                      </a:r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-in)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Durometer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Low Temp Brittle Point (°C)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O2 Index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Acid gas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Tensile Ret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Elong</a:t>
                      </a:r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Ret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Tensile Ret (%)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Elong Ret (%)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18813"/>
                  </a:ext>
                </a:extLst>
              </a:tr>
              <a:tr h="358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98 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 </a:t>
                      </a:r>
                      <a:r>
                        <a:rPr lang="en-US" sz="1200" u="none" strike="noStrike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hrs</a:t>
                      </a:r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@ 35°C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00930"/>
                  </a:ext>
                </a:extLst>
              </a:tr>
              <a:tr h="358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V-0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 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week @ 100°C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321867"/>
                  </a:ext>
                </a:extLst>
              </a:tr>
              <a:tr h="3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5282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 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2937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205EC2-2F04-930E-1F7E-272D63434BA8}"/>
              </a:ext>
            </a:extLst>
          </p:cNvPr>
          <p:cNvSpPr txBox="1"/>
          <p:nvPr/>
        </p:nvSpPr>
        <p:spPr>
          <a:xfrm>
            <a:off x="832637" y="4699596"/>
            <a:ext cx="206206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(*) Slabs: 250 Cycles, 5 lbs. </a:t>
            </a:r>
          </a:p>
        </p:txBody>
      </p:sp>
    </p:spTree>
    <p:extLst>
      <p:ext uri="{BB962C8B-B14F-4D97-AF65-F5344CB8AC3E}">
        <p14:creationId xmlns:p14="http://schemas.microsoft.com/office/powerpoint/2010/main" val="335301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734" y="1536031"/>
            <a:ext cx="11720532" cy="365125"/>
          </a:xfrm>
        </p:spPr>
        <p:txBody>
          <a:bodyPr>
            <a:noAutofit/>
          </a:bodyPr>
          <a:lstStyle/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ea typeface="Calibri" panose="020F0502020204030204" pitchFamily="34" charset="0"/>
              </a:rPr>
              <a:t>NEXT STEPS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5E8236E-B1B3-8BBF-8F06-AF04F914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" y="314219"/>
            <a:ext cx="10515600" cy="82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– </a:t>
            </a:r>
            <a:r>
              <a:rPr lang="en-US" sz="2600" b="1" dirty="0">
                <a:solidFill>
                  <a:srgbClr val="44546A"/>
                </a:solidFill>
                <a:effectLst/>
                <a:ea typeface="Times New Roman" panose="02020603050405020304" pitchFamily="18" charset="0"/>
              </a:rPr>
              <a:t>SHIPBOARD FIBER OPTIC CABLES JACKETS PERFORMANCE ENHANCEMENTS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702C9-2ABF-1483-2D36-33A31EB74BC5}"/>
              </a:ext>
            </a:extLst>
          </p:cNvPr>
          <p:cNvSpPr txBox="1"/>
          <p:nvPr/>
        </p:nvSpPr>
        <p:spPr>
          <a:xfrm>
            <a:off x="972438" y="1919579"/>
            <a:ext cx="9892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Apply selected compounds to cable core at OCC [January 2024].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Use core with optical fiber(s) to insure no negative effect on fibers during processing.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Obtain M85045/18 (4F) cable samples from shipyards –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CRITICAL PATH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[NLT January 26, 2024].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Perform modified MIL-STD-1678-3 scrape abrasion test (10 lbs. vs. 1 lb.) at Intertek [February 2024].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Perform ASTM D2240 Jacket Durometer test [February 2024]. 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Final Report [March 23, 2024].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741411C-D268-98F8-AD83-44CD25B3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04" y="0"/>
            <a:ext cx="2653296" cy="6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9018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45efd2-2707-48b2-a062-9192c1947536">
      <Terms xmlns="http://schemas.microsoft.com/office/infopath/2007/PartnerControls"/>
    </lcf76f155ced4ddcb4097134ff3c332f>
    <TaxCatchAll xmlns="13b5ebf6-e51b-448b-b0dd-02bc0e584a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1714A8386914FBBAF237E0209D6CD" ma:contentTypeVersion="15" ma:contentTypeDescription="Create a new document." ma:contentTypeScope="" ma:versionID="fb634fd8a523071df70c289a346867bd">
  <xsd:schema xmlns:xsd="http://www.w3.org/2001/XMLSchema" xmlns:xs="http://www.w3.org/2001/XMLSchema" xmlns:p="http://schemas.microsoft.com/office/2006/metadata/properties" xmlns:ns2="3445efd2-2707-48b2-a062-9192c1947536" xmlns:ns3="13b5ebf6-e51b-448b-b0dd-02bc0e584ad6" targetNamespace="http://schemas.microsoft.com/office/2006/metadata/properties" ma:root="true" ma:fieldsID="087d4cdd47d28f9e68935f5aac427861" ns2:_="" ns3:_="">
    <xsd:import namespace="3445efd2-2707-48b2-a062-9192c1947536"/>
    <xsd:import namespace="13b5ebf6-e51b-448b-b0dd-02bc0e584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5efd2-2707-48b2-a062-9192c1947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a7c2e24-dda2-47b3-934a-2f96af816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ebf6-e51b-448b-b0dd-02bc0e584ad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62938e-e7db-45fa-9722-78f0ddd42b24}" ma:internalName="TaxCatchAll" ma:showField="CatchAllData" ma:web="13b5ebf6-e51b-448b-b0dd-02bc0e584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49BA6F-4020-4C4C-8B98-075413AD17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E9A4E9-D309-42B9-B45A-AD4E6500B98E}">
  <ds:schemaRefs>
    <ds:schemaRef ds:uri="http://schemas.microsoft.com/office/2006/metadata/properties"/>
    <ds:schemaRef ds:uri="http://schemas.microsoft.com/office/infopath/2007/PartnerControls"/>
    <ds:schemaRef ds:uri="3445efd2-2707-48b2-a062-9192c1947536"/>
    <ds:schemaRef ds:uri="13b5ebf6-e51b-448b-b0dd-02bc0e584ad6"/>
  </ds:schemaRefs>
</ds:datastoreItem>
</file>

<file path=customXml/itemProps3.xml><?xml version="1.0" encoding="utf-8"?>
<ds:datastoreItem xmlns:ds="http://schemas.openxmlformats.org/officeDocument/2006/customXml" ds:itemID="{52E0B60A-26E9-493C-BEBF-8F88859DBC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5efd2-2707-48b2-a062-9192c1947536"/>
    <ds:schemaRef ds:uri="13b5ebf6-e51b-448b-b0dd-02bc0e584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65e3067-9277-46fd-8a11-a8a9e0e22c62}" enabled="0" method="" siteId="{165e3067-9277-46fd-8a11-a8a9e0e22c6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3275</TotalTime>
  <Words>1674</Words>
  <Application>Microsoft Office PowerPoint</Application>
  <PresentationFormat>Widescreen</PresentationFormat>
  <Paragraphs>347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Segoe UI</vt:lpstr>
      <vt:lpstr>Times New Roman</vt:lpstr>
      <vt:lpstr>Wingdings</vt:lpstr>
      <vt:lpstr>NSRP Header</vt:lpstr>
      <vt:lpstr>NSRP Panel Project: (2019-477-003)  SHIPBOARD FIBER OPTIC CABLES JACKETS PERFORMANCE ENHANCEMENTS Giovanni Tomasi RSL Fiber Systems, LLC </vt:lpstr>
      <vt:lpstr>TABLE OF CONTENTS</vt:lpstr>
      <vt:lpstr> 2023 – SHIPBOARD FIBER OPTIC CABLES JACKETS PERFORMANCE ENHANCEMENTS</vt:lpstr>
      <vt:lpstr>PowerPoint Presentation</vt:lpstr>
      <vt:lpstr> 2023 – SHIPBOARD FIBER OPTIC CABLES JACKETS PERFORMANCE ENHANCEMENTS</vt:lpstr>
      <vt:lpstr>NSRP PROJECT UPDATE</vt:lpstr>
      <vt:lpstr>Cable Manufacturer - Optical Cable Corporation</vt:lpstr>
      <vt:lpstr> 2023 – SHIPBOARD FIBER OPTIC CABLES JACKETS PERFORMANCE ENHANCEMENTS</vt:lpstr>
      <vt:lpstr> 2023 – SHIPBOARD FIBER OPTIC CABLES JACKETS PERFORMANCE ENHANCEMENTS</vt:lpstr>
      <vt:lpstr>QUESTIONS?</vt:lpstr>
      <vt:lpstr>BACK UP SLIDES</vt:lpstr>
      <vt:lpstr>PowerPoint Presentation</vt:lpstr>
      <vt:lpstr>2020 OUTER JACKET SCRAPE ABRASION TEST</vt:lpstr>
      <vt:lpstr> 2023 – SHIPBOARD FIBER OPTIC CABLES JACKETS PERFORMANCE ENHANCEMENTS</vt:lpstr>
      <vt:lpstr> 2023 – SHIPBOARD FIBER OPTIC CABLES JACKETS PERFORMANCE ENHANCEMENTS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Giovanni Tomasi</cp:lastModifiedBy>
  <cp:revision>107</cp:revision>
  <dcterms:created xsi:type="dcterms:W3CDTF">2019-02-28T12:25:49Z</dcterms:created>
  <dcterms:modified xsi:type="dcterms:W3CDTF">2023-12-11T20:48:18Z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0x0101008211714A8386914FBBAF237E0209D6CD</vt:lpwstr>
  </property>
  <property fmtid="{D5CDD505-2E9C-101B-9397-08002B2CF9AE}" pid="3" name="MediaServiceImageTags">
    <vt:lpwstr/>
  </property>
</Properties>
</file>