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3"/>
  </p:notesMasterIdLst>
  <p:sldIdLst>
    <p:sldId id="260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101" autoAdjust="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xmlns="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xmlns="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xmlns="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xmlns="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xmlns="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3632" y="1281080"/>
            <a:ext cx="9144000" cy="2387600"/>
          </a:xfrm>
        </p:spPr>
        <p:txBody>
          <a:bodyPr/>
          <a:lstStyle/>
          <a:p>
            <a:r>
              <a:rPr lang="en-US" dirty="0" smtClean="0"/>
              <a:t>Rapid Adoption Project (RAP)- Training for the Installation of </a:t>
            </a:r>
            <a:r>
              <a:rPr lang="en-US" dirty="0" err="1" smtClean="0"/>
              <a:t>Viega</a:t>
            </a:r>
            <a:r>
              <a:rPr lang="en-US" dirty="0" smtClean="0"/>
              <a:t> </a:t>
            </a:r>
            <a:r>
              <a:rPr lang="en-US" dirty="0" err="1" smtClean="0"/>
              <a:t>MegaPress</a:t>
            </a:r>
            <a:r>
              <a:rPr lang="en-US" dirty="0" smtClean="0"/>
              <a:t> </a:t>
            </a:r>
            <a:r>
              <a:rPr lang="en-US" dirty="0" err="1" smtClean="0"/>
              <a:t>CuNi</a:t>
            </a:r>
            <a:r>
              <a:rPr lang="en-US" dirty="0" smtClean="0"/>
              <a:t> Fittings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81" y="5999445"/>
            <a:ext cx="4457710" cy="74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93632" y="3906300"/>
            <a:ext cx="91440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34055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5759D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5759D"/>
                </a:solidFill>
              </a:rPr>
              <a:t>Date: March 2023</a:t>
            </a:r>
          </a:p>
          <a:p>
            <a:r>
              <a:rPr lang="en-US" dirty="0" smtClean="0">
                <a:solidFill>
                  <a:srgbClr val="05759D"/>
                </a:solidFill>
              </a:rPr>
              <a:t>Wendy Greenbaum – 207.442.4630</a:t>
            </a:r>
            <a:endParaRPr lang="en-US" dirty="0">
              <a:solidFill>
                <a:srgbClr val="0575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Content – Pipe Spools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051" t="14591" r="8831" b="554"/>
          <a:stretch/>
        </p:blipFill>
        <p:spPr>
          <a:xfrm>
            <a:off x="600330" y="902908"/>
            <a:ext cx="10133901" cy="5603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1901" y="6291743"/>
            <a:ext cx="2139193" cy="21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Content – Pipe Spools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75" t="13321" r="8624" b="1190"/>
          <a:stretch/>
        </p:blipFill>
        <p:spPr>
          <a:xfrm>
            <a:off x="947956" y="1006679"/>
            <a:ext cx="9929556" cy="5500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5119" y="6291743"/>
            <a:ext cx="2139193" cy="21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2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/>
            <a:r>
              <a:rPr lang="en-US" dirty="0">
                <a:solidFill>
                  <a:srgbClr val="034055"/>
                </a:solidFill>
              </a:rPr>
              <a:t>Mission Statement</a:t>
            </a:r>
          </a:p>
          <a:p>
            <a:pPr marL="182880"/>
            <a:r>
              <a:rPr lang="en-US" dirty="0">
                <a:solidFill>
                  <a:srgbClr val="034055"/>
                </a:solidFill>
              </a:rPr>
              <a:t>Project Participants</a:t>
            </a:r>
          </a:p>
          <a:p>
            <a:pPr marL="182880"/>
            <a:r>
              <a:rPr lang="en-US" dirty="0">
                <a:solidFill>
                  <a:srgbClr val="034055"/>
                </a:solidFill>
              </a:rPr>
              <a:t>Completion Summary</a:t>
            </a:r>
          </a:p>
          <a:p>
            <a:pPr marL="182880"/>
            <a:r>
              <a:rPr lang="en-US" dirty="0">
                <a:solidFill>
                  <a:srgbClr val="034055"/>
                </a:solidFill>
              </a:rPr>
              <a:t>Task Status/Updates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345759"/>
            <a:ext cx="4927827" cy="327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7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945620"/>
            <a:ext cx="11775405" cy="5091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Pipe </a:t>
            </a:r>
            <a:r>
              <a:rPr lang="en-US" dirty="0"/>
              <a:t>F</a:t>
            </a:r>
            <a:r>
              <a:rPr lang="en-US" dirty="0" smtClean="0"/>
              <a:t>itters Trained So Shipyards Can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err="1" smtClean="0"/>
              <a:t>Viega</a:t>
            </a:r>
            <a:r>
              <a:rPr lang="en-US" dirty="0" smtClean="0"/>
              <a:t> </a:t>
            </a:r>
            <a:r>
              <a:rPr lang="en-US" dirty="0" err="1" smtClean="0"/>
              <a:t>MegaPress</a:t>
            </a:r>
            <a:r>
              <a:rPr lang="en-US" dirty="0" smtClean="0"/>
              <a:t> Fittings. </a:t>
            </a:r>
          </a:p>
          <a:p>
            <a:pPr lvl="1"/>
            <a:r>
              <a:rPr lang="en-US" dirty="0" smtClean="0"/>
              <a:t>Previous NSRP Projects funded testing of the fittings to prove compliance with ASTM F1387 as required by ship specification section 505. </a:t>
            </a:r>
          </a:p>
          <a:p>
            <a:pPr lvl="2"/>
            <a:r>
              <a:rPr lang="en-US" dirty="0" smtClean="0"/>
              <a:t>Technical Warrant Approval Letters 9505 </a:t>
            </a:r>
            <a:r>
              <a:rPr lang="en-US" dirty="0" err="1" smtClean="0"/>
              <a:t>Ser</a:t>
            </a:r>
            <a:r>
              <a:rPr lang="en-US" dirty="0" smtClean="0"/>
              <a:t> 05Z/181 dated April 14, 2022 and 9505 </a:t>
            </a:r>
            <a:r>
              <a:rPr lang="en-US" dirty="0" err="1" smtClean="0"/>
              <a:t>Ser</a:t>
            </a:r>
            <a:r>
              <a:rPr lang="en-US" dirty="0" smtClean="0"/>
              <a:t> 05Z/177 dated May 3, 2021 approved the use of the </a:t>
            </a:r>
            <a:r>
              <a:rPr lang="en-US" dirty="0" err="1" smtClean="0"/>
              <a:t>Viega</a:t>
            </a:r>
            <a:r>
              <a:rPr lang="en-US" dirty="0" smtClean="0"/>
              <a:t> </a:t>
            </a:r>
            <a:r>
              <a:rPr lang="en-US" dirty="0" err="1" smtClean="0"/>
              <a:t>MegaPress</a:t>
            </a:r>
            <a:r>
              <a:rPr lang="en-US" dirty="0" smtClean="0"/>
              <a:t> </a:t>
            </a:r>
            <a:r>
              <a:rPr lang="en-US" dirty="0" err="1" smtClean="0"/>
              <a:t>CuNi</a:t>
            </a:r>
            <a:r>
              <a:rPr lang="en-US" dirty="0" smtClean="0"/>
              <a:t> fittings for use in many systems and US Navy ship classes.</a:t>
            </a:r>
          </a:p>
          <a:p>
            <a:pPr lvl="2"/>
            <a:r>
              <a:rPr lang="en-US" dirty="0" smtClean="0"/>
              <a:t>Class specific specifications allow use either as a baseline requirement of via Specification Change Notice.</a:t>
            </a:r>
          </a:p>
          <a:p>
            <a:pPr lvl="1"/>
            <a:r>
              <a:rPr lang="en-US" dirty="0" smtClean="0"/>
              <a:t>Section 505 of the Class specifications requires training before the pipe fitters can install the fittings. </a:t>
            </a:r>
          </a:p>
          <a:p>
            <a:pPr lvl="2"/>
            <a:r>
              <a:rPr lang="en-US" dirty="0" smtClean="0"/>
              <a:t>Since this is a new application for the US Navy a training course is being developed under this NSRP project.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1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idx="1"/>
          </p:nvPr>
        </p:nvSpPr>
        <p:spPr>
          <a:xfrm>
            <a:off x="69850" y="1037695"/>
            <a:ext cx="11550650" cy="565162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34055"/>
                </a:solidFill>
              </a:rPr>
              <a:t>BIW</a:t>
            </a:r>
          </a:p>
          <a:p>
            <a:pPr lvl="1"/>
            <a:r>
              <a:rPr lang="en-US" dirty="0" smtClean="0">
                <a:solidFill>
                  <a:srgbClr val="0688B6"/>
                </a:solidFill>
              </a:rPr>
              <a:t>Wendy Greenbaum </a:t>
            </a:r>
            <a:r>
              <a:rPr lang="en-US" dirty="0">
                <a:solidFill>
                  <a:srgbClr val="0688B6"/>
                </a:solidFill>
              </a:rPr>
              <a:t>– Project Technical Lead</a:t>
            </a:r>
          </a:p>
          <a:p>
            <a:r>
              <a:rPr lang="en-US" dirty="0" smtClean="0">
                <a:solidFill>
                  <a:srgbClr val="034055"/>
                </a:solidFill>
              </a:rPr>
              <a:t>ATI</a:t>
            </a:r>
            <a:endParaRPr lang="en-US" dirty="0">
              <a:solidFill>
                <a:srgbClr val="034055"/>
              </a:solidFill>
            </a:endParaRPr>
          </a:p>
          <a:p>
            <a:pPr lvl="1"/>
            <a:r>
              <a:rPr lang="en-US" dirty="0" smtClean="0">
                <a:solidFill>
                  <a:srgbClr val="0688B6"/>
                </a:solidFill>
              </a:rPr>
              <a:t>Mark Smitherman</a:t>
            </a:r>
            <a:endParaRPr lang="en-US" dirty="0">
              <a:solidFill>
                <a:srgbClr val="0688B6"/>
              </a:solidFill>
            </a:endParaRPr>
          </a:p>
          <a:p>
            <a:r>
              <a:rPr lang="en-US" dirty="0" smtClean="0">
                <a:solidFill>
                  <a:srgbClr val="034055"/>
                </a:solidFill>
              </a:rPr>
              <a:t>D’Angelo Technologies, LLC</a:t>
            </a:r>
          </a:p>
          <a:p>
            <a:pPr lvl="1"/>
            <a:r>
              <a:rPr lang="en-US" dirty="0" err="1" smtClean="0">
                <a:solidFill>
                  <a:srgbClr val="0688B6"/>
                </a:solidFill>
              </a:rPr>
              <a:t>Maurissa</a:t>
            </a:r>
            <a:r>
              <a:rPr lang="en-US" dirty="0" smtClean="0">
                <a:solidFill>
                  <a:srgbClr val="0688B6"/>
                </a:solidFill>
              </a:rPr>
              <a:t> D’Angelo – PTR</a:t>
            </a:r>
          </a:p>
          <a:p>
            <a:r>
              <a:rPr lang="en-US" dirty="0" err="1" smtClean="0">
                <a:solidFill>
                  <a:srgbClr val="034055"/>
                </a:solidFill>
              </a:rPr>
              <a:t>Fincantieri</a:t>
            </a:r>
            <a:r>
              <a:rPr lang="en-US" dirty="0" smtClean="0">
                <a:solidFill>
                  <a:srgbClr val="034055"/>
                </a:solidFill>
              </a:rPr>
              <a:t> </a:t>
            </a:r>
            <a:r>
              <a:rPr lang="en-US" dirty="0" smtClean="0">
                <a:solidFill>
                  <a:srgbClr val="034055"/>
                </a:solidFill>
              </a:rPr>
              <a:t>Marinette </a:t>
            </a:r>
            <a:r>
              <a:rPr lang="en-US" dirty="0" smtClean="0">
                <a:solidFill>
                  <a:srgbClr val="034055"/>
                </a:solidFill>
              </a:rPr>
              <a:t>Marine (FMM)</a:t>
            </a:r>
            <a:endParaRPr lang="en-US" dirty="0">
              <a:solidFill>
                <a:srgbClr val="034055"/>
              </a:solidFill>
            </a:endParaRPr>
          </a:p>
          <a:p>
            <a:pPr lvl="1"/>
            <a:r>
              <a:rPr lang="en-US" dirty="0" smtClean="0">
                <a:solidFill>
                  <a:srgbClr val="0688B6"/>
                </a:solidFill>
              </a:rPr>
              <a:t>Alberto </a:t>
            </a:r>
            <a:r>
              <a:rPr lang="en-US" dirty="0" err="1" smtClean="0">
                <a:solidFill>
                  <a:srgbClr val="0688B6"/>
                </a:solidFill>
              </a:rPr>
              <a:t>Woll</a:t>
            </a:r>
            <a:r>
              <a:rPr lang="en-US" dirty="0" smtClean="0">
                <a:solidFill>
                  <a:srgbClr val="0688B6"/>
                </a:solidFill>
              </a:rPr>
              <a:t> </a:t>
            </a:r>
            <a:r>
              <a:rPr lang="en-US" dirty="0">
                <a:solidFill>
                  <a:srgbClr val="0688B6"/>
                </a:solidFill>
              </a:rPr>
              <a:t>– </a:t>
            </a:r>
            <a:r>
              <a:rPr lang="en-US" dirty="0" smtClean="0">
                <a:solidFill>
                  <a:srgbClr val="0688B6"/>
                </a:solidFill>
              </a:rPr>
              <a:t>TPOC</a:t>
            </a:r>
          </a:p>
          <a:p>
            <a:r>
              <a:rPr lang="en-US" dirty="0" smtClean="0">
                <a:solidFill>
                  <a:srgbClr val="034055"/>
                </a:solidFill>
              </a:rPr>
              <a:t>Supervisor of Shipbuilding, Bath</a:t>
            </a:r>
            <a:endParaRPr lang="en-US" dirty="0">
              <a:solidFill>
                <a:srgbClr val="034055"/>
              </a:solidFill>
            </a:endParaRPr>
          </a:p>
          <a:p>
            <a:pPr lvl="1"/>
            <a:r>
              <a:rPr lang="en-US" dirty="0" smtClean="0">
                <a:solidFill>
                  <a:srgbClr val="0688B6"/>
                </a:solidFill>
              </a:rPr>
              <a:t>Joseph Leeman, Gary </a:t>
            </a:r>
            <a:r>
              <a:rPr lang="en-US" dirty="0" err="1" smtClean="0">
                <a:solidFill>
                  <a:srgbClr val="0688B6"/>
                </a:solidFill>
              </a:rPr>
              <a:t>Morissette</a:t>
            </a:r>
            <a:endParaRPr lang="en-US" dirty="0">
              <a:solidFill>
                <a:srgbClr val="0688B6"/>
              </a:solidFill>
            </a:endParaRPr>
          </a:p>
          <a:p>
            <a:r>
              <a:rPr lang="en-US" dirty="0" err="1" smtClean="0">
                <a:solidFill>
                  <a:srgbClr val="034055"/>
                </a:solidFill>
              </a:rPr>
              <a:t>Viega</a:t>
            </a:r>
            <a:r>
              <a:rPr lang="en-US" dirty="0" smtClean="0">
                <a:solidFill>
                  <a:srgbClr val="034055"/>
                </a:solidFill>
              </a:rPr>
              <a:t> USA</a:t>
            </a:r>
            <a:endParaRPr lang="en-US" dirty="0">
              <a:solidFill>
                <a:srgbClr val="034055"/>
              </a:solidFill>
            </a:endParaRPr>
          </a:p>
          <a:p>
            <a:pPr lvl="1"/>
            <a:r>
              <a:rPr lang="en-US" dirty="0" smtClean="0">
                <a:solidFill>
                  <a:srgbClr val="0688B6"/>
                </a:solidFill>
              </a:rPr>
              <a:t>Jesus Herrero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9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49" y="1130178"/>
            <a:ext cx="10515601" cy="5091160"/>
          </a:xfrm>
        </p:spPr>
        <p:txBody>
          <a:bodyPr/>
          <a:lstStyle/>
          <a:p>
            <a:r>
              <a:rPr lang="en-US" dirty="0" smtClean="0"/>
              <a:t>Draft Course Curriculum – 100% Complete</a:t>
            </a:r>
          </a:p>
          <a:p>
            <a:r>
              <a:rPr lang="en-US" dirty="0" smtClean="0"/>
              <a:t>Mid-Project Report – 100% Complete</a:t>
            </a:r>
          </a:p>
          <a:p>
            <a:r>
              <a:rPr lang="en-US" dirty="0" smtClean="0"/>
              <a:t>Comment of Draft Curriculum – 100% Complete</a:t>
            </a:r>
          </a:p>
          <a:p>
            <a:r>
              <a:rPr lang="en-US" dirty="0" smtClean="0"/>
              <a:t>Final Curriculum – 100% Complete</a:t>
            </a:r>
          </a:p>
          <a:p>
            <a:r>
              <a:rPr lang="en-US" dirty="0" smtClean="0"/>
              <a:t>Order Material – 0% Complete</a:t>
            </a:r>
          </a:p>
          <a:p>
            <a:r>
              <a:rPr lang="en-US" dirty="0" smtClean="0"/>
              <a:t>Obtain Tooling for Class – 50% Complete</a:t>
            </a:r>
          </a:p>
          <a:p>
            <a:r>
              <a:rPr lang="en-US" dirty="0" smtClean="0"/>
              <a:t>Announce Location and Date of Class – 100% Complete</a:t>
            </a:r>
          </a:p>
          <a:p>
            <a:r>
              <a:rPr lang="en-US" dirty="0" smtClean="0"/>
              <a:t>Execute Training Class – 0% Complete</a:t>
            </a:r>
          </a:p>
          <a:p>
            <a:r>
              <a:rPr lang="en-US" dirty="0" smtClean="0"/>
              <a:t>Final Report – 0% Complete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155345"/>
            <a:ext cx="11691515" cy="52370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General Info about </a:t>
            </a:r>
            <a:r>
              <a:rPr lang="en-US" dirty="0" err="1" smtClean="0"/>
              <a:t>Viega</a:t>
            </a:r>
            <a:r>
              <a:rPr lang="en-US" dirty="0" smtClean="0"/>
              <a:t> and Press Connect Technology</a:t>
            </a:r>
          </a:p>
          <a:p>
            <a:r>
              <a:rPr lang="en-US" dirty="0" smtClean="0"/>
              <a:t>Support Services</a:t>
            </a:r>
          </a:p>
          <a:p>
            <a:r>
              <a:rPr lang="en-US" dirty="0" err="1" smtClean="0"/>
              <a:t>Navsea</a:t>
            </a:r>
            <a:r>
              <a:rPr lang="en-US" dirty="0" smtClean="0"/>
              <a:t> Approval</a:t>
            </a:r>
          </a:p>
          <a:p>
            <a:pPr lvl="1"/>
            <a:r>
              <a:rPr lang="en-US" dirty="0" smtClean="0"/>
              <a:t>Fittings approved</a:t>
            </a:r>
          </a:p>
          <a:p>
            <a:pPr lvl="1"/>
            <a:r>
              <a:rPr lang="en-US" dirty="0" smtClean="0"/>
              <a:t>Testing and Test Results</a:t>
            </a:r>
          </a:p>
          <a:p>
            <a:pPr lvl="1"/>
            <a:r>
              <a:rPr lang="en-US" dirty="0" smtClean="0"/>
              <a:t>TWH Approval Letters</a:t>
            </a:r>
          </a:p>
          <a:p>
            <a:r>
              <a:rPr lang="en-US" dirty="0" smtClean="0"/>
              <a:t>Fitting Construction</a:t>
            </a:r>
          </a:p>
          <a:p>
            <a:r>
              <a:rPr lang="en-US" dirty="0" smtClean="0"/>
              <a:t>Approved Applications</a:t>
            </a:r>
          </a:p>
          <a:p>
            <a:r>
              <a:rPr lang="en-US" dirty="0" smtClean="0"/>
              <a:t>Fitting Installation and Process Requirements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Knowledge Checkpoints</a:t>
            </a:r>
          </a:p>
          <a:p>
            <a:r>
              <a:rPr lang="en-US" dirty="0" smtClean="0"/>
              <a:t>Warranty</a:t>
            </a:r>
          </a:p>
          <a:p>
            <a:r>
              <a:rPr lang="en-US" dirty="0" smtClean="0"/>
              <a:t>Credential Testing</a:t>
            </a:r>
          </a:p>
          <a:p>
            <a:r>
              <a:rPr lang="en-US" dirty="0" smtClean="0"/>
              <a:t>Additional Content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6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Content – Pipe Spools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06" t="12559" r="8968" b="1824"/>
          <a:stretch/>
        </p:blipFill>
        <p:spPr>
          <a:xfrm>
            <a:off x="637564" y="1011321"/>
            <a:ext cx="9873842" cy="5495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6066" y="6291743"/>
            <a:ext cx="2139193" cy="21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Content – Pipe Spools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57" t="13701" r="8831" b="1316"/>
          <a:stretch/>
        </p:blipFill>
        <p:spPr>
          <a:xfrm>
            <a:off x="906012" y="1066847"/>
            <a:ext cx="9798340" cy="5439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6124" y="6316003"/>
            <a:ext cx="2139193" cy="21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6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Content – Pipe Spools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51" t="12939" r="9175" b="1063"/>
          <a:stretch/>
        </p:blipFill>
        <p:spPr>
          <a:xfrm>
            <a:off x="493495" y="1071343"/>
            <a:ext cx="9732686" cy="54771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61233" y="6291743"/>
            <a:ext cx="2139193" cy="215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4795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1874</TotalTime>
  <Words>350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Times New Roman</vt:lpstr>
      <vt:lpstr>NSRP Header</vt:lpstr>
      <vt:lpstr>Rapid Adoption Project (RAP)- Training for the Installation of Viega MegaPress CuNi Fittings  </vt:lpstr>
      <vt:lpstr>Agenda</vt:lpstr>
      <vt:lpstr>Mission Statement</vt:lpstr>
      <vt:lpstr>PROJECT PARTICIPANTS</vt:lpstr>
      <vt:lpstr>COMPLETION SUMMARY</vt:lpstr>
      <vt:lpstr>Curriculum Content</vt:lpstr>
      <vt:lpstr>Curriculum Content – Pipe Spools</vt:lpstr>
      <vt:lpstr>Curriculum Content – Pipe Spools</vt:lpstr>
      <vt:lpstr>Curriculum Content – Pipe Spools</vt:lpstr>
      <vt:lpstr>Curriculum Content – Pipe Spools</vt:lpstr>
      <vt:lpstr>Curriculum Content – Pipe Spools</vt:lpstr>
    </vt:vector>
  </TitlesOfParts>
  <Company>SCRA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Greenbaum, Wendy R</cp:lastModifiedBy>
  <cp:revision>115</cp:revision>
  <dcterms:created xsi:type="dcterms:W3CDTF">2019-02-28T12:25:49Z</dcterms:created>
  <dcterms:modified xsi:type="dcterms:W3CDTF">2023-03-21T10:31:07Z</dcterms:modified>
</cp:coreProperties>
</file>