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8"/>
  </p:notesMasterIdLst>
  <p:sldIdLst>
    <p:sldId id="261" r:id="rId2"/>
    <p:sldId id="262" r:id="rId3"/>
    <p:sldId id="263" r:id="rId4"/>
    <p:sldId id="264" r:id="rId5"/>
    <p:sldId id="266" r:id="rId6"/>
    <p:sldId id="26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055"/>
    <a:srgbClr val="045571"/>
    <a:srgbClr val="05759D"/>
    <a:srgbClr val="0688B6"/>
    <a:srgbClr val="8EB2BF"/>
    <a:srgbClr val="446A78"/>
    <a:srgbClr val="EAF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7101" autoAdjust="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0CAFB-BA6A-4EAD-8632-EFF9673D5756}" type="datetimeFigureOut">
              <a:rPr lang="en-US" smtClean="0"/>
              <a:t>3/6/2024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3D755-2BB7-4E46-A026-A3354C074F5C}" type="slidenum">
              <a:rPr lang="en-US" smtClean="0"/>
              <a:t>‹#›</a:t>
            </a:fld>
            <a:endParaRPr lang="en-US"/>
          </a:p>
        </p:txBody>
      </p:sp>
    </p:spTree>
    <p:extLst>
      <p:ext uri="{BB962C8B-B14F-4D97-AF65-F5344CB8AC3E}">
        <p14:creationId xmlns:p14="http://schemas.microsoft.com/office/powerpoint/2010/main" val="209442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33675" y="2599135"/>
            <a:ext cx="9144000" cy="2387600"/>
          </a:xfrm>
          <a:prstGeom prst="rect">
            <a:avLst/>
          </a:prstGeom>
        </p:spPr>
        <p:txBody>
          <a:bodyPr anchor="b"/>
          <a:lstStyle>
            <a:lvl1pPr algn="r">
              <a:defRPr sz="4800">
                <a:latin typeface="Segoe UI" panose="020B0502040204020203" pitchFamily="34" charset="0"/>
                <a:cs typeface="Segoe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733675" y="4986735"/>
            <a:ext cx="9144000" cy="604440"/>
          </a:xfrm>
        </p:spPr>
        <p:txBody>
          <a:bodyPr/>
          <a:lstStyle>
            <a:lvl1pPr marL="0" indent="0" algn="r">
              <a:buNone/>
              <a:defRPr sz="2400">
                <a:solidFill>
                  <a:srgbClr val="04557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sp>
        <p:nvSpPr>
          <p:cNvPr id="5" name="Slide Number Placeholder 4"/>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0838" y="5675431"/>
            <a:ext cx="1626901" cy="977918"/>
          </a:xfrm>
          <a:prstGeom prst="rect">
            <a:avLst/>
          </a:prstGeom>
        </p:spPr>
      </p:pic>
    </p:spTree>
    <p:extLst>
      <p:ext uri="{BB962C8B-B14F-4D97-AF65-F5344CB8AC3E}">
        <p14:creationId xmlns:p14="http://schemas.microsoft.com/office/powerpoint/2010/main" val="11987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11550650"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139813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le and Split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5912206"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4"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
        <p:nvSpPr>
          <p:cNvPr id="9" name="Content Placeholder 2"/>
          <p:cNvSpPr>
            <a:spLocks noGrp="1"/>
          </p:cNvSpPr>
          <p:nvPr>
            <p:ph idx="12"/>
          </p:nvPr>
        </p:nvSpPr>
        <p:spPr>
          <a:xfrm>
            <a:off x="6133800" y="1130178"/>
            <a:ext cx="5801111"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389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815136" cy="1381961"/>
          </a:xfrm>
          <a:prstGeom prst="rect">
            <a:avLst/>
          </a:prstGeom>
        </p:spPr>
      </p:pic>
      <p:sp>
        <p:nvSpPr>
          <p:cNvPr id="9"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10" name="Table 9"/>
          <p:cNvGraphicFramePr>
            <a:graphicFrameLocks noGrp="1"/>
          </p:cNvGraphicFramePr>
          <p:nvPr userDrawn="1">
            <p:extLst>
              <p:ext uri="{D42A27DB-BD31-4B8C-83A1-F6EECF244321}">
                <p14:modId xmlns:p14="http://schemas.microsoft.com/office/powerpoint/2010/main" val="1048120217"/>
              </p:ext>
            </p:extLst>
          </p:nvPr>
        </p:nvGraphicFramePr>
        <p:xfrm>
          <a:off x="1835842" y="1227430"/>
          <a:ext cx="8181796" cy="5094481"/>
        </p:xfrm>
        <a:graphic>
          <a:graphicData uri="http://schemas.openxmlformats.org/drawingml/2006/table">
            <a:tbl>
              <a:tblPr firstRow="1" firstCol="1" bandRow="1"/>
              <a:tblGrid>
                <a:gridCol w="938894">
                  <a:extLst>
                    <a:ext uri="{9D8B030D-6E8A-4147-A177-3AD203B41FA5}">
                      <a16:colId xmlns:a16="http://schemas.microsoft.com/office/drawing/2014/main" val="2932954129"/>
                    </a:ext>
                  </a:extLst>
                </a:gridCol>
                <a:gridCol w="4667897">
                  <a:extLst>
                    <a:ext uri="{9D8B030D-6E8A-4147-A177-3AD203B41FA5}">
                      <a16:colId xmlns:a16="http://schemas.microsoft.com/office/drawing/2014/main" val="511602394"/>
                    </a:ext>
                  </a:extLst>
                </a:gridCol>
                <a:gridCol w="2575005">
                  <a:extLst>
                    <a:ext uri="{9D8B030D-6E8A-4147-A177-3AD203B41FA5}">
                      <a16:colId xmlns:a16="http://schemas.microsoft.com/office/drawing/2014/main" val="3374404517"/>
                    </a:ext>
                  </a:extLst>
                </a:gridCol>
              </a:tblGrid>
              <a:tr h="331533">
                <a:tc>
                  <a:txBody>
                    <a:bodyPr/>
                    <a:lstStyle/>
                    <a:p>
                      <a:pPr marL="0" marR="102870">
                        <a:lnSpc>
                          <a:spcPct val="115000"/>
                        </a:lnSpc>
                        <a:spcBef>
                          <a:spcPts val="0"/>
                        </a:spcBef>
                        <a:spcAft>
                          <a:spcPts val="0"/>
                        </a:spcAft>
                        <a:tabLst>
                          <a:tab pos="560070" algn="ctr"/>
                        </a:tabLst>
                      </a:pPr>
                      <a:r>
                        <a:rPr lang="en-US" sz="1200" b="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Time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227457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Presentation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0">
                        <a:lnSpc>
                          <a:spcPct val="115000"/>
                        </a:lnSpc>
                        <a:spcBef>
                          <a:spcPts val="0"/>
                        </a:spcBef>
                        <a:spcAft>
                          <a:spcPts val="0"/>
                        </a:spcAft>
                      </a:pPr>
                      <a:r>
                        <a:rPr lang="en-US" sz="1200" b="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Speaker</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extLst>
                  <a:ext uri="{0D108BD9-81ED-4DB2-BD59-A6C34878D82A}">
                    <a16:rowId xmlns:a16="http://schemas.microsoft.com/office/drawing/2014/main" val="271360870"/>
                  </a:ext>
                </a:extLst>
              </a:tr>
              <a:tr h="331533">
                <a:tc>
                  <a:txBody>
                    <a:bodyPr/>
                    <a:lstStyle/>
                    <a:p>
                      <a:pPr marL="0" marR="102870">
                        <a:lnSpc>
                          <a:spcPct val="115000"/>
                        </a:lnSpc>
                        <a:spcBef>
                          <a:spcPts val="0"/>
                        </a:spcBef>
                        <a:spcAft>
                          <a:spcPts val="0"/>
                        </a:spcAft>
                        <a:tabLst>
                          <a:tab pos="560070" algn="ctr"/>
                        </a:tabLst>
                      </a:pPr>
                      <a:r>
                        <a:rPr lang="en-US" sz="1200" b="1">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102870">
                        <a:lnSpc>
                          <a:spcPct val="115000"/>
                        </a:lnSpc>
                        <a:spcBef>
                          <a:spcPts val="0"/>
                        </a:spcBef>
                        <a:spcAft>
                          <a:spcPts val="0"/>
                        </a:spcAft>
                      </a:pPr>
                      <a:r>
                        <a:rPr lang="en-US" sz="1200" b="1">
                          <a:effectLst/>
                          <a:latin typeface="Segoe UI" panose="020B0502040204020203" pitchFamily="34" charset="0"/>
                          <a:ea typeface="Times New Roman" panose="02020603050405020304" pitchFamily="18" charset="0"/>
                          <a:cs typeface="Times New Roman" panose="02020603050405020304" pitchFamily="18" charset="0"/>
                        </a:rPr>
                        <a:t>Convene Meeting</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2598155790"/>
                  </a:ext>
                </a:extLst>
              </a:tr>
              <a:tr h="331533">
                <a:tc>
                  <a:txBody>
                    <a:bodyPr/>
                    <a:lstStyle/>
                    <a:p>
                      <a:pPr marL="0" marR="102870">
                        <a:lnSpc>
                          <a:spcPct val="115000"/>
                        </a:lnSpc>
                        <a:spcBef>
                          <a:spcPts val="0"/>
                        </a:spcBef>
                        <a:spcAft>
                          <a:spcPts val="0"/>
                        </a:spcAft>
                        <a:tabLst>
                          <a:tab pos="560070" algn="ctr"/>
                        </a:tabLst>
                      </a:pPr>
                      <a:r>
                        <a:rPr lang="en-US" sz="120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419735"/>
                  </a:ext>
                </a:extLst>
              </a:tr>
              <a:tr h="40477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224274004"/>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60212"/>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10:00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76659734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88188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27699409"/>
                  </a:ext>
                </a:extLst>
              </a:tr>
              <a:tr h="331533">
                <a:tc>
                  <a:txBody>
                    <a:bodyPr/>
                    <a:lstStyle/>
                    <a:p>
                      <a:pPr marL="0" marR="102870" algn="l" defTabSz="914400" rtl="0" eaLnBrk="1" latinLnBrk="0" hangingPunct="1">
                        <a:lnSpc>
                          <a:spcPct val="115000"/>
                        </a:lnSpc>
                        <a:spcBef>
                          <a:spcPts val="0"/>
                        </a:spcBef>
                        <a:spcAft>
                          <a:spcPts val="0"/>
                        </a:spcAft>
                        <a:tabLst>
                          <a:tab pos="560070" algn="ctr"/>
                        </a:tabLs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937301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12:00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Lunch</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40925533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893969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90304744"/>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3:00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979672"/>
                  </a:ext>
                </a:extLst>
              </a:tr>
              <a:tr h="37978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43200741"/>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5:00</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Adjourn</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2754446"/>
                  </a:ext>
                </a:extLst>
              </a:tr>
            </a:tbl>
          </a:graphicData>
        </a:graphic>
      </p:graphicFrame>
      <p:sp>
        <p:nvSpPr>
          <p:cNvPr id="13"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152894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d Chart layou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2" name="Table 1"/>
          <p:cNvGraphicFramePr>
            <a:graphicFrameLocks noGrp="1"/>
          </p:cNvGraphicFramePr>
          <p:nvPr userDrawn="1">
            <p:extLst>
              <p:ext uri="{D42A27DB-BD31-4B8C-83A1-F6EECF244321}">
                <p14:modId xmlns:p14="http://schemas.microsoft.com/office/powerpoint/2010/main" val="271191812"/>
              </p:ext>
            </p:extLst>
          </p:nvPr>
        </p:nvGraphicFramePr>
        <p:xfrm>
          <a:off x="165538" y="1532083"/>
          <a:ext cx="11274358" cy="4846320"/>
        </p:xfrm>
        <a:graphic>
          <a:graphicData uri="http://schemas.openxmlformats.org/drawingml/2006/table">
            <a:tbl>
              <a:tblPr bandRow="1">
                <a:tableStyleId>{BDBED569-4797-4DF1-A0F4-6AAB3CD982D8}</a:tableStyleId>
              </a:tblPr>
              <a:tblGrid>
                <a:gridCol w="5511907">
                  <a:extLst>
                    <a:ext uri="{9D8B030D-6E8A-4147-A177-3AD203B41FA5}">
                      <a16:colId xmlns:a16="http://schemas.microsoft.com/office/drawing/2014/main" val="3455249154"/>
                    </a:ext>
                  </a:extLst>
                </a:gridCol>
                <a:gridCol w="5762451">
                  <a:extLst>
                    <a:ext uri="{9D8B030D-6E8A-4147-A177-3AD203B41FA5}">
                      <a16:colId xmlns:a16="http://schemas.microsoft.com/office/drawing/2014/main" val="3729642697"/>
                    </a:ext>
                  </a:extLst>
                </a:gridCol>
              </a:tblGrid>
              <a:tr h="365760">
                <a:tc>
                  <a:txBody>
                    <a:bodyPr/>
                    <a:lstStyle/>
                    <a:p>
                      <a:r>
                        <a:rPr lang="en-US" b="1" dirty="0">
                          <a:latin typeface="Segoe UI" panose="020B0502040204020203" pitchFamily="34" charset="0"/>
                          <a:cs typeface="Segoe UI" panose="020B0502040204020203" pitchFamily="34" charset="0"/>
                        </a:rPr>
                        <a:t>PROJECT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extLst>
                  <a:ext uri="{0D108BD9-81ED-4DB2-BD59-A6C34878D82A}">
                    <a16:rowId xmlns:a16="http://schemas.microsoft.com/office/drawing/2014/main" val="3992270513"/>
                  </a:ext>
                </a:extLst>
              </a:tr>
              <a:tr h="2286000">
                <a:tc>
                  <a:txBody>
                    <a:bodyPr/>
                    <a:lstStyle/>
                    <a:p>
                      <a:r>
                        <a:rPr lang="en-US" sz="1800" u="sng" dirty="0">
                          <a:latin typeface="Segoe UI" panose="020B0502040204020203" pitchFamily="34" charset="0"/>
                          <a:cs typeface="Segoe UI" panose="020B0502040204020203" pitchFamily="34" charset="0"/>
                        </a:rPr>
                        <a:t>Prime/Lead</a:t>
                      </a:r>
                      <a:r>
                        <a:rPr lang="en-US" sz="1800" dirty="0">
                          <a:latin typeface="Segoe UI" panose="020B0502040204020203" pitchFamily="34" charset="0"/>
                          <a:cs typeface="Segoe UI" panose="020B0502040204020203" pitchFamily="34" charset="0"/>
                        </a:rPr>
                        <a:t>:</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Team Members</a:t>
                      </a:r>
                      <a:r>
                        <a:rPr lang="en-US" sz="1800" dirty="0">
                          <a:latin typeface="Segoe UI" panose="020B0502040204020203" pitchFamily="34" charset="0"/>
                          <a:cs typeface="Segoe UI" panose="020B0502040204020203" pitchFamily="34" charset="0"/>
                        </a:rPr>
                        <a:t>:  </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Duration</a:t>
                      </a:r>
                      <a:r>
                        <a:rPr lang="en-US" sz="1800" dirty="0">
                          <a:latin typeface="Segoe UI" panose="020B0502040204020203" pitchFamily="34" charset="0"/>
                          <a:cs typeface="Segoe UI" panose="020B0502040204020203"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Enter</a:t>
                      </a:r>
                      <a:r>
                        <a:rPr lang="en-US" baseline="0" dirty="0">
                          <a:latin typeface="Segoe UI" panose="020B0502040204020203" pitchFamily="34" charset="0"/>
                          <a:cs typeface="Segoe UI" panose="020B0502040204020203" pitchFamily="34" charset="0"/>
                        </a:rPr>
                        <a:t> objective here.</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9032222"/>
                  </a:ext>
                </a:extLst>
              </a:tr>
              <a:tr h="365760">
                <a:tc>
                  <a:txBody>
                    <a:bodyPr/>
                    <a:lstStyle/>
                    <a:p>
                      <a:r>
                        <a:rPr lang="en-US" b="1" dirty="0">
                          <a:latin typeface="Segoe UI" panose="020B0502040204020203" pitchFamily="34" charset="0"/>
                          <a:cs typeface="Segoe UI" panose="020B0502040204020203" pitchFamily="34" charset="0"/>
                        </a:rPr>
                        <a:t>DELIVERABLES/BENEFITS/ROI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FINANCIAL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B5C1"/>
                    </a:solidFill>
                  </a:tcPr>
                </a:tc>
                <a:extLst>
                  <a:ext uri="{0D108BD9-81ED-4DB2-BD59-A6C34878D82A}">
                    <a16:rowId xmlns:a16="http://schemas.microsoft.com/office/drawing/2014/main" val="2005705520"/>
                  </a:ext>
                </a:extLst>
              </a:tr>
              <a:tr h="1828800">
                <a:tc>
                  <a:txBody>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Program Funds:  $</a:t>
                      </a:r>
                    </a:p>
                    <a:p>
                      <a:r>
                        <a:rPr lang="en-US" dirty="0">
                          <a:latin typeface="Segoe UI" panose="020B0502040204020203" pitchFamily="34" charset="0"/>
                          <a:cs typeface="Segoe UI" panose="020B0502040204020203" pitchFamily="34" charset="0"/>
                        </a:rPr>
                        <a:t>Cost</a:t>
                      </a:r>
                      <a:r>
                        <a:rPr lang="en-US" baseline="0" dirty="0">
                          <a:latin typeface="Segoe UI" panose="020B0502040204020203" pitchFamily="34" charset="0"/>
                          <a:cs typeface="Segoe UI" panose="020B0502040204020203" pitchFamily="34" charset="0"/>
                        </a:rPr>
                        <a:t> Share:         $</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075137"/>
                  </a:ext>
                </a:extLst>
              </a:tr>
            </a:tbl>
          </a:graphicData>
        </a:graphic>
      </p:graphicFrame>
      <p:sp>
        <p:nvSpPr>
          <p:cNvPr id="11" name="TextBox 10"/>
          <p:cNvSpPr txBox="1"/>
          <p:nvPr userDrawn="1"/>
        </p:nvSpPr>
        <p:spPr>
          <a:xfrm>
            <a:off x="69850" y="1088325"/>
            <a:ext cx="5459401" cy="369332"/>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Subtitle</a:t>
            </a:r>
          </a:p>
        </p:txBody>
      </p:sp>
      <p:sp>
        <p:nvSpPr>
          <p:cNvPr id="12" name="TextBox 11"/>
          <p:cNvSpPr txBox="1"/>
          <p:nvPr userDrawn="1"/>
        </p:nvSpPr>
        <p:spPr>
          <a:xfrm>
            <a:off x="10135485" y="1046285"/>
            <a:ext cx="1282776" cy="369332"/>
          </a:xfrm>
          <a:prstGeom prst="rect">
            <a:avLst/>
          </a:prstGeom>
          <a:noFill/>
        </p:spPr>
        <p:txBody>
          <a:bodyPr wrap="square" rtlCol="0">
            <a:spAutoFit/>
          </a:bodyPr>
          <a:lstStyle/>
          <a:p>
            <a:pPr algn="r"/>
            <a:r>
              <a:rPr lang="en-US" dirty="0">
                <a:latin typeface="Segoe UI" panose="020B0502040204020203" pitchFamily="34" charset="0"/>
                <a:cs typeface="Segoe UI" panose="020B0502040204020203" pitchFamily="34" charset="0"/>
              </a:rPr>
              <a:t>0/00</a:t>
            </a:r>
          </a:p>
        </p:txBody>
      </p:sp>
    </p:spTree>
    <p:extLst>
      <p:ext uri="{BB962C8B-B14F-4D97-AF65-F5344CB8AC3E}">
        <p14:creationId xmlns:p14="http://schemas.microsoft.com/office/powerpoint/2010/main" val="326421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766219"/>
            <a:ext cx="10515600" cy="1325563"/>
          </a:xfrm>
          <a:prstGeom prst="rect">
            <a:avLst/>
          </a:prstGeom>
        </p:spPr>
        <p:txBody>
          <a:bodyPr/>
          <a:lstStyle>
            <a:lvl1pPr algn="ctr">
              <a:defRPr>
                <a:latin typeface="Segoe UI" panose="020B0502040204020203" pitchFamily="34" charset="0"/>
                <a:cs typeface="Segoe UI" panose="020B0502040204020203" pitchFamily="34" charset="0"/>
              </a:defRPr>
            </a:lvl1pPr>
          </a:lstStyle>
          <a:p>
            <a:r>
              <a:rPr lang="en-US" dirty="0"/>
              <a:t>Questions?</a:t>
            </a:r>
          </a:p>
        </p:txBody>
      </p:sp>
      <p:sp>
        <p:nvSpPr>
          <p:cNvPr id="4" name="Slide Number Placeholder 3"/>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838" y="5675431"/>
            <a:ext cx="1626901" cy="977918"/>
          </a:xfrm>
          <a:prstGeom prst="rect">
            <a:avLst/>
          </a:prstGeom>
        </p:spPr>
      </p:pic>
    </p:spTree>
    <p:extLst>
      <p:ext uri="{BB962C8B-B14F-4D97-AF65-F5344CB8AC3E}">
        <p14:creationId xmlns:p14="http://schemas.microsoft.com/office/powerpoint/2010/main" val="4269388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62631" y="6545535"/>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759101114"/>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8" r:id="rId3"/>
    <p:sldLayoutId id="2147483660" r:id="rId4"/>
    <p:sldLayoutId id="2147483659" r:id="rId5"/>
    <p:sldLayoutId id="2147483656"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34055"/>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759D"/>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3675" y="3995750"/>
            <a:ext cx="9144000" cy="907895"/>
          </a:xfrm>
        </p:spPr>
        <p:txBody>
          <a:bodyPr/>
          <a:lstStyle/>
          <a:p>
            <a:r>
              <a:rPr lang="en-US" dirty="0"/>
              <a:t>Sustainment Panel</a:t>
            </a:r>
          </a:p>
        </p:txBody>
      </p:sp>
      <p:sp>
        <p:nvSpPr>
          <p:cNvPr id="3" name="Subtitle 2"/>
          <p:cNvSpPr>
            <a:spLocks noGrp="1"/>
          </p:cNvSpPr>
          <p:nvPr>
            <p:ph type="subTitle" idx="1"/>
          </p:nvPr>
        </p:nvSpPr>
        <p:spPr>
          <a:xfrm>
            <a:off x="2733675" y="4986735"/>
            <a:ext cx="9144000" cy="1475710"/>
          </a:xfrm>
        </p:spPr>
        <p:txBody>
          <a:bodyPr>
            <a:normAutofit/>
          </a:bodyPr>
          <a:lstStyle/>
          <a:p>
            <a:r>
              <a:rPr lang="en-US" sz="3600" dirty="0"/>
              <a:t>Kirsten Walkup, Panel Chair</a:t>
            </a:r>
          </a:p>
          <a:p>
            <a:r>
              <a:rPr lang="en-US" i="1" dirty="0"/>
              <a:t>General Dynamics – Bath Iron Works</a:t>
            </a:r>
          </a:p>
        </p:txBody>
      </p:sp>
      <p:sp>
        <p:nvSpPr>
          <p:cNvPr id="4" name="Slide Number Placeholder 3"/>
          <p:cNvSpPr>
            <a:spLocks noGrp="1"/>
          </p:cNvSpPr>
          <p:nvPr>
            <p:ph type="sldNum" sz="quarter" idx="11"/>
          </p:nvPr>
        </p:nvSpPr>
        <p:spPr/>
        <p:txBody>
          <a:bodyPr/>
          <a:lstStyle/>
          <a:p>
            <a:fld id="{A916C171-007E-46CF-80D5-F89E015BD616}" type="slidenum">
              <a:rPr lang="en-US" smtClean="0"/>
              <a:pPr/>
              <a:t>1</a:t>
            </a:fld>
            <a:endParaRPr lang="en-US" dirty="0"/>
          </a:p>
        </p:txBody>
      </p:sp>
      <p:sp>
        <p:nvSpPr>
          <p:cNvPr id="5" name="Title 1"/>
          <p:cNvSpPr txBox="1">
            <a:spLocks/>
          </p:cNvSpPr>
          <p:nvPr/>
        </p:nvSpPr>
        <p:spPr>
          <a:xfrm>
            <a:off x="2733675" y="3257895"/>
            <a:ext cx="9144000" cy="907895"/>
          </a:xfrm>
          <a:prstGeom prst="rect">
            <a:avLst/>
          </a:prstGeom>
        </p:spPr>
        <p:txBody>
          <a:bodyPr anchor="b"/>
          <a:lstStyle>
            <a:lvl1pPr algn="r" defTabSz="914400" rtl="0" eaLnBrk="1" latinLnBrk="0" hangingPunct="1">
              <a:lnSpc>
                <a:spcPct val="90000"/>
              </a:lnSpc>
              <a:spcBef>
                <a:spcPct val="0"/>
              </a:spcBef>
              <a:buNone/>
              <a:defRPr sz="4800" kern="1200">
                <a:solidFill>
                  <a:schemeClr val="tx1"/>
                </a:solidFill>
                <a:latin typeface="Segoe UI" panose="020B0502040204020203" pitchFamily="34" charset="0"/>
                <a:ea typeface="+mj-ea"/>
                <a:cs typeface="Segoe UI" panose="020B0502040204020203" pitchFamily="34" charset="0"/>
              </a:defRPr>
            </a:lvl1pPr>
          </a:lstStyle>
          <a:p>
            <a:r>
              <a:rPr lang="en-US" b="1" dirty="0"/>
              <a:t>State of the Panel</a:t>
            </a:r>
          </a:p>
        </p:txBody>
      </p:sp>
    </p:spTree>
    <p:extLst>
      <p:ext uri="{BB962C8B-B14F-4D97-AF65-F5344CB8AC3E}">
        <p14:creationId xmlns:p14="http://schemas.microsoft.com/office/powerpoint/2010/main" val="126401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6816" y="1437081"/>
            <a:ext cx="10958368" cy="4692935"/>
          </a:xfrm>
        </p:spPr>
        <p:txBody>
          <a:bodyPr/>
          <a:lstStyle/>
          <a:p>
            <a:pPr marL="0" indent="0">
              <a:buNone/>
            </a:pPr>
            <a:r>
              <a:rPr lang="en-US" i="1" dirty="0"/>
              <a:t>“The Sustainment Panel has the mission of reducing the cost of ship logistics and sustainment activities to include repair, maintenance and modernization while increasing operational availability for manned and unmanned vessels. Panel focus will be placed on advancing technologies, materials, processes and procedures that realize greater efficiencies in lifecycle sustainment. The Panel also includes researching and evaluating opportunities for implementation of digital tools, new technology, and processes to increase operational availability.”</a:t>
            </a:r>
          </a:p>
        </p:txBody>
      </p:sp>
      <p:sp>
        <p:nvSpPr>
          <p:cNvPr id="4" name="Slide Number Placeholder 3"/>
          <p:cNvSpPr>
            <a:spLocks noGrp="1"/>
          </p:cNvSpPr>
          <p:nvPr>
            <p:ph type="sldNum" sz="quarter" idx="11"/>
          </p:nvPr>
        </p:nvSpPr>
        <p:spPr>
          <a:xfrm>
            <a:off x="9362631" y="6524510"/>
            <a:ext cx="2743200" cy="365125"/>
          </a:xfrm>
        </p:spPr>
        <p:txBody>
          <a:bodyPr/>
          <a:lstStyle/>
          <a:p>
            <a:fld id="{A916C171-007E-46CF-80D5-F89E015BD616}" type="slidenum">
              <a:rPr lang="en-US" smtClean="0"/>
              <a:pPr/>
              <a:t>2</a:t>
            </a:fld>
            <a:endParaRPr lang="en-US" dirty="0"/>
          </a:p>
        </p:txBody>
      </p:sp>
      <p:sp>
        <p:nvSpPr>
          <p:cNvPr id="11" name="Title 2">
            <a:extLst>
              <a:ext uri="{FF2B5EF4-FFF2-40B4-BE49-F238E27FC236}">
                <a16:creationId xmlns:a16="http://schemas.microsoft.com/office/drawing/2014/main" id="{6E11D69E-A316-4D16-85FB-861EA2FD7983}"/>
              </a:ext>
            </a:extLst>
          </p:cNvPr>
          <p:cNvSpPr>
            <a:spLocks noGrp="1"/>
          </p:cNvSpPr>
          <p:nvPr>
            <p:ph type="title"/>
          </p:nvPr>
        </p:nvSpPr>
        <p:spPr>
          <a:xfrm>
            <a:off x="69850" y="213645"/>
            <a:ext cx="10515600" cy="828942"/>
          </a:xfrm>
        </p:spPr>
        <p:txBody>
          <a:bodyPr/>
          <a:lstStyle/>
          <a:p>
            <a:r>
              <a:rPr lang="en-US" dirty="0"/>
              <a:t>Mission</a:t>
            </a:r>
          </a:p>
        </p:txBody>
      </p:sp>
    </p:spTree>
    <p:extLst>
      <p:ext uri="{BB962C8B-B14F-4D97-AF65-F5344CB8AC3E}">
        <p14:creationId xmlns:p14="http://schemas.microsoft.com/office/powerpoint/2010/main" val="2731848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009" y="1229091"/>
            <a:ext cx="12035981" cy="5091160"/>
          </a:xfrm>
        </p:spPr>
        <p:txBody>
          <a:bodyPr>
            <a:normAutofit/>
          </a:bodyPr>
          <a:lstStyle/>
          <a:p>
            <a:r>
              <a:rPr lang="en-US" sz="2500" dirty="0"/>
              <a:t>Incorporate sustainment considerations in the design phase of manned and unmanned vessels and components to support ship maintenance and modernization of hull, mechanical, and electrical as well as mission system infrastructure</a:t>
            </a:r>
          </a:p>
          <a:p>
            <a:r>
              <a:rPr lang="en-US" sz="2500" dirty="0"/>
              <a:t>Develop and implement new inspection and maintenance processes and procedures to support minimal time in availabilities</a:t>
            </a:r>
          </a:p>
          <a:p>
            <a:r>
              <a:rPr lang="en-US" sz="2500" dirty="0"/>
              <a:t>Develop and implement processes to address supply chain issues</a:t>
            </a:r>
          </a:p>
          <a:p>
            <a:r>
              <a:rPr lang="en-US" sz="2500" dirty="0"/>
              <a:t>Develop processes to improve material/early condition assessments and prognostic monitoring tools to support condition based maintenance and structural health</a:t>
            </a:r>
          </a:p>
          <a:p>
            <a:r>
              <a:rPr lang="en-US" sz="2500" dirty="0"/>
              <a:t>Develop and implement life cycle cost modeling for flexible adaptable manned and unmanned systems as compared to traditional ship building practices</a:t>
            </a:r>
          </a:p>
          <a:p>
            <a:endParaRPr lang="en-US" sz="2600" dirty="0"/>
          </a:p>
          <a:p>
            <a:endParaRPr lang="en-US" dirty="0"/>
          </a:p>
        </p:txBody>
      </p:sp>
      <p:sp>
        <p:nvSpPr>
          <p:cNvPr id="3" name="Title 2"/>
          <p:cNvSpPr>
            <a:spLocks noGrp="1"/>
          </p:cNvSpPr>
          <p:nvPr>
            <p:ph type="title"/>
          </p:nvPr>
        </p:nvSpPr>
        <p:spPr/>
        <p:txBody>
          <a:bodyPr/>
          <a:lstStyle/>
          <a:p>
            <a:r>
              <a:rPr lang="en-US" dirty="0"/>
              <a:t>Focus</a:t>
            </a:r>
          </a:p>
        </p:txBody>
      </p:sp>
      <p:sp>
        <p:nvSpPr>
          <p:cNvPr id="4" name="Slide Number Placeholder 3"/>
          <p:cNvSpPr>
            <a:spLocks noGrp="1"/>
          </p:cNvSpPr>
          <p:nvPr>
            <p:ph type="sldNum" sz="quarter" idx="11"/>
          </p:nvPr>
        </p:nvSpPr>
        <p:spPr/>
        <p:txBody>
          <a:bodyPr/>
          <a:lstStyle/>
          <a:p>
            <a:fld id="{A916C171-007E-46CF-80D5-F89E015BD616}" type="slidenum">
              <a:rPr lang="en-US" smtClean="0"/>
              <a:pPr/>
              <a:t>3</a:t>
            </a:fld>
            <a:endParaRPr lang="en-US" dirty="0"/>
          </a:p>
        </p:txBody>
      </p:sp>
    </p:spTree>
    <p:extLst>
      <p:ext uri="{BB962C8B-B14F-4D97-AF65-F5344CB8AC3E}">
        <p14:creationId xmlns:p14="http://schemas.microsoft.com/office/powerpoint/2010/main" val="303685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5612" y="1921300"/>
            <a:ext cx="11595677" cy="5091160"/>
          </a:xfrm>
        </p:spPr>
        <p:txBody>
          <a:bodyPr>
            <a:normAutofit/>
          </a:bodyPr>
          <a:lstStyle/>
          <a:p>
            <a:r>
              <a:rPr lang="en-US" sz="2800" dirty="0">
                <a:solidFill>
                  <a:schemeClr val="tx1">
                    <a:lumMod val="85000"/>
                    <a:lumOff val="15000"/>
                  </a:schemeClr>
                </a:solidFill>
              </a:rPr>
              <a:t>Chief among the benefits of Sustainment Panel’s focus is reducing cost and schedule impacts on maintenance and modernization availabilities. </a:t>
            </a:r>
          </a:p>
          <a:p>
            <a:r>
              <a:rPr lang="en-US" sz="2800" dirty="0">
                <a:solidFill>
                  <a:schemeClr val="tx1">
                    <a:lumMod val="85000"/>
                    <a:lumOff val="15000"/>
                  </a:schemeClr>
                </a:solidFill>
              </a:rPr>
              <a:t>The Panel seeks to leverage advancing technologies against increasingly complex schedule, cost, materials, and logistical challenges faced by the waterfront.</a:t>
            </a:r>
          </a:p>
          <a:p>
            <a:r>
              <a:rPr lang="en-US" sz="2800" dirty="0">
                <a:solidFill>
                  <a:schemeClr val="tx1">
                    <a:lumMod val="85000"/>
                    <a:lumOff val="15000"/>
                  </a:schemeClr>
                </a:solidFill>
              </a:rPr>
              <a:t>Together with current panel projects, the Sustainment Panel will pursue and promote impactful initiatives with strong benefit demonstrated through reduced costs and schedule, and increased capability.</a:t>
            </a:r>
          </a:p>
        </p:txBody>
      </p:sp>
      <p:sp>
        <p:nvSpPr>
          <p:cNvPr id="3" name="Title 2"/>
          <p:cNvSpPr>
            <a:spLocks noGrp="1"/>
          </p:cNvSpPr>
          <p:nvPr>
            <p:ph type="title"/>
          </p:nvPr>
        </p:nvSpPr>
        <p:spPr/>
        <p:txBody>
          <a:bodyPr/>
          <a:lstStyle/>
          <a:p>
            <a:r>
              <a:rPr lang="en-US" dirty="0"/>
              <a:t>Benefits</a:t>
            </a:r>
          </a:p>
        </p:txBody>
      </p:sp>
      <p:sp>
        <p:nvSpPr>
          <p:cNvPr id="4" name="Slide Number Placeholder 3"/>
          <p:cNvSpPr>
            <a:spLocks noGrp="1"/>
          </p:cNvSpPr>
          <p:nvPr>
            <p:ph type="sldNum" sz="quarter" idx="11"/>
          </p:nvPr>
        </p:nvSpPr>
        <p:spPr/>
        <p:txBody>
          <a:bodyPr/>
          <a:lstStyle/>
          <a:p>
            <a:fld id="{A916C171-007E-46CF-80D5-F89E015BD616}" type="slidenum">
              <a:rPr lang="en-US" smtClean="0"/>
              <a:pPr/>
              <a:t>4</a:t>
            </a:fld>
            <a:endParaRPr lang="en-US" dirty="0"/>
          </a:p>
        </p:txBody>
      </p:sp>
    </p:spTree>
    <p:extLst>
      <p:ext uri="{BB962C8B-B14F-4D97-AF65-F5344CB8AC3E}">
        <p14:creationId xmlns:p14="http://schemas.microsoft.com/office/powerpoint/2010/main" val="211975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Sustainment Panel Projects</a:t>
            </a:r>
          </a:p>
        </p:txBody>
      </p:sp>
      <p:sp>
        <p:nvSpPr>
          <p:cNvPr id="4" name="Slide Number Placeholder 3"/>
          <p:cNvSpPr>
            <a:spLocks noGrp="1"/>
          </p:cNvSpPr>
          <p:nvPr>
            <p:ph type="sldNum" sz="quarter" idx="11"/>
          </p:nvPr>
        </p:nvSpPr>
        <p:spPr/>
        <p:txBody>
          <a:bodyPr/>
          <a:lstStyle/>
          <a:p>
            <a:fld id="{A916C171-007E-46CF-80D5-F89E015BD616}" type="slidenum">
              <a:rPr lang="en-US" smtClean="0"/>
              <a:pPr/>
              <a:t>5</a:t>
            </a:fld>
            <a:endParaRPr lang="en-US" dirty="0"/>
          </a:p>
        </p:txBody>
      </p:sp>
      <p:sp>
        <p:nvSpPr>
          <p:cNvPr id="9" name="Content Placeholder 1"/>
          <p:cNvSpPr>
            <a:spLocks noGrp="1"/>
          </p:cNvSpPr>
          <p:nvPr>
            <p:ph idx="1"/>
          </p:nvPr>
        </p:nvSpPr>
        <p:spPr>
          <a:xfrm>
            <a:off x="0" y="1042587"/>
            <a:ext cx="11550650" cy="5669267"/>
          </a:xfrm>
        </p:spPr>
        <p:txBody>
          <a:bodyPr>
            <a:normAutofit/>
          </a:bodyPr>
          <a:lstStyle/>
          <a:p>
            <a:pPr marL="342900" lvl="2" indent="0">
              <a:buNone/>
            </a:pPr>
            <a:r>
              <a:rPr lang="en-US" dirty="0">
                <a:latin typeface="Arial" panose="020B0604020202020204" pitchFamily="34" charset="0"/>
                <a:cs typeface="Arial" panose="020B0604020202020204" pitchFamily="34" charset="0"/>
              </a:rPr>
              <a:t>2023 Panel Projects</a:t>
            </a:r>
          </a:p>
          <a:p>
            <a:pPr marL="685800" lvl="3" indent="-68580"/>
            <a:r>
              <a:rPr lang="en-US" dirty="0">
                <a:latin typeface="Arial" panose="020B0604020202020204" pitchFamily="34" charset="0"/>
                <a:cs typeface="Arial" panose="020B0604020202020204" pitchFamily="34" charset="0"/>
              </a:rPr>
              <a:t> Alternate Blocking Materials – DM Consulting</a:t>
            </a:r>
          </a:p>
          <a:p>
            <a:pPr marL="1027113" lvl="3" indent="-112713">
              <a:buFontTx/>
              <a:buChar char="-"/>
            </a:pPr>
            <a:r>
              <a:rPr lang="en-US" sz="1800" dirty="0">
                <a:latin typeface="Arial" panose="020B0604020202020204" pitchFamily="34" charset="0"/>
                <a:cs typeface="Arial" panose="020B0604020202020204" pitchFamily="34" charset="0"/>
              </a:rPr>
              <a:t>Team Members: Austal USA, Naval Station San Diego</a:t>
            </a:r>
          </a:p>
          <a:p>
            <a:pPr marL="1027113" lvl="3" indent="-112713">
              <a:buFontTx/>
              <a:buChar char="-"/>
            </a:pPr>
            <a:endParaRPr lang="en-US" sz="200" dirty="0">
              <a:latin typeface="Arial" panose="020B0604020202020204" pitchFamily="34" charset="0"/>
              <a:cs typeface="Arial" panose="020B0604020202020204" pitchFamily="34" charset="0"/>
            </a:endParaRPr>
          </a:p>
          <a:p>
            <a:pPr marL="739775" lvl="3" indent="-123825"/>
            <a:r>
              <a:rPr lang="en-US" dirty="0">
                <a:latin typeface="Arial" panose="020B0604020202020204" pitchFamily="34" charset="0"/>
                <a:cs typeface="Arial" panose="020B0604020202020204" pitchFamily="34" charset="0"/>
              </a:rPr>
              <a:t>Equipment</a:t>
            </a:r>
            <a:r>
              <a:rPr lang="en-US" dirty="0">
                <a:solidFill>
                  <a:srgbClr val="44546A"/>
                </a:solidFill>
                <a:latin typeface="Arial" panose="020B0604020202020204" pitchFamily="34" charset="0"/>
                <a:cs typeface="Arial" panose="020B0604020202020204" pitchFamily="34" charset="0"/>
              </a:rPr>
              <a:t> Sight/Site Validation Tool – HII, Ingalls Shipbuilding</a:t>
            </a:r>
          </a:p>
          <a:p>
            <a:pPr marL="1027113" lvl="3" indent="-112713">
              <a:buFontTx/>
              <a:buChar char="-"/>
            </a:pPr>
            <a:r>
              <a:rPr lang="en-US" sz="1800" dirty="0">
                <a:latin typeface="Arial" panose="020B0604020202020204" pitchFamily="34" charset="0"/>
                <a:cs typeface="Arial" panose="020B0604020202020204" pitchFamily="34" charset="0"/>
              </a:rPr>
              <a:t>Team</a:t>
            </a:r>
            <a:r>
              <a:rPr lang="en-US" sz="1800" dirty="0">
                <a:solidFill>
                  <a:srgbClr val="44546A"/>
                </a:solidFill>
                <a:latin typeface="Arial" panose="020B0604020202020204" pitchFamily="34" charset="0"/>
                <a:cs typeface="Arial" panose="020B0604020202020204" pitchFamily="34" charset="0"/>
              </a:rPr>
              <a:t> Members: General Dynamics – Bath Iron Works</a:t>
            </a:r>
          </a:p>
          <a:p>
            <a:pPr marL="617220" lvl="3" indent="0">
              <a:buNone/>
            </a:pPr>
            <a:endParaRPr lang="en-US" sz="200" dirty="0">
              <a:latin typeface="Arial" panose="020B0604020202020204" pitchFamily="34" charset="0"/>
              <a:cs typeface="Arial" panose="020B0604020202020204" pitchFamily="34" charset="0"/>
            </a:endParaRPr>
          </a:p>
          <a:p>
            <a:pPr marL="685800" lvl="3" indent="-68580"/>
            <a:r>
              <a:rPr lang="en-US" dirty="0">
                <a:solidFill>
                  <a:srgbClr val="44546A"/>
                </a:solidFill>
                <a:latin typeface="Arial" panose="020B0604020202020204" pitchFamily="34" charset="0"/>
                <a:cs typeface="Arial" panose="020B0604020202020204" pitchFamily="34" charset="0"/>
              </a:rPr>
              <a:t> MELD Additive Manufacturing – Hepburn &amp; Sons</a:t>
            </a:r>
          </a:p>
          <a:p>
            <a:pPr marL="1027113" lvl="3" indent="-112713">
              <a:buFontTx/>
              <a:buChar char="-"/>
            </a:pPr>
            <a:r>
              <a:rPr lang="en-US" sz="1800" dirty="0">
                <a:solidFill>
                  <a:srgbClr val="44546A"/>
                </a:solidFill>
                <a:latin typeface="Arial" panose="020B0604020202020204" pitchFamily="34" charset="0"/>
                <a:cs typeface="Arial" panose="020B0604020202020204" pitchFamily="34" charset="0"/>
              </a:rPr>
              <a:t>Team Members: HII – Ingalls Shipbuilding, NSWC </a:t>
            </a:r>
            <a:r>
              <a:rPr lang="en-US" sz="1800" dirty="0" err="1">
                <a:solidFill>
                  <a:srgbClr val="44546A"/>
                </a:solidFill>
                <a:latin typeface="Arial" panose="020B0604020202020204" pitchFamily="34" charset="0"/>
                <a:cs typeface="Arial" panose="020B0604020202020204" pitchFamily="34" charset="0"/>
              </a:rPr>
              <a:t>Carderock</a:t>
            </a:r>
            <a:r>
              <a:rPr lang="en-US" sz="1800" dirty="0">
                <a:solidFill>
                  <a:srgbClr val="44546A"/>
                </a:solidFill>
                <a:latin typeface="Arial" panose="020B0604020202020204" pitchFamily="34" charset="0"/>
                <a:cs typeface="Arial" panose="020B0604020202020204" pitchFamily="34" charset="0"/>
              </a:rPr>
              <a:t>, NSWC Philadelphia </a:t>
            </a:r>
            <a:endParaRPr lang="en-US" sz="1600" dirty="0">
              <a:latin typeface="Arial" panose="020B0604020202020204" pitchFamily="34" charset="0"/>
              <a:cs typeface="Arial" panose="020B0604020202020204" pitchFamily="34" charset="0"/>
            </a:endParaRPr>
          </a:p>
          <a:p>
            <a:pPr marL="617220" lvl="3" indent="0">
              <a:buNone/>
            </a:pPr>
            <a:endParaRPr lang="en-US" sz="1000" dirty="0">
              <a:latin typeface="Arial" panose="020B0604020202020204" pitchFamily="34" charset="0"/>
              <a:cs typeface="Arial" panose="020B0604020202020204" pitchFamily="34" charset="0"/>
            </a:endParaRPr>
          </a:p>
          <a:p>
            <a:pPr marL="342900" lvl="2" indent="0">
              <a:buNone/>
            </a:pPr>
            <a:r>
              <a:rPr lang="en-US" dirty="0">
                <a:latin typeface="Arial" panose="020B0604020202020204" pitchFamily="34" charset="0"/>
                <a:cs typeface="Arial" panose="020B0604020202020204" pitchFamily="34" charset="0"/>
              </a:rPr>
              <a:t>2024 Panel Projects</a:t>
            </a:r>
          </a:p>
          <a:p>
            <a:pPr marL="685800" lvl="3" indent="-68580"/>
            <a:r>
              <a:rPr lang="en-US" dirty="0">
                <a:latin typeface="Arial" panose="020B0604020202020204" pitchFamily="34" charset="0"/>
                <a:cs typeface="Arial" panose="020B0604020202020204" pitchFamily="34" charset="0"/>
              </a:rPr>
              <a:t> Enhanced 3D Mapping &amp; High-Bandwidth Mesh Radio Projects  – Cleo Robotics</a:t>
            </a:r>
          </a:p>
          <a:p>
            <a:pPr marL="1027113" lvl="3" indent="-112713">
              <a:buFontTx/>
              <a:buChar char="-"/>
            </a:pPr>
            <a:r>
              <a:rPr lang="en-US" sz="1800" dirty="0">
                <a:latin typeface="Arial" panose="020B0604020202020204" pitchFamily="34" charset="0"/>
                <a:cs typeface="Arial" panose="020B0604020202020204" pitchFamily="34" charset="0"/>
              </a:rPr>
              <a:t>Team Members: GD – Bath Iron Works</a:t>
            </a:r>
          </a:p>
          <a:p>
            <a:pPr marL="617220" lvl="3" indent="0">
              <a:buNone/>
            </a:pPr>
            <a:endParaRPr lang="en-US" sz="200" dirty="0">
              <a:latin typeface="Arial" panose="020B0604020202020204" pitchFamily="34" charset="0"/>
              <a:cs typeface="Arial" panose="020B0604020202020204" pitchFamily="34" charset="0"/>
            </a:endParaRPr>
          </a:p>
          <a:p>
            <a:pPr marL="685800" lvl="3" indent="-68580"/>
            <a:r>
              <a:rPr lang="en-US" dirty="0">
                <a:solidFill>
                  <a:srgbClr val="44546A"/>
                </a:solidFill>
                <a:latin typeface="Arial" panose="020B0604020202020204" pitchFamily="34" charset="0"/>
                <a:cs typeface="Arial" panose="020B0604020202020204" pitchFamily="34" charset="0"/>
              </a:rPr>
              <a:t> Fire Protection Shipboard/Intumescent Coatings – Hepburn &amp; Sons</a:t>
            </a:r>
          </a:p>
          <a:p>
            <a:pPr marL="1027113" lvl="3" indent="-112713">
              <a:buFontTx/>
              <a:buChar char="-"/>
            </a:pPr>
            <a:r>
              <a:rPr lang="en-US" sz="1800" dirty="0">
                <a:solidFill>
                  <a:srgbClr val="44546A"/>
                </a:solidFill>
                <a:latin typeface="Arial" panose="020B0604020202020204" pitchFamily="34" charset="0"/>
                <a:cs typeface="Arial" panose="020B0604020202020204" pitchFamily="34" charset="0"/>
              </a:rPr>
              <a:t>Team Members: </a:t>
            </a:r>
            <a:r>
              <a:rPr lang="en-US" sz="1800" dirty="0">
                <a:solidFill>
                  <a:srgbClr val="034055"/>
                </a:solidFill>
                <a:effectLst/>
                <a:latin typeface="Arial" panose="020B0604020202020204" pitchFamily="34" charset="0"/>
                <a:ea typeface="Calibri" panose="020F0502020204030204" pitchFamily="34" charset="0"/>
                <a:cs typeface="Arial" panose="020B0604020202020204" pitchFamily="34" charset="0"/>
              </a:rPr>
              <a:t>Hepburn and Sons, </a:t>
            </a:r>
            <a:r>
              <a:rPr lang="en-US" sz="1800" dirty="0" err="1">
                <a:solidFill>
                  <a:srgbClr val="034055"/>
                </a:solidFill>
                <a:effectLst/>
                <a:latin typeface="Arial" panose="020B0604020202020204" pitchFamily="34" charset="0"/>
                <a:ea typeface="Calibri" panose="020F0502020204030204" pitchFamily="34" charset="0"/>
                <a:cs typeface="Arial" panose="020B0604020202020204" pitchFamily="34" charset="0"/>
              </a:rPr>
              <a:t>Fincantieri</a:t>
            </a:r>
            <a:r>
              <a:rPr lang="en-US" sz="1800" dirty="0">
                <a:solidFill>
                  <a:srgbClr val="034055"/>
                </a:solidFill>
                <a:effectLst/>
                <a:latin typeface="Arial" panose="020B0604020202020204" pitchFamily="34" charset="0"/>
                <a:ea typeface="Calibri" panose="020F0502020204030204" pitchFamily="34" charset="0"/>
                <a:cs typeface="Arial" panose="020B0604020202020204" pitchFamily="34" charset="0"/>
              </a:rPr>
              <a:t> Marinette Marine, STI, NSWC </a:t>
            </a:r>
            <a:r>
              <a:rPr lang="en-US" sz="1800" dirty="0" err="1">
                <a:solidFill>
                  <a:srgbClr val="034055"/>
                </a:solidFill>
                <a:effectLst/>
                <a:latin typeface="Arial" panose="020B0604020202020204" pitchFamily="34" charset="0"/>
                <a:ea typeface="Calibri" panose="020F0502020204030204" pitchFamily="34" charset="0"/>
                <a:cs typeface="Arial" panose="020B0604020202020204" pitchFamily="34" charset="0"/>
              </a:rPr>
              <a:t>Carderock</a:t>
            </a:r>
            <a:r>
              <a:rPr lang="en-US" sz="1800" dirty="0">
                <a:solidFill>
                  <a:srgbClr val="034055"/>
                </a:solidFill>
                <a:effectLst/>
                <a:latin typeface="Arial" panose="020B0604020202020204" pitchFamily="34" charset="0"/>
                <a:ea typeface="Calibri" panose="020F0502020204030204" pitchFamily="34" charset="0"/>
                <a:cs typeface="Arial" panose="020B0604020202020204" pitchFamily="34" charset="0"/>
              </a:rPr>
              <a:t>, Southwest Research Institute</a:t>
            </a:r>
          </a:p>
          <a:p>
            <a:pPr marL="1027113" lvl="3" indent="-112713">
              <a:buFontTx/>
              <a:buChar char="-"/>
            </a:pPr>
            <a:endParaRPr lang="en-US" sz="200" dirty="0">
              <a:solidFill>
                <a:srgbClr val="034055"/>
              </a:solidFill>
              <a:effectLst/>
              <a:latin typeface="Arial" panose="020B0604020202020204" pitchFamily="34" charset="0"/>
              <a:ea typeface="Calibri" panose="020F0502020204030204" pitchFamily="34" charset="0"/>
              <a:cs typeface="Arial" panose="020B0604020202020204" pitchFamily="34" charset="0"/>
            </a:endParaRPr>
          </a:p>
          <a:p>
            <a:pPr marL="685800" lvl="3" indent="-68580"/>
            <a:r>
              <a:rPr lang="en-US" sz="2000" dirty="0">
                <a:solidFill>
                  <a:srgbClr val="44546A"/>
                </a:solidFill>
                <a:latin typeface="Arial" panose="020B0604020202020204" pitchFamily="34" charset="0"/>
                <a:cs typeface="Arial" panose="020B0604020202020204" pitchFamily="34" charset="0"/>
              </a:rPr>
              <a:t> Body Cooling Technology Study – HII, Ingalls Shipbuilding</a:t>
            </a:r>
          </a:p>
          <a:p>
            <a:pPr marL="1027113" lvl="3" indent="-112713">
              <a:buFontTx/>
              <a:buChar char="-"/>
            </a:pPr>
            <a:r>
              <a:rPr lang="en-US" sz="1800" dirty="0">
                <a:latin typeface="Arial" panose="020B0604020202020204" pitchFamily="34" charset="0"/>
                <a:cs typeface="Arial" panose="020B0604020202020204" pitchFamily="34" charset="0"/>
              </a:rPr>
              <a:t>Team Members: </a:t>
            </a:r>
            <a:r>
              <a:rPr lang="en-US" sz="1800" dirty="0">
                <a:solidFill>
                  <a:srgbClr val="44546A"/>
                </a:solidFill>
                <a:latin typeface="Arial" panose="020B0604020202020204" pitchFamily="34" charset="0"/>
                <a:cs typeface="Arial" panose="020B0604020202020204" pitchFamily="34" charset="0"/>
              </a:rPr>
              <a:t>HII – Newport News, GD – Bath Iron Works</a:t>
            </a:r>
            <a:endParaRPr lang="en-US"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552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Slide Number Placeholder 2"/>
          <p:cNvSpPr>
            <a:spLocks noGrp="1"/>
          </p:cNvSpPr>
          <p:nvPr>
            <p:ph type="sldNum" sz="quarter" idx="11"/>
          </p:nvPr>
        </p:nvSpPr>
        <p:spPr/>
        <p:txBody>
          <a:bodyPr/>
          <a:lstStyle/>
          <a:p>
            <a:fld id="{A916C171-007E-46CF-80D5-F89E015BD616}" type="slidenum">
              <a:rPr lang="en-US" smtClean="0"/>
              <a:pPr/>
              <a:t>6</a:t>
            </a:fld>
            <a:endParaRPr lang="en-US" dirty="0"/>
          </a:p>
        </p:txBody>
      </p:sp>
    </p:spTree>
    <p:extLst>
      <p:ext uri="{BB962C8B-B14F-4D97-AF65-F5344CB8AC3E}">
        <p14:creationId xmlns:p14="http://schemas.microsoft.com/office/powerpoint/2010/main" val="3225105608"/>
      </p:ext>
    </p:extLst>
  </p:cSld>
  <p:clrMapOvr>
    <a:masterClrMapping/>
  </p:clrMapOvr>
</p:sld>
</file>

<file path=ppt/theme/theme1.xml><?xml version="1.0" encoding="utf-8"?>
<a:theme xmlns:a="http://schemas.openxmlformats.org/drawingml/2006/main" name="NSRP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D9AA77-0F3F-4E26-9B32-E48D47761254}" vid="{F0B499CC-BD85-4F84-953C-0FF751E7C6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Round 1 White Papers_DRAFT NL</Template>
  <TotalTime>8338</TotalTime>
  <Words>421</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Segoe UI</vt:lpstr>
      <vt:lpstr>NSRP Header</vt:lpstr>
      <vt:lpstr>Sustainment Panel</vt:lpstr>
      <vt:lpstr>Mission</vt:lpstr>
      <vt:lpstr>Focus</vt:lpstr>
      <vt:lpstr>Benefits</vt:lpstr>
      <vt:lpstr>Sustainment Panel Projects</vt:lpstr>
      <vt:lpstr>Questions?</vt:lpstr>
    </vt:vector>
  </TitlesOfParts>
  <Company>SCRA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Laney, Nicholas</dc:creator>
  <cp:lastModifiedBy>Gaschler, Steve</cp:lastModifiedBy>
  <cp:revision>128</cp:revision>
  <dcterms:created xsi:type="dcterms:W3CDTF">2019-02-28T12:25:49Z</dcterms:created>
  <dcterms:modified xsi:type="dcterms:W3CDTF">2024-03-06T13:26:21Z</dcterms:modified>
</cp:coreProperties>
</file>