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2" r:id="rId2"/>
  </p:sldMasterIdLst>
  <p:notesMasterIdLst>
    <p:notesMasterId r:id="rId24"/>
  </p:notesMasterIdLst>
  <p:handoutMasterIdLst>
    <p:handoutMasterId r:id="rId25"/>
  </p:handoutMasterIdLst>
  <p:sldIdLst>
    <p:sldId id="270" r:id="rId3"/>
    <p:sldId id="869" r:id="rId4"/>
    <p:sldId id="882" r:id="rId5"/>
    <p:sldId id="888" r:id="rId6"/>
    <p:sldId id="887" r:id="rId7"/>
    <p:sldId id="896" r:id="rId8"/>
    <p:sldId id="889" r:id="rId9"/>
    <p:sldId id="884" r:id="rId10"/>
    <p:sldId id="893" r:id="rId11"/>
    <p:sldId id="892" r:id="rId12"/>
    <p:sldId id="871" r:id="rId13"/>
    <p:sldId id="879" r:id="rId14"/>
    <p:sldId id="903" r:id="rId15"/>
    <p:sldId id="897" r:id="rId16"/>
    <p:sldId id="899" r:id="rId17"/>
    <p:sldId id="873" r:id="rId18"/>
    <p:sldId id="900" r:id="rId19"/>
    <p:sldId id="901" r:id="rId20"/>
    <p:sldId id="904" r:id="rId21"/>
    <p:sldId id="905" r:id="rId22"/>
    <p:sldId id="293" r:id="rId23"/>
  </p:sldIdLst>
  <p:sldSz cx="12192000" cy="6858000"/>
  <p:notesSz cx="7010400" cy="92964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opa Sans Pro Light" panose="020B0504020101010102" charset="0"/>
      <p:regular r:id="rId30"/>
      <p:italic r:id="rId31"/>
    </p:embeddedFont>
    <p:embeddedFont>
      <p:font typeface="Ropa Sans Pro" panose="020B0504020101010102" charset="0"/>
      <p:regular r:id="rId32"/>
      <p:bold r:id="rId33"/>
      <p:italic r:id="rId34"/>
      <p:boldItalic r:id="rId35"/>
    </p:embeddedFont>
    <p:embeddedFont>
      <p:font typeface="Open Sans" panose="020B060402020202020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Ropa Sans" panose="020B060402020202020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lideFactory" initials="S" lastIdx="1" clrIdx="0">
    <p:extLst>
      <p:ext uri="{19B8F6BF-5375-455C-9EA6-DF929625EA0E}">
        <p15:presenceInfo xmlns:p15="http://schemas.microsoft.com/office/powerpoint/2012/main" userId="SlideFactor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9F6"/>
    <a:srgbClr val="1AC7FF"/>
    <a:srgbClr val="2F77B2"/>
    <a:srgbClr val="58A5CC"/>
    <a:srgbClr val="3585AD"/>
    <a:srgbClr val="388CB6"/>
    <a:srgbClr val="489CC7"/>
    <a:srgbClr val="67BCD8"/>
    <a:srgbClr val="D4C4B0"/>
    <a:srgbClr val="C7B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36" autoAdjust="0"/>
    <p:restoredTop sz="95116" autoAdjust="0"/>
  </p:normalViewPr>
  <p:slideViewPr>
    <p:cSldViewPr snapToGrid="0" showGuides="1">
      <p:cViewPr varScale="1">
        <p:scale>
          <a:sx n="74" d="100"/>
          <a:sy n="74" d="100"/>
        </p:scale>
        <p:origin x="72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9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766043-BDD9-4D7D-ACEF-8900F9EF47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ID" dirty="0">
              <a:latin typeface="Open Sans Light" panose="020B0306030504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00DCC-B621-40AE-89FD-FD9D063B4E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5617E36-EAAB-4F74-BDB2-501CCD4A82EF}" type="datetimeFigureOut">
              <a:rPr lang="en-ID" smtClean="0">
                <a:latin typeface="Open Sans Light" panose="020B0306030504020204" pitchFamily="34" charset="0"/>
              </a:rPr>
              <a:t>24/03/2023</a:t>
            </a:fld>
            <a:endParaRPr lang="en-ID" dirty="0">
              <a:latin typeface="Open Sans Light" panose="020B03060305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7827D-3CCD-496A-AAA2-F5DFE7E79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ID" dirty="0">
              <a:latin typeface="Open Sans Light" panose="020B03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D345F-307B-4F01-B94F-385C27B042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C42484-C521-4CB6-9EA1-1DF61F2A7EF8}" type="slidenum">
              <a:rPr lang="en-ID" smtClean="0">
                <a:latin typeface="Open Sans Light" panose="020B0306030504020204" pitchFamily="34" charset="0"/>
              </a:rPr>
              <a:t>‹#›</a:t>
            </a:fld>
            <a:endParaRPr lang="en-ID" dirty="0">
              <a:latin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42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Open Sans Light" panose="020B0306030504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Open Sans Light" panose="020B0306030504020204" pitchFamily="34" charset="0"/>
              </a:defRPr>
            </a:lvl1pPr>
          </a:lstStyle>
          <a:p>
            <a:fld id="{D05BCD13-EC28-4F46-AB19-5DA5C777F4B0}" type="datetimeFigureOut">
              <a:rPr lang="en-ID" smtClean="0"/>
              <a:pPr/>
              <a:t>24/03/2023</a:t>
            </a:fld>
            <a:endParaRPr lang="en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Open Sans Light" panose="020B0306030504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Open Sans Light" panose="020B0306030504020204" pitchFamily="34" charset="0"/>
              </a:defRPr>
            </a:lvl1pPr>
          </a:lstStyle>
          <a:p>
            <a:fld id="{CC1340E2-9EB2-461F-A3B2-5D0DCFF3647E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99907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73800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pPr/>
              <a:t>11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36015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pPr/>
              <a:t>12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38858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pPr/>
              <a:t>16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19797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pPr/>
              <a:t>17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08634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pPr/>
              <a:t>21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4138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pPr/>
              <a:t>2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4799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pPr/>
              <a:t>3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2807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pPr/>
              <a:t>4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34700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pPr/>
              <a:t>5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70757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pPr/>
              <a:t>6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282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pPr/>
              <a:t>7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40155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pPr/>
              <a:t>8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62496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40E2-9EB2-461F-A3B2-5D0DCFF3647E}" type="slidenum">
              <a:rPr lang="en-ID" smtClean="0"/>
              <a:pPr/>
              <a:t>9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4303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2" y="513833"/>
            <a:ext cx="12104717" cy="967220"/>
          </a:xfrm>
        </p:spPr>
        <p:txBody>
          <a:bodyPr>
            <a:normAutofit/>
          </a:bodyPr>
          <a:lstStyle>
            <a:lvl1pPr algn="ctr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2375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2" y="513833"/>
            <a:ext cx="12104717" cy="967220"/>
          </a:xfrm>
        </p:spPr>
        <p:txBody>
          <a:bodyPr>
            <a:normAutofit/>
          </a:bodyPr>
          <a:lstStyle>
            <a:lvl1pPr algn="ctr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911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04" y="1687158"/>
            <a:ext cx="4635043" cy="967220"/>
          </a:xfrm>
        </p:spPr>
        <p:txBody>
          <a:bodyPr>
            <a:normAutofit/>
          </a:bodyPr>
          <a:lstStyle>
            <a:lvl1pPr algn="l">
              <a:defRPr sz="4800" b="0" i="0">
                <a:latin typeface="Gill Sans Light" panose="020B0302020104020203" pitchFamily="34" charset="-79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60265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2" y="513833"/>
            <a:ext cx="12104717" cy="967220"/>
          </a:xfrm>
        </p:spPr>
        <p:txBody>
          <a:bodyPr>
            <a:normAutofit/>
          </a:bodyPr>
          <a:lstStyle>
            <a:lvl1pPr algn="ctr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1000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2" y="513833"/>
            <a:ext cx="12104717" cy="967220"/>
          </a:xfrm>
        </p:spPr>
        <p:txBody>
          <a:bodyPr>
            <a:normAutofit/>
          </a:bodyPr>
          <a:lstStyle>
            <a:lvl1pPr algn="ctr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99470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2" y="513833"/>
            <a:ext cx="12104717" cy="967220"/>
          </a:xfrm>
        </p:spPr>
        <p:txBody>
          <a:bodyPr>
            <a:normAutofit/>
          </a:bodyPr>
          <a:lstStyle>
            <a:lvl1pPr algn="ctr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01985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77A532-F849-418E-BC1B-B42E196EB4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009900"/>
          </a:xfrm>
          <a:solidFill>
            <a:schemeClr val="bg2">
              <a:lumMod val="65000"/>
            </a:schemeClr>
          </a:solidFill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47" y="778379"/>
            <a:ext cx="6518253" cy="1924568"/>
          </a:xfrm>
        </p:spPr>
        <p:txBody>
          <a:bodyPr>
            <a:normAutofit/>
          </a:bodyPr>
          <a:lstStyle>
            <a:lvl1pPr algn="l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26355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2027B0F-2418-492C-8513-15D8C2EF53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128293" cy="6858000"/>
          </a:xfrm>
          <a:custGeom>
            <a:avLst/>
            <a:gdLst>
              <a:gd name="connsiteX0" fmla="*/ 0 w 6128293"/>
              <a:gd name="connsiteY0" fmla="*/ 0 h 6858000"/>
              <a:gd name="connsiteX1" fmla="*/ 6128293 w 6128293"/>
              <a:gd name="connsiteY1" fmla="*/ 0 h 6858000"/>
              <a:gd name="connsiteX2" fmla="*/ 6128293 w 6128293"/>
              <a:gd name="connsiteY2" fmla="*/ 6858000 h 6858000"/>
              <a:gd name="connsiteX3" fmla="*/ 0 w 61282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8293" h="6858000">
                <a:moveTo>
                  <a:pt x="0" y="0"/>
                </a:moveTo>
                <a:lnTo>
                  <a:pt x="6128293" y="0"/>
                </a:lnTo>
                <a:lnTo>
                  <a:pt x="612829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067" y="650070"/>
            <a:ext cx="9635733" cy="967220"/>
          </a:xfrm>
        </p:spPr>
        <p:txBody>
          <a:bodyPr>
            <a:normAutofit/>
          </a:bodyPr>
          <a:lstStyle>
            <a:lvl1pPr algn="l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2790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2" y="513833"/>
            <a:ext cx="12104717" cy="967220"/>
          </a:xfrm>
        </p:spPr>
        <p:txBody>
          <a:bodyPr>
            <a:normAutofit/>
          </a:bodyPr>
          <a:lstStyle>
            <a:lvl1pPr algn="ctr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95430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C7F0986-B9FC-411C-B083-2F3BFA1102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238158"/>
            <a:ext cx="12192000" cy="3619842"/>
          </a:xfrm>
          <a:solidFill>
            <a:schemeClr val="bg2">
              <a:lumMod val="65000"/>
            </a:schemeClr>
          </a:solidFill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2" y="513833"/>
            <a:ext cx="12104717" cy="967220"/>
          </a:xfrm>
        </p:spPr>
        <p:txBody>
          <a:bodyPr>
            <a:normAutofit/>
          </a:bodyPr>
          <a:lstStyle>
            <a:lvl1pPr algn="ctr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79447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31445C2-E2D9-4092-B395-673B561B37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4151" y="0"/>
            <a:ext cx="5657849" cy="6858000"/>
          </a:xfrm>
          <a:solidFill>
            <a:schemeClr val="bg2">
              <a:lumMod val="65000"/>
            </a:schemeClr>
          </a:solidFill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53" y="894575"/>
            <a:ext cx="11708547" cy="967220"/>
          </a:xfrm>
        </p:spPr>
        <p:txBody>
          <a:bodyPr>
            <a:normAutofit/>
          </a:bodyPr>
          <a:lstStyle>
            <a:lvl1pPr algn="l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972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2" y="513833"/>
            <a:ext cx="12104717" cy="967220"/>
          </a:xfrm>
        </p:spPr>
        <p:txBody>
          <a:bodyPr>
            <a:normAutofit/>
          </a:bodyPr>
          <a:lstStyle>
            <a:lvl1pPr algn="ctr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69317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53" y="1416745"/>
            <a:ext cx="9574947" cy="967220"/>
          </a:xfrm>
        </p:spPr>
        <p:txBody>
          <a:bodyPr>
            <a:normAutofit/>
          </a:bodyPr>
          <a:lstStyle>
            <a:lvl1pPr algn="l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36752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B95DB8-641D-45C4-B7F6-6E7DAC919D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55" y="1453939"/>
            <a:ext cx="9563502" cy="967220"/>
          </a:xfrm>
        </p:spPr>
        <p:txBody>
          <a:bodyPr>
            <a:normAutofit/>
          </a:bodyPr>
          <a:lstStyle>
            <a:lvl1pPr algn="l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2271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5D08C-00BC-483F-8E30-A477AFD1DB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78793"/>
            <a:ext cx="12192000" cy="2779207"/>
          </a:xfrm>
          <a:solidFill>
            <a:schemeClr val="bg2">
              <a:lumMod val="65000"/>
            </a:schemeClr>
          </a:solidFill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2" y="513833"/>
            <a:ext cx="12104717" cy="967220"/>
          </a:xfrm>
        </p:spPr>
        <p:txBody>
          <a:bodyPr>
            <a:normAutofit/>
          </a:bodyPr>
          <a:lstStyle>
            <a:lvl1pPr algn="ctr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39852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159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B9E4E88-4B80-4925-8024-6B03AA3082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1"/>
          </a:xfrm>
          <a:solidFill>
            <a:schemeClr val="bg2">
              <a:lumMod val="65000"/>
            </a:schemeClr>
          </a:solidFill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0616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4505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1A60-5E6F-449D-8FFC-560FC3B777D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C931-BF66-4EAE-AD0A-D623AE20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1A60-5E6F-449D-8FFC-560FC3B777D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C931-BF66-4EAE-AD0A-D623AE20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76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1A60-5E6F-449D-8FFC-560FC3B777D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C931-BF66-4EAE-AD0A-D623AE20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08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1A60-5E6F-449D-8FFC-560FC3B777D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C931-BF66-4EAE-AD0A-D623AE20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1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2" y="513833"/>
            <a:ext cx="12104717" cy="967220"/>
          </a:xfrm>
        </p:spPr>
        <p:txBody>
          <a:bodyPr>
            <a:normAutofit/>
          </a:bodyPr>
          <a:lstStyle>
            <a:lvl1pPr algn="ctr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86447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1A60-5E6F-449D-8FFC-560FC3B777D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C931-BF66-4EAE-AD0A-D623AE20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5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1A60-5E6F-449D-8FFC-560FC3B777D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C931-BF66-4EAE-AD0A-D623AE20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71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1A60-5E6F-449D-8FFC-560FC3B777D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C931-BF66-4EAE-AD0A-D623AE20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81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1A60-5E6F-449D-8FFC-560FC3B777D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C931-BF66-4EAE-AD0A-D623AE20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75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1A60-5E6F-449D-8FFC-560FC3B777D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C931-BF66-4EAE-AD0A-D623AE20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44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1A60-5E6F-449D-8FFC-560FC3B777D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C931-BF66-4EAE-AD0A-D623AE20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89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1A60-5E6F-449D-8FFC-560FC3B777D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C931-BF66-4EAE-AD0A-D623AE20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602CB5B-8F94-409C-BB6C-1095DAAC3C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5184000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2" y="513833"/>
            <a:ext cx="12104717" cy="967220"/>
          </a:xfrm>
        </p:spPr>
        <p:txBody>
          <a:bodyPr>
            <a:normAutofit/>
          </a:bodyPr>
          <a:lstStyle>
            <a:lvl1pPr algn="ctr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3953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3289A7D-F923-4CD5-8DD4-549E41C2C3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493397" cy="6858000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713" y="729733"/>
            <a:ext cx="5417358" cy="967220"/>
          </a:xfrm>
        </p:spPr>
        <p:txBody>
          <a:bodyPr>
            <a:normAutofit/>
          </a:bodyPr>
          <a:lstStyle>
            <a:lvl1pPr algn="l">
              <a:defRPr sz="4800" b="0" i="0">
                <a:latin typeface="Gill Sans Light" panose="020B0302020104020203" pitchFamily="34" charset="-79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1775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C58DC4-FC7F-44AC-81E0-445EC70AB6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20760" y="0"/>
            <a:ext cx="4471239" cy="6858000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138550"/>
            <a:ext cx="7073062" cy="967220"/>
          </a:xfrm>
        </p:spPr>
        <p:txBody>
          <a:bodyPr>
            <a:normAutofit/>
          </a:bodyPr>
          <a:lstStyle>
            <a:lvl1pPr algn="l">
              <a:defRPr sz="4800" b="0" i="0">
                <a:latin typeface="Gill Sans Light" panose="020B0302020104020203" pitchFamily="34" charset="-79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0647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96" y="1184398"/>
            <a:ext cx="6785004" cy="967220"/>
          </a:xfrm>
        </p:spPr>
        <p:txBody>
          <a:bodyPr>
            <a:normAutofit/>
          </a:bodyPr>
          <a:lstStyle>
            <a:lvl1pPr algn="l">
              <a:defRPr sz="4800" b="0" i="0">
                <a:latin typeface="Gill Sans Light" panose="020B0302020104020203" pitchFamily="34" charset="-79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4961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993" y="818826"/>
            <a:ext cx="5739658" cy="967220"/>
          </a:xfrm>
        </p:spPr>
        <p:txBody>
          <a:bodyPr>
            <a:normAutofit/>
          </a:bodyPr>
          <a:lstStyle>
            <a:lvl1pPr algn="l">
              <a:defRPr sz="4800" b="0" i="0">
                <a:latin typeface="Gill Sans Light" panose="020B0302020104020203" pitchFamily="34" charset="-79"/>
              </a:defRPr>
            </a:lvl1pPr>
          </a:lstStyle>
          <a:p>
            <a:endParaRPr lang="en-ID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0143DF61-DA1A-43E8-B09B-B31A31D5D4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296955" y="1181100"/>
            <a:ext cx="6690049" cy="4193334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184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10DC-7D30-4C0F-BC89-17C67CDC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96" y="1184398"/>
            <a:ext cx="12104717" cy="967220"/>
          </a:xfrm>
        </p:spPr>
        <p:txBody>
          <a:bodyPr>
            <a:normAutofit/>
          </a:bodyPr>
          <a:lstStyle>
            <a:lvl1pPr algn="l">
              <a:defRPr sz="4800" b="0" i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643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A3EA68-E9FA-43ED-B555-2AEAD7E8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9CC2C-675B-4777-A040-F0132548B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E9742277-9A2C-4046-B61F-678B5F2405B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650" y="6069027"/>
            <a:ext cx="1022833" cy="6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9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99" r:id="rId2"/>
    <p:sldLayoutId id="2147483698" r:id="rId3"/>
    <p:sldLayoutId id="2147483697" r:id="rId4"/>
    <p:sldLayoutId id="2147483695" r:id="rId5"/>
    <p:sldLayoutId id="2147483694" r:id="rId6"/>
    <p:sldLayoutId id="2147483693" r:id="rId7"/>
    <p:sldLayoutId id="2147483692" r:id="rId8"/>
    <p:sldLayoutId id="2147483691" r:id="rId9"/>
    <p:sldLayoutId id="2147483690" r:id="rId10"/>
    <p:sldLayoutId id="2147483689" r:id="rId11"/>
    <p:sldLayoutId id="2147483688" r:id="rId12"/>
    <p:sldLayoutId id="2147483687" r:id="rId13"/>
    <p:sldLayoutId id="2147483684" r:id="rId14"/>
    <p:sldLayoutId id="2147483683" r:id="rId15"/>
    <p:sldLayoutId id="2147483682" r:id="rId16"/>
    <p:sldLayoutId id="2147483680" r:id="rId17"/>
    <p:sldLayoutId id="2147483679" r:id="rId18"/>
    <p:sldLayoutId id="2147483678" r:id="rId19"/>
    <p:sldLayoutId id="2147483677" r:id="rId20"/>
    <p:sldLayoutId id="2147483676" r:id="rId21"/>
    <p:sldLayoutId id="2147483674" r:id="rId22"/>
    <p:sldLayoutId id="2147483681" r:id="rId23"/>
    <p:sldLayoutId id="2147483651" r:id="rId24"/>
    <p:sldLayoutId id="2147483701" r:id="rId2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ill Sans Light" panose="020B0302020104020203" pitchFamily="34" charset="-79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51A60-5E6F-449D-8FFC-560FC3B777D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5C931-BF66-4EAE-AD0A-D623AE2020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36885" y="5819522"/>
            <a:ext cx="117663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7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9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1.xml"/><Relationship Id="rId6" Type="http://schemas.openxmlformats.org/officeDocument/2006/relationships/image" Target="../media/image25.emf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8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2206" r="33997" b="36600"/>
          <a:stretch/>
        </p:blipFill>
        <p:spPr>
          <a:xfrm>
            <a:off x="0" y="0"/>
            <a:ext cx="12192000" cy="75888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81054E-118E-3B4F-9BFE-A640754929D9}"/>
              </a:ext>
            </a:extLst>
          </p:cNvPr>
          <p:cNvSpPr/>
          <p:nvPr/>
        </p:nvSpPr>
        <p:spPr>
          <a:xfrm>
            <a:off x="0" y="0"/>
            <a:ext cx="8720553" cy="7588871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79000"/>
                </a:schemeClr>
              </a:gs>
              <a:gs pos="97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/>
          </a:p>
        </p:txBody>
      </p:sp>
      <p:pic>
        <p:nvPicPr>
          <p:cNvPr id="17" name="Picture 1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0767496C-9528-B54C-BC4B-9A6B5D1599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27" y="5821901"/>
            <a:ext cx="1082842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F8E5F1-B49B-4C8F-B1E4-6CC32F994111}"/>
              </a:ext>
            </a:extLst>
          </p:cNvPr>
          <p:cNvSpPr txBox="1"/>
          <p:nvPr/>
        </p:nvSpPr>
        <p:spPr>
          <a:xfrm>
            <a:off x="453527" y="3538835"/>
            <a:ext cx="8209299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pa Sans" panose="00000500000000000000" pitchFamily="2" charset="0"/>
                <a:cs typeface="Ropa Sans Pro Light" panose="020B0504020101010102" pitchFamily="34" charset="0"/>
              </a:rPr>
              <a:t>LINCOLN ELECTRIC AUTOMATION</a:t>
            </a:r>
            <a:r>
              <a:rPr lang="en-US" sz="2400" baseline="30000" dirty="0" smtClean="0">
                <a:latin typeface="Ropa Sans" panose="00000500000000000000" pitchFamily="2" charset="0"/>
                <a:cs typeface="Ropa Sans Pro Light" panose="020B0504020101010102" pitchFamily="34" charset="0"/>
              </a:rPr>
              <a:t>™</a:t>
            </a:r>
          </a:p>
          <a:p>
            <a:endParaRPr lang="en-US" sz="2000" baseline="30000" dirty="0">
              <a:latin typeface="Ropa Sans" panose="00000500000000000000" pitchFamily="2" charset="0"/>
              <a:cs typeface="Ropa Sans Pro Light" panose="020B0504020101010102" pitchFamily="34" charset="0"/>
            </a:endParaRPr>
          </a:p>
          <a:p>
            <a:endParaRPr lang="en-US" sz="2000" baseline="30000" dirty="0" smtClean="0">
              <a:latin typeface="Ropa Sans" panose="00000500000000000000" pitchFamily="2" charset="0"/>
              <a:cs typeface="Ropa Sans Pro Light" panose="020B0504020101010102" pitchFamily="34" charset="0"/>
            </a:endParaRPr>
          </a:p>
          <a:p>
            <a:r>
              <a:rPr lang="en-US" sz="6600" baseline="30000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Collaborative Robots</a:t>
            </a:r>
            <a:endParaRPr lang="en-US" sz="6600" baseline="30000" dirty="0">
              <a:latin typeface="Ropa Sans" panose="00000500000000000000" pitchFamily="2" charset="0"/>
              <a:cs typeface="Ropa Sans Pro" panose="020B05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666" t="3530" r="25444" b="6074"/>
          <a:stretch/>
        </p:blipFill>
        <p:spPr>
          <a:xfrm>
            <a:off x="0" y="0"/>
            <a:ext cx="4492541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5526" y="1920564"/>
            <a:ext cx="6744999" cy="3239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 smtClean="0">
                <a:latin typeface="Ropa Sans" panose="020B0604020202020204" charset="0"/>
              </a:rPr>
              <a:t>Multiple processes capable</a:t>
            </a:r>
            <a:endParaRPr lang="en-US" sz="2800" dirty="0">
              <a:latin typeface="Ropa Sans" panose="020B0604020202020204" charset="0"/>
            </a:endParaRPr>
          </a:p>
          <a:p>
            <a:pPr marL="685800" lvl="1" indent="-2286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400" dirty="0" smtClean="0">
                <a:latin typeface="Ropa Sans" panose="020B0604020202020204" charset="0"/>
              </a:rPr>
              <a:t>Gas-Metal Arc welding</a:t>
            </a:r>
          </a:p>
          <a:p>
            <a:pPr marL="685800" lvl="1" indent="-2286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400" dirty="0" smtClean="0">
                <a:latin typeface="Ropa Sans" panose="020B0604020202020204" charset="0"/>
              </a:rPr>
              <a:t>Pulsed welding</a:t>
            </a:r>
          </a:p>
          <a:p>
            <a:pPr marL="685800" lvl="1" indent="-2286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400" dirty="0" smtClean="0">
                <a:latin typeface="Ropa Sans" panose="020B0604020202020204" charset="0"/>
              </a:rPr>
              <a:t>Metal-cored wire welding</a:t>
            </a:r>
          </a:p>
          <a:p>
            <a:pPr marL="685800" lvl="1" indent="-2286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400" dirty="0" smtClean="0">
                <a:latin typeface="Ropa Sans" panose="020B0604020202020204" charset="0"/>
              </a:rPr>
              <a:t>Self-shielded cored wire welding</a:t>
            </a:r>
          </a:p>
          <a:p>
            <a:pPr marL="685800" lvl="1" indent="-2286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400" dirty="0" smtClean="0">
                <a:latin typeface="Ropa Sans" panose="020B0604020202020204" charset="0"/>
              </a:rPr>
              <a:t>Gas-shielded cored wire welding</a:t>
            </a:r>
          </a:p>
          <a:p>
            <a:pPr marL="685800" lvl="1" indent="-2286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400" dirty="0" smtClean="0">
                <a:latin typeface="Ropa Sans" panose="020B0604020202020204" charset="0"/>
              </a:rPr>
              <a:t>Twin wire welding (Hyperfill)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4885027" y="495300"/>
            <a:ext cx="6725948" cy="923926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Welding Processes</a:t>
            </a:r>
            <a:endParaRPr lang="en-US" sz="4800" b="1" dirty="0">
              <a:latin typeface="Ropa Sans Pro" panose="020B0504020101010102" pitchFamily="34" charset="0"/>
              <a:cs typeface="Ropa Sans Pro" panose="020B05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12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3426" y="1855598"/>
            <a:ext cx="752475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C00000"/>
              </a:buClr>
            </a:pPr>
            <a:r>
              <a:rPr lang="en-US" sz="2400" dirty="0" smtClean="0">
                <a:latin typeface="Ropa Sans" panose="020B0604020202020204" charset="0"/>
              </a:rPr>
              <a:t>Move the cobot cart anywhere in the plant</a:t>
            </a:r>
          </a:p>
          <a:p>
            <a:pPr>
              <a:spcAft>
                <a:spcPts val="1200"/>
              </a:spcAft>
              <a:buClr>
                <a:srgbClr val="C00000"/>
              </a:buClr>
            </a:pPr>
            <a:r>
              <a:rPr lang="en-US" sz="2400" dirty="0" smtClean="0">
                <a:latin typeface="Ropa Sans" panose="020B0604020202020204" charset="0"/>
              </a:rPr>
              <a:t>Highly </a:t>
            </a:r>
            <a:r>
              <a:rPr lang="en-US" sz="2400" dirty="0">
                <a:latin typeface="Ropa Sans" panose="020B0604020202020204" charset="0"/>
              </a:rPr>
              <a:t>Flexible – </a:t>
            </a:r>
            <a:r>
              <a:rPr lang="en-US" sz="2400" dirty="0" smtClean="0">
                <a:latin typeface="Ropa Sans" panose="020B0604020202020204" charset="0"/>
              </a:rPr>
              <a:t>Easy </a:t>
            </a:r>
            <a:r>
              <a:rPr lang="en-US" sz="2400" dirty="0">
                <a:latin typeface="Ropa Sans" panose="020B0604020202020204" charset="0"/>
              </a:rPr>
              <a:t>to deploy and </a:t>
            </a:r>
            <a:r>
              <a:rPr lang="en-US" sz="2400" dirty="0" smtClean="0">
                <a:latin typeface="Ropa Sans" panose="020B0604020202020204" charset="0"/>
              </a:rPr>
              <a:t>re-deploy</a:t>
            </a:r>
          </a:p>
          <a:p>
            <a:pPr>
              <a:spcAft>
                <a:spcPts val="1200"/>
              </a:spcAft>
              <a:buClr>
                <a:srgbClr val="C00000"/>
              </a:buClr>
            </a:pPr>
            <a:r>
              <a:rPr lang="en-US" sz="2400" dirty="0" smtClean="0">
                <a:latin typeface="Ropa Sans" panose="020B0604020202020204" charset="0"/>
              </a:rPr>
              <a:t>Small </a:t>
            </a:r>
            <a:r>
              <a:rPr lang="en-US" sz="2400" dirty="0">
                <a:latin typeface="Ropa Sans" panose="020B0604020202020204" charset="0"/>
              </a:rPr>
              <a:t>Footprint – Gain </a:t>
            </a:r>
            <a:r>
              <a:rPr lang="en-US" sz="2400" dirty="0" smtClean="0">
                <a:latin typeface="Ropa Sans" panose="020B0604020202020204" charset="0"/>
              </a:rPr>
              <a:t>increased </a:t>
            </a:r>
            <a:r>
              <a:rPr lang="en-US" sz="2400" dirty="0">
                <a:latin typeface="Ropa Sans" panose="020B0604020202020204" charset="0"/>
              </a:rPr>
              <a:t>production </a:t>
            </a:r>
            <a:r>
              <a:rPr lang="en-US" sz="2400" dirty="0" smtClean="0">
                <a:latin typeface="Ropa Sans" panose="020B0604020202020204" charset="0"/>
              </a:rPr>
              <a:t>benefits </a:t>
            </a:r>
            <a:endParaRPr lang="en-US" sz="2400" dirty="0">
              <a:latin typeface="Ropa Sans" panose="020B0604020202020204" charset="0"/>
            </a:endParaRPr>
          </a:p>
          <a:p>
            <a:pPr>
              <a:spcAft>
                <a:spcPts val="1200"/>
              </a:spcAft>
              <a:buClr>
                <a:srgbClr val="C00000"/>
              </a:buClr>
            </a:pPr>
            <a:r>
              <a:rPr lang="en-US" sz="2400" dirty="0" smtClean="0">
                <a:latin typeface="Ropa Sans" panose="020B0604020202020204" charset="0"/>
              </a:rPr>
              <a:t>Advanced Welding Capabilities</a:t>
            </a:r>
            <a:endParaRPr lang="en-US" sz="2000" dirty="0" smtClean="0">
              <a:latin typeface="Ropa Sans" panose="020B0604020202020204" charset="0"/>
            </a:endParaRPr>
          </a:p>
          <a:p>
            <a:pPr marL="742950" lvl="1" indent="-285750"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Ropa Sans" panose="020B0604020202020204" charset="0"/>
              </a:rPr>
              <a:t>Touch sense</a:t>
            </a:r>
          </a:p>
          <a:p>
            <a:pPr marL="742950" lvl="1" indent="-285750"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Ropa Sans" panose="020B0604020202020204" charset="0"/>
              </a:rPr>
              <a:t>Multi-pass</a:t>
            </a:r>
          </a:p>
          <a:p>
            <a:pPr marL="742950" lvl="1" indent="-285750"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Ropa Sans" panose="020B0604020202020204" charset="0"/>
              </a:rPr>
              <a:t>Thru-arc </a:t>
            </a:r>
            <a:r>
              <a:rPr lang="en-US" sz="2000" dirty="0">
                <a:latin typeface="Ropa Sans" panose="020B0604020202020204" charset="0"/>
              </a:rPr>
              <a:t>seam </a:t>
            </a:r>
            <a:r>
              <a:rPr lang="en-US" sz="2000" dirty="0" smtClean="0">
                <a:latin typeface="Ropa Sans" panose="020B0604020202020204" charset="0"/>
              </a:rPr>
              <a:t>tracking</a:t>
            </a:r>
            <a:endParaRPr lang="en-US" sz="2000" dirty="0">
              <a:latin typeface="Ropa Sans" panose="020B060402020202020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31129" y="324849"/>
            <a:ext cx="7937046" cy="932452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Mobile, Flexible, Compact</a:t>
            </a:r>
            <a:endParaRPr lang="en-US" sz="4800" b="1" dirty="0">
              <a:latin typeface="Ropa Sans" panose="00000500000000000000" pitchFamily="2" charset="0"/>
              <a:cs typeface="Ropa Sans Pro" panose="020B0504020101010102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t="23333" b="14445"/>
          <a:stretch/>
        </p:blipFill>
        <p:spPr>
          <a:xfrm rot="5400000">
            <a:off x="-1450520" y="1445080"/>
            <a:ext cx="6863439" cy="396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46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4" r="3288" b="7007"/>
          <a:stretch/>
        </p:blipFill>
        <p:spPr>
          <a:xfrm>
            <a:off x="6008914" y="2968197"/>
            <a:ext cx="5933704" cy="2770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5752" r="6179" b="9894"/>
          <a:stretch/>
        </p:blipFill>
        <p:spPr>
          <a:xfrm>
            <a:off x="6296024" y="1"/>
            <a:ext cx="5499141" cy="306709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1114" y="507888"/>
            <a:ext cx="10515600" cy="1044688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Customize </a:t>
            </a:r>
            <a:br>
              <a:rPr lang="en-US" sz="3600" dirty="0" smtClean="0">
                <a:latin typeface="Ropa Sans" panose="00000500000000000000" pitchFamily="2" charset="0"/>
                <a:cs typeface="Ropa Sans Pro" panose="020B0504020101010102" pitchFamily="34" charset="0"/>
              </a:rPr>
            </a:br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Your Cooper™ Cobot</a:t>
            </a:r>
            <a:endParaRPr lang="en-US" sz="3600" dirty="0">
              <a:latin typeface="Ropa Sans" panose="00000500000000000000" pitchFamily="2" charset="0"/>
              <a:cs typeface="Ropa Sans Pro" panose="020B0504020101010102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8395" y="2660881"/>
            <a:ext cx="504051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pa Sans" panose="020B0604020202020204" charset="0"/>
              </a:rPr>
              <a:t>Build your own system with Cooper™ Package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pa Sans" panose="020B0604020202020204" charset="0"/>
              </a:rPr>
              <a:t>Custom cobot cell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Ropa Sans" panose="020B0604020202020204" charset="0"/>
              </a:rPr>
              <a:t>Cobot risers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Ropa Sans" panose="020B0604020202020204" charset="0"/>
              </a:rPr>
              <a:t>Cobot track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Ropa Sans" panose="020B0604020202020204" charset="0"/>
              </a:rPr>
              <a:t>Positioners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err="1" smtClean="0">
                <a:latin typeface="Ropa Sans" panose="020B0604020202020204" charset="0"/>
              </a:rPr>
              <a:t>Fixturing</a:t>
            </a:r>
            <a:endParaRPr lang="en-US" sz="2400" dirty="0">
              <a:latin typeface="Ropa Sans" panose="020B0604020202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1114" y="1399227"/>
            <a:ext cx="60154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One size doesn’t always fit all</a:t>
            </a:r>
            <a:endParaRPr lang="en-US" sz="2800" dirty="0">
              <a:latin typeface="Ropa Sans Pro" panose="020B0504020101010102" pitchFamily="34" charset="0"/>
              <a:cs typeface="Ropa Sans Pro" panose="020B0504020101010102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1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66103" y="4887164"/>
            <a:ext cx="3067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Ropa Sans" panose="020B0604020202020204" charset="0"/>
              </a:rPr>
              <a:t>COOPER</a:t>
            </a:r>
            <a:r>
              <a:rPr lang="en-US" sz="2400" b="1" baseline="30000" dirty="0" err="1" smtClean="0">
                <a:latin typeface="Ropa Sans" panose="020B0604020202020204" charset="0"/>
              </a:rPr>
              <a:t>TM</a:t>
            </a:r>
            <a:r>
              <a:rPr lang="en-US" sz="2400" b="1" dirty="0" smtClean="0">
                <a:latin typeface="Ropa Sans" panose="020B0604020202020204" charset="0"/>
              </a:rPr>
              <a:t> CRX-10iA/L Air-Cooled Cart Package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619125" y="495299"/>
            <a:ext cx="10991850" cy="1076325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latin typeface="Ropa Sans" panose="00000500000000000000" pitchFamily="2" charset="0"/>
                <a:cs typeface="Ropa Sans Pro" panose="020B0504020101010102" pitchFamily="34" charset="0"/>
              </a:rPr>
              <a:t>COOPER</a:t>
            </a:r>
            <a:r>
              <a:rPr lang="en-US" sz="4000" b="1" baseline="30000" dirty="0" err="1" smtClean="0">
                <a:latin typeface="Ropa Sans" panose="00000500000000000000" pitchFamily="2" charset="0"/>
                <a:cs typeface="Ropa Sans Pro" panose="020B0504020101010102" pitchFamily="34" charset="0"/>
              </a:rPr>
              <a:t>TM</a:t>
            </a:r>
            <a:r>
              <a:rPr lang="en-US" sz="40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 CRX-10iA/L Welding Cobot Cart Packages</a:t>
            </a:r>
            <a:br>
              <a:rPr lang="en-US" sz="40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</a:br>
            <a:r>
              <a:rPr lang="en-US" sz="2400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Made to Move</a:t>
            </a:r>
            <a:endParaRPr lang="en-US" sz="4000" dirty="0">
              <a:latin typeface="Ropa Sans Pro" panose="020B0504020101010102" pitchFamily="34" charset="0"/>
              <a:cs typeface="Ropa Sans Pro" panose="020B0504020101010102" pitchFamily="34" charset="0"/>
            </a:endParaRPr>
          </a:p>
        </p:txBody>
      </p:sp>
      <p:pic>
        <p:nvPicPr>
          <p:cNvPr id="7" name="Picture 2" descr="C:\Users\nlai\AppData\Local\Temp\SNAGHTML249e3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38" y="1762124"/>
            <a:ext cx="2356511" cy="29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lai\AppData\Local\Temp\SNAGHTML57cbc1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63" y="1796131"/>
            <a:ext cx="2289411" cy="289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332252" y="4916578"/>
            <a:ext cx="3382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Ropa Sans" panose="020B0604020202020204" charset="0"/>
              </a:rPr>
              <a:t>COOPER</a:t>
            </a:r>
            <a:r>
              <a:rPr lang="en-US" sz="2400" b="1" baseline="30000" dirty="0" err="1" smtClean="0">
                <a:latin typeface="Ropa Sans" panose="020B0604020202020204" charset="0"/>
              </a:rPr>
              <a:t>TM</a:t>
            </a:r>
            <a:r>
              <a:rPr lang="en-US" sz="2400" b="1" dirty="0" smtClean="0">
                <a:latin typeface="Ropa Sans" panose="020B0604020202020204" charset="0"/>
              </a:rPr>
              <a:t> CRX-10iA/L Water-Cooled Cart Package</a:t>
            </a:r>
          </a:p>
        </p:txBody>
      </p:sp>
      <p:pic>
        <p:nvPicPr>
          <p:cNvPr id="2050" name="Picture 2" descr="C:\Users\nlai\AppData\Local\Temp\SNAGHTML9371c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281" y="1883899"/>
            <a:ext cx="2025868" cy="281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113677" y="4916578"/>
            <a:ext cx="4078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Ropa Sans" panose="020B0604020202020204" charset="0"/>
              </a:rPr>
              <a:t>COOPER</a:t>
            </a:r>
            <a:r>
              <a:rPr lang="en-US" sz="2400" b="1" baseline="30000" dirty="0" err="1" smtClean="0">
                <a:latin typeface="Ropa Sans" panose="020B0604020202020204" charset="0"/>
              </a:rPr>
              <a:t>TM</a:t>
            </a:r>
            <a:r>
              <a:rPr lang="en-US" sz="2400" b="1" dirty="0" smtClean="0">
                <a:latin typeface="Ropa Sans" panose="020B0604020202020204" charset="0"/>
              </a:rPr>
              <a:t> CRX-10iA/L Aluminum Welding Cart Package</a:t>
            </a:r>
          </a:p>
        </p:txBody>
      </p:sp>
    </p:spTree>
    <p:extLst>
      <p:ext uri="{BB962C8B-B14F-4D97-AF65-F5344CB8AC3E}">
        <p14:creationId xmlns:p14="http://schemas.microsoft.com/office/powerpoint/2010/main" val="234640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lai\AppData\Local\Temp\SNAGHTML577e5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194149"/>
            <a:ext cx="4242614" cy="329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02570" y="5138377"/>
            <a:ext cx="4371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Ropa Sans" panose="020B0604020202020204" charset="0"/>
              </a:rPr>
              <a:t>COOPER</a:t>
            </a:r>
            <a:r>
              <a:rPr lang="en-US" sz="2400" b="1" baseline="30000" dirty="0" err="1" smtClean="0">
                <a:latin typeface="Ropa Sans" panose="020B0604020202020204" charset="0"/>
              </a:rPr>
              <a:t>TM</a:t>
            </a:r>
            <a:r>
              <a:rPr lang="en-US" sz="2400" b="1" dirty="0" smtClean="0">
                <a:latin typeface="Ropa Sans" panose="020B0604020202020204" charset="0"/>
              </a:rPr>
              <a:t> </a:t>
            </a:r>
            <a:r>
              <a:rPr lang="en-US" sz="2400" b="1" dirty="0" err="1" smtClean="0">
                <a:latin typeface="Ropa Sans" panose="020B0604020202020204" charset="0"/>
              </a:rPr>
              <a:t>CRX</a:t>
            </a:r>
            <a:r>
              <a:rPr lang="en-US" sz="2400" b="1" dirty="0" smtClean="0">
                <a:latin typeface="Ropa Sans" panose="020B0604020202020204" charset="0"/>
              </a:rPr>
              <a:t> Air-Cooled Package</a:t>
            </a:r>
          </a:p>
          <a:p>
            <a:r>
              <a:rPr lang="en-US" sz="1600" dirty="0" smtClean="0">
                <a:latin typeface="Ropa Sans" panose="020B0604020202020204" charset="0"/>
              </a:rPr>
              <a:t>Customize your solution</a:t>
            </a:r>
            <a:endParaRPr lang="en-US" sz="1600" dirty="0">
              <a:latin typeface="Ropa Sans" panose="020B0604020202020204" charset="0"/>
            </a:endParaRPr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619125" y="495299"/>
            <a:ext cx="10991850" cy="1076325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latin typeface="Ropa Sans" panose="00000500000000000000" pitchFamily="2" charset="0"/>
                <a:cs typeface="Ropa Sans Pro" panose="020B0504020101010102" pitchFamily="34" charset="0"/>
              </a:rPr>
              <a:t>COOPER</a:t>
            </a:r>
            <a:r>
              <a:rPr lang="en-US" sz="4000" b="1" baseline="30000" dirty="0" err="1" smtClean="0">
                <a:latin typeface="Ropa Sans" panose="00000500000000000000" pitchFamily="2" charset="0"/>
                <a:cs typeface="Ropa Sans Pro" panose="020B0504020101010102" pitchFamily="34" charset="0"/>
              </a:rPr>
              <a:t>TM</a:t>
            </a:r>
            <a:r>
              <a:rPr lang="en-US" sz="40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 CRX-10iA/L Welding Cobot Welding Packages</a:t>
            </a:r>
            <a:br>
              <a:rPr lang="en-US" sz="40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</a:br>
            <a:r>
              <a:rPr lang="en-US" sz="2400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Customize Your Solution</a:t>
            </a:r>
            <a:endParaRPr lang="en-US" sz="4000" dirty="0">
              <a:latin typeface="Ropa Sans Pro" panose="020B0504020101010102" pitchFamily="34" charset="0"/>
              <a:cs typeface="Ropa Sans Pro" panose="020B0504020101010102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24674" y="5138377"/>
            <a:ext cx="4829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Ropa Sans" panose="020B0604020202020204" charset="0"/>
              </a:rPr>
              <a:t>COOPER</a:t>
            </a:r>
            <a:r>
              <a:rPr lang="en-US" sz="2400" b="1" baseline="30000" dirty="0" err="1" smtClean="0">
                <a:latin typeface="Ropa Sans" panose="020B0604020202020204" charset="0"/>
              </a:rPr>
              <a:t>TM</a:t>
            </a:r>
            <a:r>
              <a:rPr lang="en-US" sz="2400" b="1" dirty="0" smtClean="0">
                <a:latin typeface="Ropa Sans" panose="020B0604020202020204" charset="0"/>
              </a:rPr>
              <a:t> </a:t>
            </a:r>
            <a:r>
              <a:rPr lang="en-US" sz="2400" b="1" dirty="0" err="1" smtClean="0">
                <a:latin typeface="Ropa Sans" panose="020B0604020202020204" charset="0"/>
              </a:rPr>
              <a:t>CRX</a:t>
            </a:r>
            <a:r>
              <a:rPr lang="en-US" sz="2400" b="1" dirty="0" smtClean="0">
                <a:latin typeface="Ropa Sans" panose="020B0604020202020204" charset="0"/>
              </a:rPr>
              <a:t> Water-Cooled Package</a:t>
            </a:r>
          </a:p>
          <a:p>
            <a:r>
              <a:rPr lang="en-US" sz="1600" dirty="0" smtClean="0">
                <a:latin typeface="Ropa Sans" panose="020B0604020202020204" charset="0"/>
              </a:rPr>
              <a:t>Customize your solution</a:t>
            </a:r>
            <a:endParaRPr lang="en-US" sz="1600" dirty="0">
              <a:latin typeface="Ropa Sans" panose="020B0604020202020204" charset="0"/>
            </a:endParaRPr>
          </a:p>
        </p:txBody>
      </p:sp>
      <p:pic>
        <p:nvPicPr>
          <p:cNvPr id="12" name="Picture 2" descr="C:\Users\nlai\AppData\Local\Temp\SNAGHTML2578082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68" y="1866899"/>
            <a:ext cx="4056037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lai\AppData\Local\Temp\SNAGHTML577e58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4" t="49962" r="3292" b="21736"/>
          <a:stretch/>
        </p:blipFill>
        <p:spPr bwMode="auto">
          <a:xfrm>
            <a:off x="7858124" y="4204927"/>
            <a:ext cx="40957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62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81525" y="5568982"/>
            <a:ext cx="4305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Ropa Sans" panose="020B0604020202020204" charset="0"/>
              </a:rPr>
              <a:t>COOPER</a:t>
            </a:r>
            <a:r>
              <a:rPr lang="en-US" sz="2400" b="1" baseline="30000" dirty="0" err="1" smtClean="0">
                <a:latin typeface="Ropa Sans" panose="020B0604020202020204" charset="0"/>
              </a:rPr>
              <a:t>TM</a:t>
            </a:r>
            <a:r>
              <a:rPr lang="en-US" sz="2400" b="1" dirty="0" smtClean="0">
                <a:latin typeface="Ropa Sans" panose="020B0604020202020204" charset="0"/>
              </a:rPr>
              <a:t> ABB Air-Cooled Cart</a:t>
            </a:r>
          </a:p>
          <a:p>
            <a:r>
              <a:rPr lang="en-US" sz="1600" dirty="0" smtClean="0">
                <a:latin typeface="Ropa Sans" panose="020B0604020202020204" charset="0"/>
              </a:rPr>
              <a:t>Made to move</a:t>
            </a:r>
            <a:endParaRPr lang="en-US" sz="1600" dirty="0">
              <a:latin typeface="Ropa Sans" panose="020B0604020202020204" charset="0"/>
            </a:endParaRP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619125" y="495299"/>
            <a:ext cx="10991850" cy="1076325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Meet the </a:t>
            </a:r>
            <a:r>
              <a:rPr lang="en-US" sz="4800" b="1" dirty="0" err="1" smtClean="0">
                <a:latin typeface="Ropa Sans" panose="00000500000000000000" pitchFamily="2" charset="0"/>
                <a:cs typeface="Ropa Sans Pro" panose="020B0504020101010102" pitchFamily="34" charset="0"/>
              </a:rPr>
              <a:t>COOPER</a:t>
            </a:r>
            <a:r>
              <a:rPr lang="en-US" sz="4800" b="1" baseline="30000" dirty="0" err="1" smtClean="0">
                <a:latin typeface="Ropa Sans" panose="00000500000000000000" pitchFamily="2" charset="0"/>
                <a:cs typeface="Ropa Sans Pro" panose="020B0504020101010102" pitchFamily="34" charset="0"/>
              </a:rPr>
              <a:t>TM</a:t>
            </a:r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 Welding Cobot Series</a:t>
            </a:r>
            <a:endParaRPr lang="en-US" sz="4800" b="1" dirty="0">
              <a:latin typeface="Ropa Sans Pro" panose="020B0504020101010102" pitchFamily="34" charset="0"/>
              <a:cs typeface="Ropa Sans Pro" panose="020B0504020101010102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495424"/>
            <a:ext cx="3132363" cy="398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2825" y="2704852"/>
            <a:ext cx="4419600" cy="240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Ropa Sans" panose="020B0604020202020204" charset="0"/>
              </a:rPr>
              <a:t>Engineered for the first-time robot </a:t>
            </a:r>
            <a:r>
              <a:rPr lang="en-US" sz="2800" dirty="0" smtClean="0">
                <a:latin typeface="Ropa Sans" panose="020B0604020202020204" charset="0"/>
              </a:rPr>
              <a:t>user</a:t>
            </a:r>
            <a:endParaRPr lang="en-US" sz="2800" dirty="0">
              <a:latin typeface="Ropa Sans" panose="020B0604020202020204" charset="0"/>
            </a:endParaRPr>
          </a:p>
          <a:p>
            <a:pPr marL="742950" lvl="1" indent="-285750"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Intuitive</a:t>
            </a:r>
          </a:p>
          <a:p>
            <a:pPr marL="742950" lvl="1" indent="-285750"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User friendly</a:t>
            </a:r>
          </a:p>
          <a:p>
            <a:pPr marL="742950" lvl="1" indent="-285750"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Relatable technology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99577" y="604771"/>
            <a:ext cx="4937761" cy="1321346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Intuitive Programming</a:t>
            </a:r>
            <a:endParaRPr lang="en-US" sz="4800" b="1" dirty="0">
              <a:latin typeface="Ropa Sans Pro" panose="020B0504020101010102" pitchFamily="34" charset="0"/>
              <a:cs typeface="Ropa Sans Pro" panose="020B0504020101010102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524104" y="2306862"/>
            <a:ext cx="5422" cy="1359792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98064" y="3968366"/>
            <a:ext cx="2327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Ropa Sans" panose="020B0604020202020204" charset="0"/>
              </a:rPr>
              <a:t>Easily teach your Cooper weld points when you manually guide the </a:t>
            </a:r>
            <a:r>
              <a:rPr lang="en-US" sz="1400" dirty="0" err="1" smtClean="0">
                <a:latin typeface="Ropa Sans" panose="020B0604020202020204" charset="0"/>
              </a:rPr>
              <a:t>cobot</a:t>
            </a:r>
            <a:r>
              <a:rPr lang="en-US" sz="1400" dirty="0" smtClean="0">
                <a:latin typeface="Ropa Sans" panose="020B0604020202020204" charset="0"/>
              </a:rPr>
              <a:t> torch and record the points with a simple icon based, drag and drop timeline</a:t>
            </a:r>
            <a:endParaRPr lang="en-US" sz="1400" dirty="0">
              <a:latin typeface="Ropa Sans" panose="020B060402020202020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675480" y="3666654"/>
            <a:ext cx="1848624" cy="18655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3" y="195067"/>
            <a:ext cx="3988129" cy="5583382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8064" y="855023"/>
            <a:ext cx="2452118" cy="1620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89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1176" y="1861509"/>
            <a:ext cx="6030623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 smtClean="0">
                <a:latin typeface="Ropa Sans" panose="020B0604020202020204" charset="0"/>
              </a:rPr>
              <a:t>Even simpler programming for cobots</a:t>
            </a:r>
            <a:endParaRPr lang="en-US" sz="2800" dirty="0">
              <a:latin typeface="Ropa Sans" panose="020B0604020202020204" charset="0"/>
            </a:endParaRP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Ropa Sans" panose="020B0604020202020204" charset="0"/>
              </a:rPr>
              <a:t>No welding knowledge needed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Ropa Sans" panose="020B0604020202020204" charset="0"/>
              </a:rPr>
              <a:t>Pick </a:t>
            </a:r>
            <a:r>
              <a:rPr lang="en-US" sz="2400" dirty="0">
                <a:latin typeface="Ropa Sans" panose="020B0604020202020204" charset="0"/>
              </a:rPr>
              <a:t>plate thickness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Ropa Sans" panose="020B0604020202020204" charset="0"/>
              </a:rPr>
              <a:t>Program weld start point and end point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Ropa Sans" panose="020B0604020202020204" charset="0"/>
              </a:rPr>
              <a:t>Hit “GO”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Ropa Sans" panose="020B0604020202020204" charset="0"/>
              </a:rPr>
              <a:t>Interface will </a:t>
            </a:r>
            <a:r>
              <a:rPr lang="en-US" sz="2400" dirty="0">
                <a:latin typeface="Ropa Sans" panose="020B0604020202020204" charset="0"/>
              </a:rPr>
              <a:t>automatically program voltage, </a:t>
            </a:r>
            <a:r>
              <a:rPr lang="en-US" sz="2400" dirty="0" err="1">
                <a:latin typeface="Ropa Sans" panose="020B0604020202020204" charset="0"/>
              </a:rPr>
              <a:t>WFS</a:t>
            </a:r>
            <a:r>
              <a:rPr lang="en-US" sz="2400" dirty="0">
                <a:latin typeface="Ropa Sans" panose="020B0604020202020204" charset="0"/>
              </a:rPr>
              <a:t> and travel </a:t>
            </a:r>
            <a:r>
              <a:rPr lang="en-US" sz="2400" dirty="0" smtClean="0">
                <a:latin typeface="Ropa Sans" panose="020B0604020202020204" charset="0"/>
              </a:rPr>
              <a:t>speed</a:t>
            </a:r>
            <a:endParaRPr lang="en-US" sz="2400" dirty="0">
              <a:latin typeface="Ropa Sans" panose="020B060402020202020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0677" y="328546"/>
            <a:ext cx="6725948" cy="85255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Cooper App</a:t>
            </a:r>
            <a:endParaRPr lang="en-US" sz="4800" b="1" dirty="0">
              <a:latin typeface="Ropa Sans Pro" panose="020B0504020101010102" pitchFamily="34" charset="0"/>
              <a:cs typeface="Ropa Sans Pro" panose="020B0504020101010102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E04DB4-E1A5-B1B8-3CBC-D70F94D47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377" y="0"/>
            <a:ext cx="4608448" cy="34495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968DC-3E6A-CE43-85B1-6751BE5C9F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2"/>
          <a:stretch/>
        </p:blipFill>
        <p:spPr>
          <a:xfrm>
            <a:off x="7580376" y="3408585"/>
            <a:ext cx="4608448" cy="34630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73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5655384" y="585118"/>
            <a:ext cx="4757973" cy="966231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Support</a:t>
            </a:r>
            <a:endParaRPr lang="en-US" sz="4800" b="1" dirty="0">
              <a:latin typeface="Ropa Sans Pro" panose="020B0504020101010102" pitchFamily="34" charset="0"/>
              <a:cs typeface="Ropa Sans Pro" panose="020B0504020101010102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2767" y="1805821"/>
            <a:ext cx="619015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925" indent="-288925"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pa Sans" panose="020B0604020202020204" charset="0"/>
              </a:rPr>
              <a:t>250 	Technical Sales Reps in N. America</a:t>
            </a:r>
          </a:p>
          <a:p>
            <a:pPr marL="288925" indent="-288925"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pa Sans" panose="020B0604020202020204" charset="0"/>
              </a:rPr>
              <a:t>115 	Robotic Technicians</a:t>
            </a:r>
          </a:p>
          <a:p>
            <a:pPr marL="288925" indent="-288925"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pa Sans" panose="020B0604020202020204" charset="0"/>
              </a:rPr>
              <a:t>80 	Master Certified Trained Technicians</a:t>
            </a:r>
            <a:endParaRPr lang="en-US" sz="2800" dirty="0">
              <a:latin typeface="Ropa Sans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3" r="21148"/>
          <a:stretch/>
        </p:blipFill>
        <p:spPr>
          <a:xfrm>
            <a:off x="1" y="-4277"/>
            <a:ext cx="5157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872" r="9455" b="73516"/>
          <a:stretch/>
        </p:blipFill>
        <p:spPr>
          <a:xfrm>
            <a:off x="1589" y="-2940"/>
            <a:ext cx="12188825" cy="2063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877" y="2060300"/>
            <a:ext cx="3753608" cy="4653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725" y="2246109"/>
            <a:ext cx="3796101" cy="34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2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520" y="295275"/>
            <a:ext cx="6317943" cy="90487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Labor Challenges</a:t>
            </a:r>
            <a:endParaRPr lang="en-US" sz="4800" b="1" dirty="0">
              <a:latin typeface="Ropa Sans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19758" y="1661838"/>
            <a:ext cx="591170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“Great Resignation”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Skilled labor shortage by industry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Welding is not a “highly sought after” career for students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Hard to attract next generation of talent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Need people immediately to fill customer demands</a:t>
            </a:r>
            <a:endParaRPr lang="en-US" sz="2400" dirty="0">
              <a:latin typeface="Ropa Sans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r="19774"/>
          <a:stretch/>
        </p:blipFill>
        <p:spPr>
          <a:xfrm>
            <a:off x="0" y="0"/>
            <a:ext cx="498157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82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78" b="1077"/>
          <a:stretch/>
        </p:blipFill>
        <p:spPr>
          <a:xfrm>
            <a:off x="1589" y="301752"/>
            <a:ext cx="12215703" cy="63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9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321502" y="884595"/>
            <a:ext cx="44962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60" dirty="0">
                <a:solidFill>
                  <a:srgbClr val="FFFFFF"/>
                </a:solidFill>
                <a:latin typeface="Ropa Sans" panose="020B0604020202020204" charset="0"/>
                <a:cs typeface="Ropa Sans Pro Light" panose="020B0504020101010102" pitchFamily="34" charset="0"/>
              </a:rPr>
              <a:t>FOR</a:t>
            </a:r>
            <a:r>
              <a:rPr sz="2400" spc="90" dirty="0">
                <a:solidFill>
                  <a:srgbClr val="FFFFFF"/>
                </a:solidFill>
                <a:latin typeface="Ropa Sans" panose="020B0604020202020204" charset="0"/>
                <a:cs typeface="Ropa Sans Pro Light" panose="020B0504020101010102" pitchFamily="34" charset="0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Ropa Sans" panose="020B0604020202020204" charset="0"/>
                <a:cs typeface="Ropa Sans Pro Light" panose="020B0504020101010102" pitchFamily="34" charset="0"/>
              </a:rPr>
              <a:t>MORE</a:t>
            </a:r>
            <a:r>
              <a:rPr sz="2400" spc="90" dirty="0">
                <a:solidFill>
                  <a:srgbClr val="FFFFFF"/>
                </a:solidFill>
                <a:latin typeface="Ropa Sans" panose="020B0604020202020204" charset="0"/>
                <a:cs typeface="Ropa Sans Pro Light" panose="020B0504020101010102" pitchFamily="34" charset="0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Ropa Sans" panose="020B0604020202020204" charset="0"/>
                <a:cs typeface="Ropa Sans Pro Light" panose="020B0504020101010102" pitchFamily="34" charset="0"/>
              </a:rPr>
              <a:t>INFORMATION</a:t>
            </a:r>
            <a:endParaRPr sz="2400" dirty="0">
              <a:latin typeface="Ropa Sans" panose="020B0604020202020204" charset="0"/>
              <a:cs typeface="Ropa Sans Pro Light" panose="020B0504020101010102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8029" y="1330626"/>
            <a:ext cx="369570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spc="30" dirty="0">
                <a:solidFill>
                  <a:srgbClr val="FFFFFF"/>
                </a:solidFill>
                <a:latin typeface="Ropa Sans" panose="020B0604020202020204" charset="0"/>
                <a:cs typeface="Calibri"/>
              </a:rPr>
              <a:t>CALL</a:t>
            </a:r>
            <a:r>
              <a:rPr sz="1400" spc="-15" dirty="0">
                <a:solidFill>
                  <a:srgbClr val="FFFFFF"/>
                </a:solidFill>
                <a:latin typeface="Ropa Sans" panose="020B0604020202020204" charset="0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Ropa Sans" panose="020B0604020202020204" charset="0"/>
                <a:cs typeface="Calibri"/>
              </a:rPr>
              <a:t>888-935-3878</a:t>
            </a:r>
            <a:endParaRPr sz="1400" dirty="0">
              <a:latin typeface="Ropa Sans" panose="020B0604020202020204" charset="0"/>
              <a:cs typeface="Calibri"/>
            </a:endParaRPr>
          </a:p>
          <a:p>
            <a:pPr marL="12700">
              <a:lnSpc>
                <a:spcPts val="1639"/>
              </a:lnSpc>
            </a:pPr>
            <a:r>
              <a:rPr sz="1400" spc="10" dirty="0">
                <a:solidFill>
                  <a:srgbClr val="FFFFFF"/>
                </a:solidFill>
                <a:latin typeface="Ropa Sans" panose="020B0604020202020204" charset="0"/>
                <a:cs typeface="Calibri"/>
              </a:rPr>
              <a:t>OR</a:t>
            </a:r>
            <a:r>
              <a:rPr sz="1400" spc="60" dirty="0">
                <a:solidFill>
                  <a:srgbClr val="FFFFFF"/>
                </a:solidFill>
                <a:latin typeface="Ropa Sans" panose="020B0604020202020204" charset="0"/>
                <a:cs typeface="Calibri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Ropa Sans" panose="020B0604020202020204" charset="0"/>
                <a:cs typeface="Calibri"/>
              </a:rPr>
              <a:t>VISIT</a:t>
            </a:r>
            <a:r>
              <a:rPr sz="1400" spc="60" dirty="0">
                <a:solidFill>
                  <a:srgbClr val="FFFFFF"/>
                </a:solidFill>
                <a:latin typeface="Ropa Sans" panose="020B0604020202020204" charset="0"/>
                <a:cs typeface="Calibri"/>
              </a:rPr>
              <a:t> </a:t>
            </a:r>
            <a:r>
              <a:rPr sz="1400" spc="35" dirty="0" smtClean="0">
                <a:solidFill>
                  <a:srgbClr val="FFFFFF"/>
                </a:solidFill>
                <a:latin typeface="Ropa Sans" panose="020B0604020202020204" charset="0"/>
                <a:cs typeface="Calibri"/>
              </a:rPr>
              <a:t>LINCOLNELECTRIC.COM/</a:t>
            </a:r>
            <a:r>
              <a:rPr lang="en-US" sz="1400" spc="35" dirty="0" smtClean="0">
                <a:solidFill>
                  <a:srgbClr val="FFFFFF"/>
                </a:solidFill>
                <a:latin typeface="Ropa Sans" panose="020B0604020202020204" charset="0"/>
                <a:cs typeface="Calibri"/>
              </a:rPr>
              <a:t>COBOT</a:t>
            </a:r>
            <a:endParaRPr sz="1400" dirty="0">
              <a:latin typeface="Ropa Sans" panose="020B0604020202020204" charset="0"/>
              <a:cs typeface="Calibri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6878165" y="2974194"/>
            <a:ext cx="4361335" cy="15406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Meet Your New Co-Worker</a:t>
            </a:r>
            <a:endParaRPr lang="en-US" sz="5400" b="1" dirty="0">
              <a:latin typeface="Ropa Sans Pro" panose="020B0504020101010102" pitchFamily="34" charset="0"/>
              <a:cs typeface="Ropa Sans Pro" panose="020B0504020101010102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14345" r="24818" b="4160"/>
          <a:stretch/>
        </p:blipFill>
        <p:spPr>
          <a:xfrm>
            <a:off x="1" y="0"/>
            <a:ext cx="6620796" cy="6853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020" y="342900"/>
            <a:ext cx="6317943" cy="9239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Lack of Welders</a:t>
            </a:r>
            <a:endParaRPr lang="en-US" sz="4800" b="1" dirty="0">
              <a:latin typeface="Ropa Sans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4988" y="1345109"/>
            <a:ext cx="596997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2800" dirty="0" smtClean="0">
                <a:latin typeface="Ropa Sans" panose="020B0604020202020204" charset="0"/>
              </a:rPr>
              <a:t>Shortage of 300,000 skilled welders by 2026 (per American Welding Society)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Ropa Sans" panose="020B0604020202020204" charset="0"/>
              </a:rPr>
              <a:t>Average welder turnover is 37%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Ropa Sans" panose="020B0604020202020204" charset="0"/>
              </a:rPr>
              <a:t>Average age of welders is 55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 dirty="0">
                <a:latin typeface="Ropa Sans" panose="020B0604020202020204" charset="0"/>
              </a:rPr>
              <a:t>77K welder openings via ZipRecruiter.com on </a:t>
            </a:r>
            <a:r>
              <a:rPr lang="nl-NL" sz="2400" dirty="0" smtClean="0">
                <a:latin typeface="Ropa Sans" panose="020B0604020202020204" charset="0"/>
              </a:rPr>
              <a:t>2/27/2023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dirty="0" smtClean="0">
              <a:latin typeface="Ropa Sans" panose="020B0604020202020204" charset="0"/>
            </a:endParaRPr>
          </a:p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2800" dirty="0" smtClean="0">
                <a:latin typeface="Ropa Sans" panose="020B0604020202020204" charset="0"/>
              </a:rPr>
              <a:t>Skilled trainers are hard to find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Ropa Sans" panose="020B0604020202020204" charset="0"/>
              </a:rPr>
              <a:t>People with metal fabrication skills are very selective about what jobs to seek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Ropa Sans" panose="020B0604020202020204" charset="0"/>
              </a:rPr>
              <a:t>Education institutions have pay limitations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Ropa Sans" panose="020B0604020202020204" charset="0"/>
              </a:rPr>
              <a:t>Pandemic has exacerbated the situation</a:t>
            </a:r>
            <a:endParaRPr lang="en-US" sz="2800" dirty="0">
              <a:latin typeface="Ropa Sans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7" r="14441"/>
          <a:stretch/>
        </p:blipFill>
        <p:spPr>
          <a:xfrm>
            <a:off x="6823587" y="0"/>
            <a:ext cx="536841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7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270" y="264770"/>
            <a:ext cx="6317943" cy="1463743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Traditional Automation Challenges</a:t>
            </a:r>
            <a:endParaRPr lang="en-US" sz="4800" b="1" dirty="0">
              <a:latin typeface="Ropa Sans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1195" y="2176188"/>
            <a:ext cx="606410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Lack of technical personnel for programming and running cells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Programming cumbersome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Large investment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Part mix difficult to automate 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Ropa Sans" panose="020B0604020202020204" charset="0"/>
              </a:rPr>
              <a:t>Safety light curtains / fencing </a:t>
            </a:r>
            <a:r>
              <a:rPr lang="en-US" sz="2400" dirty="0" smtClean="0">
                <a:latin typeface="Ropa Sans" panose="020B0604020202020204" charset="0"/>
              </a:rPr>
              <a:t>required</a:t>
            </a:r>
            <a:endParaRPr lang="en-US" sz="2400" dirty="0">
              <a:latin typeface="Ropa Sans" panose="020B0604020202020204" charset="0"/>
            </a:endParaRP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Dedicated floor space needed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9" r="10193"/>
          <a:stretch/>
        </p:blipFill>
        <p:spPr>
          <a:xfrm>
            <a:off x="1" y="0"/>
            <a:ext cx="496529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72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345" y="388596"/>
            <a:ext cx="6511780" cy="131638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Large Scale and One-Off Part Production</a:t>
            </a:r>
            <a:endParaRPr lang="en-US" sz="4800" b="1" dirty="0">
              <a:latin typeface="Ropa Sans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2496" y="2204763"/>
            <a:ext cx="586408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2400" dirty="0" smtClean="0">
                <a:latin typeface="Ropa Sans" panose="020B0604020202020204" charset="0"/>
              </a:rPr>
              <a:t>Large investments required</a:t>
            </a: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Ropa Sans" panose="020B0604020202020204" charset="0"/>
              </a:rPr>
              <a:t>Capital</a:t>
            </a: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Ropa Sans" panose="020B0604020202020204" charset="0"/>
              </a:rPr>
              <a:t>Floor space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sz="2400" dirty="0" smtClean="0">
                <a:latin typeface="Ropa Sans" panose="020B0604020202020204" charset="0"/>
              </a:rPr>
              <a:t>Manual welding still required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sz="2400" dirty="0">
                <a:latin typeface="Ropa Sans" panose="020B0604020202020204" charset="0"/>
              </a:rPr>
              <a:t>Defined robotic systems do not fit the changing needs many customers</a:t>
            </a: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Ropa Sans" panose="020B0604020202020204" charset="0"/>
              </a:rPr>
              <a:t>Part size can swing drastically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2" r="19328"/>
          <a:stretch/>
        </p:blipFill>
        <p:spPr>
          <a:xfrm>
            <a:off x="7305674" y="0"/>
            <a:ext cx="488632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19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23976" y="1652246"/>
            <a:ext cx="580858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buClr>
                <a:srgbClr val="C00000"/>
              </a:buClr>
            </a:pPr>
            <a:r>
              <a:rPr lang="en-US" sz="2800" dirty="0" smtClean="0">
                <a:latin typeface="Ropa Sans" panose="020B0604020202020204" charset="0"/>
              </a:rPr>
              <a:t>Robot designed for direct interaction with a human within a defined collaborative workspace</a:t>
            </a:r>
          </a:p>
          <a:p>
            <a:pPr>
              <a:spcAft>
                <a:spcPts val="1800"/>
              </a:spcAft>
              <a:buClr>
                <a:srgbClr val="C00000"/>
              </a:buClr>
            </a:pPr>
            <a:r>
              <a:rPr lang="en-US" sz="2800" dirty="0" smtClean="0">
                <a:latin typeface="Ropa Sans" panose="020B0604020202020204" charset="0"/>
              </a:rPr>
              <a:t>No safety curtains / safety fencing needed</a:t>
            </a:r>
          </a:p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2800" dirty="0" smtClean="0">
                <a:latin typeface="Ropa Sans" panose="020B0604020202020204" charset="0"/>
              </a:rPr>
              <a:t>Safety features</a:t>
            </a: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Ropa Sans" panose="020B0604020202020204" charset="0"/>
              </a:rPr>
              <a:t>Power and force limits</a:t>
            </a: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Ropa Sans" panose="020B0604020202020204" charset="0"/>
              </a:rPr>
              <a:t>Speed &amp; separation monitoring</a:t>
            </a: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Ropa Sans" panose="020B0604020202020204" charset="0"/>
              </a:rPr>
              <a:t>Soft impact design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08557" y="318038"/>
            <a:ext cx="5161315" cy="967838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What is a Cobot?</a:t>
            </a:r>
            <a:endParaRPr lang="en-US" sz="4800" b="1" dirty="0">
              <a:latin typeface="Ropa Sans" panose="00000500000000000000" pitchFamily="2" charset="0"/>
              <a:cs typeface="Ropa Sans Pro" panose="020B0504020101010102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696" t="4232" r="13642" b="3929"/>
          <a:stretch/>
        </p:blipFill>
        <p:spPr>
          <a:xfrm>
            <a:off x="0" y="0"/>
            <a:ext cx="525549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6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7489" y="306742"/>
            <a:ext cx="67110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Ropa Sans" panose="00000500000000000000" pitchFamily="2" charset="0"/>
                <a:cs typeface="Ropa Sans Pro" panose="020B0504020101010102" pitchFamily="34" charset="0"/>
              </a:rPr>
              <a:t>The </a:t>
            </a:r>
            <a:r>
              <a:rPr lang="en-US" sz="3600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Best </a:t>
            </a:r>
            <a:r>
              <a:rPr lang="en-US" sz="3600" dirty="0">
                <a:latin typeface="Ropa Sans" panose="00000500000000000000" pitchFamily="2" charset="0"/>
                <a:cs typeface="Ropa Sans Pro" panose="020B0504020101010102" pitchFamily="34" charset="0"/>
              </a:rPr>
              <a:t>of </a:t>
            </a:r>
            <a:r>
              <a:rPr lang="en-US" sz="3600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Welding </a:t>
            </a:r>
            <a:r>
              <a:rPr lang="en-US" sz="3600" dirty="0">
                <a:latin typeface="Ropa Sans" panose="00000500000000000000" pitchFamily="2" charset="0"/>
                <a:cs typeface="Ropa Sans Pro" panose="020B0504020101010102" pitchFamily="34" charset="0"/>
              </a:rPr>
              <a:t>and </a:t>
            </a:r>
            <a:r>
              <a:rPr lang="en-US" sz="3600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Automation </a:t>
            </a:r>
          </a:p>
          <a:p>
            <a:r>
              <a:rPr lang="en-US" sz="44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Built Around Customers</a:t>
            </a:r>
            <a:endParaRPr lang="en-US" sz="4400" b="1" dirty="0">
              <a:latin typeface="Ropa Sans" panose="00000500000000000000" pitchFamily="2" charset="0"/>
            </a:endParaRPr>
          </a:p>
        </p:txBody>
      </p:sp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0767496C-9528-B54C-BC4B-9A6B5D1599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242" y="5962578"/>
            <a:ext cx="1082842" cy="685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7489" y="2014207"/>
            <a:ext cx="4996511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Ropa Sans" panose="020B0604020202020204" charset="0"/>
              </a:rPr>
              <a:t>COOPER</a:t>
            </a:r>
            <a:r>
              <a:rPr lang="en-US" sz="3200" b="1" baseline="30000" dirty="0" err="1" smtClean="0">
                <a:latin typeface="Ropa Sans" panose="020B0604020202020204" charset="0"/>
              </a:rPr>
              <a:t>TM</a:t>
            </a:r>
            <a:r>
              <a:rPr lang="en-US" sz="3200" b="1" dirty="0" smtClean="0">
                <a:latin typeface="Ropa Sans" panose="020B0604020202020204" charset="0"/>
              </a:rPr>
              <a:t> WELDING COBOTS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Ropa Sans" panose="020B0604020202020204" charset="0"/>
              </a:rPr>
              <a:t>	</a:t>
            </a:r>
            <a:r>
              <a:rPr lang="en-US" sz="2200" b="1" dirty="0" smtClean="0">
                <a:solidFill>
                  <a:srgbClr val="00B050"/>
                </a:solidFill>
                <a:latin typeface="Ropa Sans" panose="020B0604020202020204" charset="0"/>
              </a:rPr>
              <a:t>↑</a:t>
            </a:r>
            <a:r>
              <a:rPr lang="en-US" sz="2200" b="1" dirty="0" smtClean="0">
                <a:solidFill>
                  <a:srgbClr val="C00000"/>
                </a:solidFill>
                <a:latin typeface="Ropa Sans" panose="020B0604020202020204" charset="0"/>
              </a:rPr>
              <a:t> </a:t>
            </a:r>
            <a:r>
              <a:rPr lang="en-US" sz="2400" dirty="0" smtClean="0">
                <a:latin typeface="Ropa Sans" panose="020B0604020202020204" charset="0"/>
              </a:rPr>
              <a:t>PRODUCTIVITY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Ropa Sans" panose="020B0604020202020204" charset="0"/>
              </a:rPr>
              <a:t>	</a:t>
            </a:r>
            <a:r>
              <a:rPr lang="en-US" sz="2400" b="1" dirty="0" smtClean="0">
                <a:solidFill>
                  <a:srgbClr val="00B050"/>
                </a:solidFill>
                <a:latin typeface="Ropa Sans" panose="020B0604020202020204" charset="0"/>
              </a:rPr>
              <a:t>↑</a:t>
            </a:r>
            <a:r>
              <a:rPr lang="en-US" sz="2400" b="1" dirty="0" smtClean="0">
                <a:solidFill>
                  <a:srgbClr val="C00000"/>
                </a:solidFill>
                <a:latin typeface="Ropa Sans" panose="020B0604020202020204" charset="0"/>
              </a:rPr>
              <a:t> </a:t>
            </a:r>
            <a:r>
              <a:rPr lang="en-US" sz="2400" dirty="0" smtClean="0">
                <a:latin typeface="Ropa Sans" panose="020B0604020202020204" charset="0"/>
              </a:rPr>
              <a:t>EFFICIENCY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Ropa Sans" panose="020B0604020202020204" charset="0"/>
              </a:rPr>
              <a:t>	</a:t>
            </a:r>
            <a:r>
              <a:rPr lang="en-US" sz="2400" b="1" dirty="0" smtClean="0">
                <a:solidFill>
                  <a:srgbClr val="00B050"/>
                </a:solidFill>
                <a:latin typeface="Ropa Sans" panose="020B0604020202020204" charset="0"/>
              </a:rPr>
              <a:t>↑ </a:t>
            </a:r>
            <a:r>
              <a:rPr lang="en-US" sz="2400" dirty="0" smtClean="0">
                <a:latin typeface="Ropa Sans" panose="020B0604020202020204" charset="0"/>
              </a:rPr>
              <a:t>SIMPLICITY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Ropa Sans" panose="020B0604020202020204" charset="0"/>
              </a:rPr>
              <a:t>	</a:t>
            </a:r>
            <a:r>
              <a:rPr lang="en-US" sz="2400" b="1" dirty="0" smtClean="0">
                <a:solidFill>
                  <a:srgbClr val="00B050"/>
                </a:solidFill>
                <a:latin typeface="Ropa Sans" panose="020B0604020202020204" charset="0"/>
              </a:rPr>
              <a:t>↑</a:t>
            </a:r>
            <a:r>
              <a:rPr lang="en-US" sz="2400" b="1" dirty="0" smtClean="0">
                <a:solidFill>
                  <a:srgbClr val="C00000"/>
                </a:solidFill>
                <a:latin typeface="Ropa Sans" panose="020B0604020202020204" charset="0"/>
              </a:rPr>
              <a:t> </a:t>
            </a:r>
            <a:r>
              <a:rPr lang="en-US" sz="2400" dirty="0" smtClean="0">
                <a:latin typeface="Ropa Sans" panose="020B0604020202020204" charset="0"/>
              </a:rPr>
              <a:t>SAFETY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Ropa Sans" panose="020B0604020202020204" charset="0"/>
              </a:rPr>
              <a:t>	</a:t>
            </a:r>
            <a:r>
              <a:rPr lang="en-US" sz="2400" b="1" dirty="0" smtClean="0">
                <a:solidFill>
                  <a:srgbClr val="C00000"/>
                </a:solidFill>
                <a:latin typeface="Ropa Sans" panose="020B0604020202020204" charset="0"/>
              </a:rPr>
              <a:t>↓ </a:t>
            </a:r>
            <a:r>
              <a:rPr lang="en-US" sz="2400" dirty="0" smtClean="0">
                <a:latin typeface="Ropa Sans" panose="020B0604020202020204" charset="0"/>
              </a:rPr>
              <a:t>HUMAN IDLE TIME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Ropa Sans" panose="020B0604020202020204" charset="0"/>
              </a:rPr>
              <a:t>	</a:t>
            </a:r>
            <a:r>
              <a:rPr lang="en-US" sz="2400" b="1" dirty="0" smtClean="0">
                <a:solidFill>
                  <a:srgbClr val="C00000"/>
                </a:solidFill>
                <a:latin typeface="Ropa Sans" panose="020B0604020202020204" charset="0"/>
              </a:rPr>
              <a:t>↓ </a:t>
            </a:r>
            <a:r>
              <a:rPr lang="en-US" sz="2400" dirty="0" smtClean="0">
                <a:latin typeface="Ropa Sans" panose="020B0604020202020204" charset="0"/>
              </a:rPr>
              <a:t>WORKER FATIGUE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4042" r="2500" b="15124"/>
          <a:stretch/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28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57850" y="2090396"/>
            <a:ext cx="5572124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Easy and minimal </a:t>
            </a:r>
            <a:r>
              <a:rPr lang="en-US" sz="2400" dirty="0">
                <a:latin typeface="Ropa Sans" panose="020B0604020202020204" charset="0"/>
              </a:rPr>
              <a:t>programming </a:t>
            </a:r>
            <a:endParaRPr lang="en-US" sz="2400" dirty="0" smtClean="0">
              <a:latin typeface="Ropa Sans" panose="020B0604020202020204" charset="0"/>
            </a:endParaRPr>
          </a:p>
          <a:p>
            <a:pPr marL="342900" indent="-342900"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Adapt </a:t>
            </a:r>
            <a:r>
              <a:rPr lang="en-US" sz="2400" dirty="0">
                <a:latin typeface="Ropa Sans" panose="020B0604020202020204" charset="0"/>
              </a:rPr>
              <a:t>to variations in part </a:t>
            </a:r>
            <a:r>
              <a:rPr lang="en-US" sz="2400" dirty="0" smtClean="0">
                <a:latin typeface="Ropa Sans" panose="020B0604020202020204" charset="0"/>
              </a:rPr>
              <a:t>position</a:t>
            </a:r>
          </a:p>
          <a:p>
            <a:pPr marL="342900" indent="-342900"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Adapt to variations in part size </a:t>
            </a:r>
          </a:p>
          <a:p>
            <a:pPr marL="342900" indent="-342900"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Work </a:t>
            </a:r>
            <a:r>
              <a:rPr lang="en-US" sz="2400" dirty="0">
                <a:latin typeface="Ropa Sans" panose="020B0604020202020204" charset="0"/>
              </a:rPr>
              <a:t>side-by-side </a:t>
            </a:r>
            <a:r>
              <a:rPr lang="en-US" sz="2400" dirty="0" smtClean="0">
                <a:latin typeface="Ropa Sans" panose="020B0604020202020204" charset="0"/>
              </a:rPr>
              <a:t>to humans without needed safety fencing or curtains</a:t>
            </a:r>
            <a:endParaRPr lang="en-US" sz="2400" dirty="0">
              <a:latin typeface="Ropa Sans" panose="020B0604020202020204" charset="0"/>
            </a:endParaRPr>
          </a:p>
          <a:p>
            <a:pPr marL="342900" indent="-342900"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Ropa Sans" panose="020B0604020202020204" charset="0"/>
              </a:rPr>
              <a:t>Affordable and practical stepping stone into automation</a:t>
            </a:r>
          </a:p>
          <a:p>
            <a:pPr marL="342900" indent="-342900"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Easy </a:t>
            </a:r>
            <a:r>
              <a:rPr lang="en-US" sz="2400" dirty="0">
                <a:latin typeface="Ropa Sans" panose="020B0604020202020204" charset="0"/>
              </a:rPr>
              <a:t>entry </a:t>
            </a:r>
            <a:r>
              <a:rPr lang="en-US" sz="2400" dirty="0" smtClean="0">
                <a:latin typeface="Ropa Sans" panose="020B0604020202020204" charset="0"/>
              </a:rPr>
              <a:t>point for customers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28545" y="394237"/>
            <a:ext cx="5277580" cy="1167863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High Mix, Low Volume,</a:t>
            </a:r>
            <a:br>
              <a:rPr lang="en-US" sz="4000" dirty="0" smtClean="0">
                <a:latin typeface="Ropa Sans" panose="00000500000000000000" pitchFamily="2" charset="0"/>
                <a:cs typeface="Ropa Sans Pro" panose="020B0504020101010102" pitchFamily="34" charset="0"/>
              </a:rPr>
            </a:br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No Problem</a:t>
            </a:r>
            <a:endParaRPr lang="en-US" sz="4000" b="1" dirty="0">
              <a:latin typeface="Ropa Sans" panose="00000500000000000000" pitchFamily="2" charset="0"/>
              <a:cs typeface="Ropa Sans Pro" panose="020B0504020101010102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8" r="26042"/>
          <a:stretch/>
        </p:blipFill>
        <p:spPr>
          <a:xfrm>
            <a:off x="0" y="0"/>
            <a:ext cx="5324475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69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345" y="445746"/>
            <a:ext cx="6006955" cy="91633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Ropa Sans" panose="00000500000000000000" pitchFamily="2" charset="0"/>
                <a:cs typeface="Ropa Sans Pro" panose="020B0504020101010102" pitchFamily="34" charset="0"/>
              </a:rPr>
              <a:t>Quality Improvements</a:t>
            </a:r>
            <a:endParaRPr lang="en-US" sz="4800" b="1" dirty="0">
              <a:latin typeface="Ropa Sans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4559" y="2109513"/>
            <a:ext cx="611173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Improved consistency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Improved repeatability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Reduced potential human errors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Reduced potential human fatigue for performing long weldments</a:t>
            </a:r>
            <a:endParaRPr lang="en-US" sz="2400" dirty="0">
              <a:latin typeface="Ropa Sans" panose="020B0604020202020204" charset="0"/>
            </a:endParaRP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pa Sans" panose="020B0604020202020204" charset="0"/>
              </a:rPr>
              <a:t>Improved production rates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t="22641" r="15108" b="11352"/>
          <a:stretch/>
        </p:blipFill>
        <p:spPr>
          <a:xfrm>
            <a:off x="7852410" y="0"/>
            <a:ext cx="4339590" cy="6873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495" r="28277"/>
          <a:stretch/>
        </p:blipFill>
        <p:spPr>
          <a:xfrm rot="5400000">
            <a:off x="6557639" y="1223639"/>
            <a:ext cx="6858000" cy="44107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30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.3|2.1|2.7|1.2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.3|2.1|2.7|1.2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.3|2.1|2.7|1.2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.3|2.1|2.7|1.2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.3|2.1|2.7|1.2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.3|2.1|2.7|1.2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.3|2.1|2.7|1.2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.3|2.1|2.7|1.2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.3|2.1|2.7|1.2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.3|2.1|2.7|1.2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.3|2.1|2.7|1.2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.3|2.1|2.7|1.2|1"/>
</p:tagLst>
</file>

<file path=ppt/theme/theme1.xml><?xml version="1.0" encoding="utf-8"?>
<a:theme xmlns:a="http://schemas.openxmlformats.org/drawingml/2006/main" name="Office Theme">
  <a:themeElements>
    <a:clrScheme name="Lincoln Electric V2">
      <a:dk1>
        <a:srgbClr val="FFFFFF"/>
      </a:dk1>
      <a:lt1>
        <a:srgbClr val="000000"/>
      </a:lt1>
      <a:dk2>
        <a:srgbClr val="191919"/>
      </a:dk2>
      <a:lt2>
        <a:srgbClr val="FFFFFF"/>
      </a:lt2>
      <a:accent1>
        <a:srgbClr val="931E2C"/>
      </a:accent1>
      <a:accent2>
        <a:srgbClr val="D5CA9E"/>
      </a:accent2>
      <a:accent3>
        <a:srgbClr val="F7323F"/>
      </a:accent3>
      <a:accent4>
        <a:srgbClr val="EA7100"/>
      </a:accent4>
      <a:accent5>
        <a:srgbClr val="4D4D4D"/>
      </a:accent5>
      <a:accent6>
        <a:srgbClr val="B3B3B3"/>
      </a:accent6>
      <a:hlink>
        <a:srgbClr val="000000"/>
      </a:hlink>
      <a:folHlink>
        <a:srgbClr val="3E8EDE"/>
      </a:folHlink>
    </a:clrScheme>
    <a:fontScheme name="1">
      <a:majorFont>
        <a:latin typeface="Oswa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35507</TotalTime>
  <Words>587</Words>
  <Application>Microsoft Office PowerPoint</Application>
  <PresentationFormat>Widescreen</PresentationFormat>
  <Paragraphs>134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Calibri</vt:lpstr>
      <vt:lpstr>Wingdings</vt:lpstr>
      <vt:lpstr>Ropa Sans Pro Light</vt:lpstr>
      <vt:lpstr>Ropa Sans Pro</vt:lpstr>
      <vt:lpstr>Open Sans Light</vt:lpstr>
      <vt:lpstr>Gill Sans Light</vt:lpstr>
      <vt:lpstr>Open Sans</vt:lpstr>
      <vt:lpstr>Calibri Light</vt:lpstr>
      <vt:lpstr>Arial</vt:lpstr>
      <vt:lpstr>Ropa Sans</vt:lpstr>
      <vt:lpstr>Office Theme</vt:lpstr>
      <vt:lpstr>1_Office Theme</vt:lpstr>
      <vt:lpstr>PowerPoint Presentation</vt:lpstr>
      <vt:lpstr>Labor Challenges</vt:lpstr>
      <vt:lpstr>Lack of Welders</vt:lpstr>
      <vt:lpstr>Traditional Automation Challenges</vt:lpstr>
      <vt:lpstr>Large Scale and One-Off Part Production</vt:lpstr>
      <vt:lpstr>What is a Cobot?</vt:lpstr>
      <vt:lpstr>PowerPoint Presentation</vt:lpstr>
      <vt:lpstr>High Mix, Low Volume, No Problem</vt:lpstr>
      <vt:lpstr>Quality Improvements</vt:lpstr>
      <vt:lpstr>Welding Processes</vt:lpstr>
      <vt:lpstr>Mobile, Flexible, Compact</vt:lpstr>
      <vt:lpstr>Customize  Your Cooper™ Cobot</vt:lpstr>
      <vt:lpstr>COOPERTM CRX-10iA/L Welding Cobot Cart Packages Made to Move</vt:lpstr>
      <vt:lpstr>COOPERTM CRX-10iA/L Welding Cobot Welding Packages Customize Your Solution</vt:lpstr>
      <vt:lpstr>Meet the COOPERTM Welding Cobot Series</vt:lpstr>
      <vt:lpstr>Intuitive Programming</vt:lpstr>
      <vt:lpstr>Cooper App</vt:lpstr>
      <vt:lpstr>Support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 MAP TURBIN</dc:title>
  <dc:creator>Bentley, BrooklyAnn L.</dc:creator>
  <cp:lastModifiedBy>Wich, Randy R.</cp:lastModifiedBy>
  <cp:revision>1172</cp:revision>
  <cp:lastPrinted>2022-03-24T21:26:34Z</cp:lastPrinted>
  <dcterms:created xsi:type="dcterms:W3CDTF">2019-08-22T09:34:14Z</dcterms:created>
  <dcterms:modified xsi:type="dcterms:W3CDTF">2023-03-24T13:49:09Z</dcterms:modified>
</cp:coreProperties>
</file>