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4502" r:id="rId2"/>
    <p:sldMasterId id="2147486074" r:id="rId3"/>
    <p:sldMasterId id="2147486079" r:id="rId4"/>
    <p:sldMasterId id="2147486087" r:id="rId5"/>
    <p:sldMasterId id="2147486095" r:id="rId6"/>
    <p:sldMasterId id="2147486103" r:id="rId7"/>
  </p:sldMasterIdLst>
  <p:notesMasterIdLst>
    <p:notesMasterId r:id="rId17"/>
  </p:notesMasterIdLst>
  <p:handoutMasterIdLst>
    <p:handoutMasterId r:id="rId18"/>
  </p:handoutMasterIdLst>
  <p:sldIdLst>
    <p:sldId id="1126" r:id="rId8"/>
    <p:sldId id="1160" r:id="rId9"/>
    <p:sldId id="1196" r:id="rId10"/>
    <p:sldId id="1187" r:id="rId11"/>
    <p:sldId id="1192" r:id="rId12"/>
    <p:sldId id="1183" r:id="rId13"/>
    <p:sldId id="1193" r:id="rId14"/>
    <p:sldId id="1202" r:id="rId15"/>
    <p:sldId id="1177" r:id="rId1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2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99"/>
    <a:srgbClr val="867DFF"/>
    <a:srgbClr val="8F75FF"/>
    <a:srgbClr val="FFFF00"/>
    <a:srgbClr val="8C96F8"/>
    <a:srgbClr val="8C90FC"/>
    <a:srgbClr val="A7A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8654" autoAdjust="0"/>
  </p:normalViewPr>
  <p:slideViewPr>
    <p:cSldViewPr snapToGrid="0">
      <p:cViewPr varScale="1">
        <p:scale>
          <a:sx n="111" d="100"/>
          <a:sy n="111" d="100"/>
        </p:scale>
        <p:origin x="1494" y="96"/>
      </p:cViewPr>
      <p:guideLst>
        <p:guide orient="horz" pos="672"/>
        <p:guide pos="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4" y="988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60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60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A369D8-4FC1-4EC5-879F-445759E85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9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60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071" y="4422982"/>
            <a:ext cx="5618959" cy="418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60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6C46DE-0610-41BE-A843-ECE36E6F6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38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8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165" indent="-285833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331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4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997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5329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2662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995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328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F3CFC-B6A8-4019-8A18-A1D843FD821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165" indent="-285833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331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4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997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5329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2662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995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328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F3CFC-B6A8-4019-8A18-A1D843FD821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2975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165" indent="-285833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331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4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997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5329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2662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995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328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F3CFC-B6A8-4019-8A18-A1D843FD821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568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4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2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6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5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2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558C-4E8F-45CA-9299-3D244EB1602E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75F66-4183-48E3-A1D2-5153346A5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2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7117-6E8D-4CC4-95D8-B88A2C39C5E1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FAF5-AA04-4289-9DFA-1BE29402B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04AA-11D4-44DA-8399-BE450693EDE0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3028-4081-47E3-90E3-3EED09745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4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CD3E-C336-4D1B-AE8B-E04F4971566C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9ECF-F71D-4D92-A991-0A9FF7856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3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81E9-CA80-452E-A04D-3638A0E9FDF4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1751-6BF8-4476-B435-726F2D9EE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35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D152F-E713-44FA-84EB-2E9E846253E1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D55EC-6E91-4185-A2C4-5104780B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5086-8AED-463B-9907-808EA1732D52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60DE-0889-4236-BFF1-15139F2E1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0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09D9-2529-4B44-90A9-A7318D0CDD20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08AA0-2CB3-472D-AED5-15BE39DD0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328B-6B6A-40AB-9C8C-6475FF2369BD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A38C-0139-44C4-A960-67BADB02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2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28600" y="912813"/>
            <a:ext cx="868203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333399"/>
              </a:buClr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graphicFrame>
        <p:nvGraphicFramePr>
          <p:cNvPr id="5" name="Rectangle 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15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141413" y="2346325"/>
            <a:ext cx="6861175" cy="342900"/>
          </a:xfrm>
          <a:ln algn="ctr"/>
        </p:spPr>
        <p:txBody>
          <a:bodyPr anchor="ctr"/>
          <a:lstStyle>
            <a:lvl1pPr algn="ctr">
              <a:defRPr sz="2500"/>
            </a:lvl1pPr>
          </a:lstStyle>
          <a:p>
            <a:r>
              <a:rPr lang="en-US"/>
              <a:t>Client Name: 28-pt. bold (or logo)</a:t>
            </a:r>
          </a:p>
        </p:txBody>
      </p:sp>
      <p:sp>
        <p:nvSpPr>
          <p:cNvPr id="12615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70275"/>
            <a:ext cx="6400800" cy="22066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i="1"/>
            </a:lvl1pPr>
          </a:lstStyle>
          <a:p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61175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4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7564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78122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09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98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7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4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48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88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12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990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38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1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35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145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28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659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3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3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0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7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412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224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74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186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02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21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311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946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413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0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04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5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6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2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8F5C-F3F5-4B15-B000-9176DA09A358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E00E-89F9-43FF-96BF-EF6F44AC7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03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68059-5E67-4EB4-8B44-A8B07E1B1C23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19F0-14C1-40B7-A7BD-024800B84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21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48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7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 STATEMENT A. Approved for public release. Distribution is unlimited.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73" r:id="rId1"/>
    <p:sldLayoutId id="2147486056" r:id="rId2"/>
    <p:sldLayoutId id="2147486057" r:id="rId3"/>
    <p:sldLayoutId id="2147486058" r:id="rId4"/>
    <p:sldLayoutId id="2147486059" r:id="rId5"/>
    <p:sldLayoutId id="2147486060" r:id="rId6"/>
    <p:sldLayoutId id="214748606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5775" y="19050"/>
            <a:ext cx="8229600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63D39C-94FC-4114-9B35-5C1DC52339B2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FA4D8A-1B3E-41EE-AAA2-CF3238D3B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2" r:id="rId1"/>
    <p:sldLayoutId id="2147486063" r:id="rId2"/>
    <p:sldLayoutId id="2147486064" r:id="rId3"/>
    <p:sldLayoutId id="2147486065" r:id="rId4"/>
    <p:sldLayoutId id="2147486066" r:id="rId5"/>
    <p:sldLayoutId id="2147486067" r:id="rId6"/>
    <p:sldLayoutId id="2147486068" r:id="rId7"/>
    <p:sldLayoutId id="2147486069" r:id="rId8"/>
    <p:sldLayoutId id="2147486070" r:id="rId9"/>
    <p:sldLayoutId id="2147486071" r:id="rId10"/>
    <p:sldLayoutId id="21474860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Line 2"/>
          <p:cNvSpPr>
            <a:spLocks noChangeShapeType="1"/>
          </p:cNvSpPr>
          <p:nvPr/>
        </p:nvSpPr>
        <p:spPr bwMode="auto">
          <a:xfrm>
            <a:off x="246063" y="457200"/>
            <a:ext cx="86693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333399"/>
              </a:buClr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596900"/>
            <a:ext cx="8647112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Headline: (</a:t>
            </a:r>
            <a:r>
              <a:rPr lang="en-US" smtClean="0"/>
              <a:t>24</a:t>
            </a:r>
            <a:r>
              <a:rPr lang="pt-BR" smtClean="0"/>
              <a:t> pt.) Arial bold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063" y="2092325"/>
            <a:ext cx="8647112" cy="264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Text: 16-pt. Arial with Wingdings square square bullet 100%</a:t>
            </a:r>
          </a:p>
          <a:p>
            <a:pPr lvl="1"/>
            <a:r>
              <a:rPr lang="pt-BR" smtClean="0"/>
              <a:t>Second-level bullet — Arial round</a:t>
            </a:r>
          </a:p>
          <a:p>
            <a:pPr lvl="2"/>
            <a:r>
              <a:rPr lang="pt-BR" smtClean="0"/>
              <a:t>Third-level bullet — Arial Em dash</a:t>
            </a:r>
          </a:p>
          <a:p>
            <a:pPr lvl="3"/>
            <a:r>
              <a:rPr lang="pt-BR" smtClean="0"/>
              <a:t>Fourth-level bullet — Arial Em dash</a:t>
            </a:r>
          </a:p>
          <a:p>
            <a:pPr lvl="4"/>
            <a:r>
              <a:rPr lang="pt-BR" smtClean="0"/>
              <a:t>xx</a:t>
            </a:r>
          </a:p>
          <a:p>
            <a:pPr lvl="0"/>
            <a:r>
              <a:rPr lang="pt-BR" smtClean="0"/>
              <a:t>Text: </a:t>
            </a:r>
            <a:r>
              <a:rPr lang="en-US" smtClean="0"/>
              <a:t>16</a:t>
            </a:r>
            <a:r>
              <a:rPr lang="pt-BR" smtClean="0"/>
              <a:t> pt. Arial, plain text sentence case</a:t>
            </a:r>
          </a:p>
          <a:p>
            <a:pPr lvl="1"/>
            <a:r>
              <a:rPr lang="pt-BR" smtClean="0"/>
              <a:t>Second-level bullet</a:t>
            </a:r>
          </a:p>
          <a:p>
            <a:pPr lvl="2"/>
            <a:r>
              <a:rPr lang="pt-BR" smtClean="0"/>
              <a:t>Third-level bullet</a:t>
            </a:r>
          </a:p>
          <a:p>
            <a:pPr lvl="3"/>
            <a:r>
              <a:rPr lang="pt-BR" smtClean="0"/>
              <a:t>Fourth-level bullet</a:t>
            </a:r>
          </a:p>
        </p:txBody>
      </p:sp>
      <p:sp>
        <p:nvSpPr>
          <p:cNvPr id="1260549" name="Rectangle 5"/>
          <p:cNvSpPr>
            <a:spLocks noChangeArrowheads="1"/>
          </p:cNvSpPr>
          <p:nvPr/>
        </p:nvSpPr>
        <p:spPr bwMode="auto">
          <a:xfrm>
            <a:off x="8650288" y="6705600"/>
            <a:ext cx="265112" cy="136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r" eaLnBrk="0" hangingPunct="0">
              <a:defRPr/>
            </a:pPr>
            <a:fld id="{682F847E-0108-4C34-9ACF-31B9A344EB0A}" type="slidenum">
              <a:rPr lang="en-US">
                <a:solidFill>
                  <a:srgbClr val="77787B"/>
                </a:solidFill>
              </a:rPr>
              <a:pPr algn="r" eaLnBrk="0" hangingPunct="0">
                <a:defRPr/>
              </a:pPr>
              <a:t>‹#›</a:t>
            </a:fld>
            <a:endParaRPr lang="en-US" dirty="0">
              <a:solidFill>
                <a:srgbClr val="77787B"/>
              </a:solidFill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6063" y="0"/>
            <a:ext cx="1036637" cy="4714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52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75" r:id="rId1"/>
    <p:sldLayoutId id="2147486076" r:id="rId2"/>
    <p:sldLayoutId id="2147486077" r:id="rId3"/>
    <p:sldLayoutId id="2147486078" r:id="rId4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68288" indent="-268288" algn="l" rtl="0" eaLnBrk="0" fontAlgn="base" hangingPunct="0">
        <a:lnSpc>
          <a:spcPct val="90000"/>
        </a:lnSpc>
        <a:spcBef>
          <a:spcPct val="90000"/>
        </a:spcBef>
        <a:spcAft>
          <a:spcPct val="0"/>
        </a:spcAft>
        <a:buClr>
          <a:srgbClr val="3333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1905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33399"/>
        </a:buClr>
        <a:buFont typeface="Arial" charset="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625475" indent="-1635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3399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95338" indent="-16827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333399"/>
        </a:buClr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957263" indent="-160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5pPr>
      <a:lvl6pPr marL="14144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6pPr>
      <a:lvl7pPr marL="18716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7pPr>
      <a:lvl8pPr marL="23288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8pPr>
      <a:lvl9pPr marL="27860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9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0" r:id="rId1"/>
    <p:sldLayoutId id="2147486081" r:id="rId2"/>
    <p:sldLayoutId id="2147486082" r:id="rId3"/>
    <p:sldLayoutId id="2147486083" r:id="rId4"/>
    <p:sldLayoutId id="2147486084" r:id="rId5"/>
    <p:sldLayoutId id="2147486085" r:id="rId6"/>
    <p:sldLayoutId id="214748608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8" r:id="rId1"/>
    <p:sldLayoutId id="2147486089" r:id="rId2"/>
    <p:sldLayoutId id="2147486090" r:id="rId3"/>
    <p:sldLayoutId id="2147486091" r:id="rId4"/>
    <p:sldLayoutId id="2147486092" r:id="rId5"/>
    <p:sldLayoutId id="2147486093" r:id="rId6"/>
    <p:sldLayoutId id="214748609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4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96" r:id="rId1"/>
    <p:sldLayoutId id="2147486097" r:id="rId2"/>
    <p:sldLayoutId id="2147486098" r:id="rId3"/>
    <p:sldLayoutId id="2147486099" r:id="rId4"/>
    <p:sldLayoutId id="2147486100" r:id="rId5"/>
    <p:sldLayoutId id="2147486101" r:id="rId6"/>
    <p:sldLayoutId id="214748610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04" r:id="rId1"/>
    <p:sldLayoutId id="2147486105" r:id="rId2"/>
    <p:sldLayoutId id="2147486106" r:id="rId3"/>
    <p:sldLayoutId id="2147486107" r:id="rId4"/>
    <p:sldLayoutId id="2147486108" r:id="rId5"/>
    <p:sldLayoutId id="2147486109" r:id="rId6"/>
    <p:sldLayoutId id="214748611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2625" y="166858"/>
            <a:ext cx="7772400" cy="2769577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NAVSEA </a:t>
            </a:r>
            <a:r>
              <a:rPr lang="en-US" sz="2400" dirty="0" smtClean="0">
                <a:effectLst/>
              </a:rPr>
              <a:t>05Z3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>
                <a:effectLst/>
              </a:rPr>
              <a:t>Electrical </a:t>
            </a:r>
            <a:r>
              <a:rPr lang="en-US" sz="2400" dirty="0" smtClean="0">
                <a:effectLst/>
              </a:rPr>
              <a:t>Systems </a:t>
            </a:r>
            <a:r>
              <a:rPr lang="en-US" sz="2400" dirty="0">
                <a:effectLst/>
              </a:rPr>
              <a:t>Technical Update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4618" y="2416861"/>
            <a:ext cx="7616213" cy="3126883"/>
          </a:xfrm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</a:rPr>
              <a:t>Presented at the National Shipbuilding </a:t>
            </a:r>
            <a:r>
              <a:rPr lang="en-US" sz="2000" dirty="0">
                <a:solidFill>
                  <a:srgbClr val="002060"/>
                </a:solidFill>
              </a:rPr>
              <a:t>Research Program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Electrical Technologies Panel </a:t>
            </a:r>
            <a:r>
              <a:rPr lang="en-US" sz="2000" dirty="0" smtClean="0">
                <a:solidFill>
                  <a:srgbClr val="002060"/>
                </a:solidFill>
              </a:rPr>
              <a:t>Meeting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15 December </a:t>
            </a:r>
            <a:r>
              <a:rPr lang="en-US" sz="1800" dirty="0" smtClean="0">
                <a:solidFill>
                  <a:srgbClr val="002060"/>
                </a:solidFill>
              </a:rPr>
              <a:t>2023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Christopher Nemarich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Engineering Manager</a:t>
            </a:r>
          </a:p>
          <a:p>
            <a:r>
              <a:rPr lang="en-US" sz="1200" dirty="0">
                <a:solidFill>
                  <a:srgbClr val="002060"/>
                </a:solidFill>
              </a:rPr>
              <a:t>Electrical </a:t>
            </a:r>
            <a:r>
              <a:rPr lang="en-US" sz="1200" dirty="0" smtClean="0">
                <a:solidFill>
                  <a:srgbClr val="002060"/>
                </a:solidFill>
              </a:rPr>
              <a:t>Systems, </a:t>
            </a:r>
            <a:r>
              <a:rPr lang="en-US" sz="1200" dirty="0">
                <a:solidFill>
                  <a:srgbClr val="002060"/>
                </a:solidFill>
              </a:rPr>
              <a:t>Protection, Safety, </a:t>
            </a:r>
            <a:r>
              <a:rPr lang="en-US" sz="1200" dirty="0" smtClean="0">
                <a:solidFill>
                  <a:srgbClr val="002060"/>
                </a:solidFill>
              </a:rPr>
              <a:t>Distribution, Lighting and </a:t>
            </a:r>
            <a:r>
              <a:rPr lang="en-US" sz="1200" dirty="0">
                <a:solidFill>
                  <a:srgbClr val="002060"/>
                </a:solidFill>
              </a:rPr>
              <a:t>Instrumentation – Ships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SEA </a:t>
            </a:r>
            <a:r>
              <a:rPr lang="en-US" sz="1200" dirty="0">
                <a:solidFill>
                  <a:srgbClr val="002060"/>
                </a:solidFill>
              </a:rPr>
              <a:t>05Z33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NAVAL SEA SYSTEMS COMMAND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navsea-col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27842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9"/>
          <p:cNvCxnSpPr>
            <a:cxnSpLocks noChangeShapeType="1"/>
          </p:cNvCxnSpPr>
          <p:nvPr/>
        </p:nvCxnSpPr>
        <p:spPr bwMode="auto">
          <a:xfrm>
            <a:off x="5538191" y="3446695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93233" y="1422677"/>
            <a:ext cx="8674542" cy="16312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en-US" altLang="en-US" sz="2000" dirty="0" smtClean="0"/>
              <a:t>NAVSEA 05Z3 Priorities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000" dirty="0" smtClean="0"/>
              <a:t>Summary of Standards </a:t>
            </a:r>
            <a:r>
              <a:rPr lang="en-US" altLang="en-US" sz="2000" dirty="0"/>
              <a:t>and Specifications </a:t>
            </a:r>
            <a:r>
              <a:rPr lang="en-US" altLang="en-US" sz="2000" dirty="0" smtClean="0"/>
              <a:t>Projects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000" dirty="0" smtClean="0"/>
              <a:t>NSRP Electrical Technologies Supported Projects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NAVSEA 05Z Update to NSRP</a:t>
            </a:r>
            <a:endParaRPr lang="en-US" sz="28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32" name="Picture 31" descr="navsea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9"/>
          <p:cNvCxnSpPr>
            <a:cxnSpLocks noChangeShapeType="1"/>
          </p:cNvCxnSpPr>
          <p:nvPr/>
        </p:nvCxnSpPr>
        <p:spPr bwMode="auto">
          <a:xfrm>
            <a:off x="5538191" y="3446695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05932" y="1000514"/>
            <a:ext cx="8785668" cy="475822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1" dirty="0" smtClean="0"/>
              <a:t>NAVSEA 05Z High Priority Items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1600" b="1" dirty="0" smtClean="0"/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altLang="en-US" sz="1800" dirty="0" smtClean="0">
                <a:solidFill>
                  <a:srgbClr val="002060"/>
                </a:solidFill>
              </a:rPr>
              <a:t>SEA 05Z is </a:t>
            </a:r>
            <a:r>
              <a:rPr lang="en-US" altLang="en-US" sz="1800" dirty="0">
                <a:solidFill>
                  <a:srgbClr val="002060"/>
                </a:solidFill>
              </a:rPr>
              <a:t>working </a:t>
            </a:r>
            <a:r>
              <a:rPr lang="en-US" altLang="en-US" sz="1800" dirty="0" smtClean="0">
                <a:solidFill>
                  <a:srgbClr val="002060"/>
                </a:solidFill>
              </a:rPr>
              <a:t>on </a:t>
            </a:r>
            <a:r>
              <a:rPr lang="en-US" altLang="en-US" sz="1800" dirty="0" smtClean="0">
                <a:solidFill>
                  <a:srgbClr val="002060"/>
                </a:solidFill>
              </a:rPr>
              <a:t>the updated fire protection and </a:t>
            </a:r>
            <a:r>
              <a:rPr lang="en-US" altLang="en-US" sz="1800" dirty="0" smtClean="0">
                <a:solidFill>
                  <a:srgbClr val="002060"/>
                </a:solidFill>
              </a:rPr>
              <a:t>qualification test </a:t>
            </a:r>
            <a:r>
              <a:rPr lang="en-US" altLang="en-US" sz="1800" dirty="0" smtClean="0">
                <a:solidFill>
                  <a:srgbClr val="002060"/>
                </a:solidFill>
              </a:rPr>
              <a:t>requirements details for Qualification of Cable Sealants to MIL-I-3064 and Multi-Cable Transits to MIL-DTL-24705.</a:t>
            </a:r>
          </a:p>
          <a:p>
            <a:pPr marL="233363" eaLnBrk="1" hangingPunct="1">
              <a:spcBef>
                <a:spcPct val="0"/>
              </a:spcBef>
              <a:buNone/>
            </a:pPr>
            <a:endParaRPr lang="en-US" altLang="en-US" sz="1800" dirty="0">
              <a:solidFill>
                <a:srgbClr val="00206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altLang="en-US" sz="1800" dirty="0" smtClean="0">
                <a:solidFill>
                  <a:srgbClr val="002060"/>
                </a:solidFill>
              </a:rPr>
              <a:t>Reviewing test plans for qualification approval </a:t>
            </a:r>
            <a:r>
              <a:rPr lang="en-US" altLang="en-US" sz="1800" dirty="0" smtClean="0">
                <a:solidFill>
                  <a:srgbClr val="002060"/>
                </a:solidFill>
              </a:rPr>
              <a:t>of NSRP sponsored </a:t>
            </a:r>
            <a:r>
              <a:rPr lang="en-US" altLang="en-US" sz="1800" dirty="0">
                <a:solidFill>
                  <a:srgbClr val="002060"/>
                </a:solidFill>
              </a:rPr>
              <a:t>MCTs and </a:t>
            </a:r>
            <a:r>
              <a:rPr lang="en-US" altLang="en-US" sz="1800" dirty="0" smtClean="0">
                <a:solidFill>
                  <a:srgbClr val="002060"/>
                </a:solidFill>
              </a:rPr>
              <a:t>Cable Sealing </a:t>
            </a:r>
            <a:r>
              <a:rPr lang="en-US" altLang="en-US" sz="1800" dirty="0">
                <a:solidFill>
                  <a:srgbClr val="002060"/>
                </a:solidFill>
              </a:rPr>
              <a:t>Systems.</a:t>
            </a: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 smtClean="0"/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FUNDED!  </a:t>
            </a:r>
            <a:r>
              <a:rPr lang="en-US" sz="1800" b="1" dirty="0" smtClean="0"/>
              <a:t>DOD-HDBK-289  </a:t>
            </a:r>
            <a:r>
              <a:rPr lang="en-US" sz="1800" b="1" dirty="0"/>
              <a:t>LIGHTING ON NAVAL SHIPS  26 </a:t>
            </a:r>
            <a:r>
              <a:rPr lang="en-US" sz="1800" b="1" dirty="0" smtClean="0"/>
              <a:t>November 1986  </a:t>
            </a:r>
            <a:endParaRPr lang="en-US" sz="1800" b="1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eaLnBrk="1" fontAlgn="t" hangingPunct="1">
              <a:buNone/>
            </a:pPr>
            <a:r>
              <a:rPr lang="en-US" sz="1600" dirty="0" smtClean="0"/>
              <a:t> 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sz="1600" b="1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sz="1600" b="1" dirty="0" smtClean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NAVSEA 05Z Update to NSRP</a:t>
            </a:r>
            <a:endParaRPr lang="en-US" sz="28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32" name="Picture 31" descr="navsea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9"/>
          <p:cNvCxnSpPr>
            <a:cxnSpLocks noChangeShapeType="1"/>
          </p:cNvCxnSpPr>
          <p:nvPr/>
        </p:nvCxnSpPr>
        <p:spPr bwMode="auto">
          <a:xfrm>
            <a:off x="5538191" y="3446695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4583" y="751863"/>
            <a:ext cx="9069417" cy="57000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800" b="1" dirty="0" smtClean="0">
                <a:solidFill>
                  <a:srgbClr val="C00000"/>
                </a:solidFill>
              </a:rPr>
              <a:t>Multi Cable Transits, Cable Sealants, Stuffing Tubes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600" b="1" dirty="0" smtClean="0"/>
          </a:p>
          <a:p>
            <a:pPr marL="285750"/>
            <a:r>
              <a:rPr lang="en-US" sz="1400" b="1" dirty="0" smtClean="0"/>
              <a:t>  </a:t>
            </a:r>
            <a:r>
              <a:rPr lang="en-US" sz="1600" b="1" dirty="0" smtClean="0"/>
              <a:t>MIL-DTL-24705B and Slants  1   3   4  Penetrators  </a:t>
            </a:r>
            <a:r>
              <a:rPr lang="en-US" sz="1600" b="1" dirty="0"/>
              <a:t>Multiple </a:t>
            </a:r>
            <a:r>
              <a:rPr lang="en-US" sz="1600" b="1" dirty="0" smtClean="0"/>
              <a:t>Cable  </a:t>
            </a:r>
            <a:r>
              <a:rPr lang="en-US" sz="1600" b="1" dirty="0"/>
              <a:t>Electric Cable (MCTs</a:t>
            </a:r>
            <a:r>
              <a:rPr lang="en-US" sz="1600" b="1" dirty="0" smtClean="0"/>
              <a:t>) </a:t>
            </a:r>
          </a:p>
          <a:p>
            <a:pPr marL="571500" indent="-285750"/>
            <a:r>
              <a:rPr lang="en-US" sz="1600" dirty="0" smtClean="0"/>
              <a:t>Project started to update all Fire Safety Tests </a:t>
            </a:r>
            <a:r>
              <a:rPr lang="en-US" sz="1600" dirty="0"/>
              <a:t>per </a:t>
            </a:r>
            <a:r>
              <a:rPr lang="en-US" sz="1600" dirty="0" smtClean="0"/>
              <a:t>MIL-STD-3020. </a:t>
            </a:r>
          </a:p>
          <a:p>
            <a:pPr marL="571500" indent="-285750"/>
            <a:r>
              <a:rPr lang="en-US" sz="1600" dirty="0" smtClean="0"/>
              <a:t>Shock testing prior to Fire </a:t>
            </a:r>
            <a:r>
              <a:rPr lang="en-US" sz="1600" dirty="0"/>
              <a:t>Resistance Test for QPL products </a:t>
            </a:r>
            <a:r>
              <a:rPr lang="en-US" sz="1600" dirty="0" smtClean="0"/>
              <a:t>will be required. </a:t>
            </a:r>
          </a:p>
          <a:p>
            <a:pPr marL="571500" indent="-285750"/>
            <a:r>
              <a:rPr lang="en-US" sz="1600" dirty="0" smtClean="0"/>
              <a:t>Tailoring MIL-STD-3020 vibration and shock bulkhead and deck frame tests</a:t>
            </a:r>
            <a:r>
              <a:rPr lang="en-US" sz="1600" dirty="0" smtClean="0"/>
              <a:t>. Objective is to reduce the deck and bulkhead section sizes for vibration and shock testing. Reduce the number of deck and bulkhead sections required in MIL-STD-3020 to ONE each. </a:t>
            </a:r>
            <a:endParaRPr lang="en-US" sz="1600" dirty="0" smtClean="0"/>
          </a:p>
          <a:p>
            <a:pPr marL="571500" indent="-285750"/>
            <a:r>
              <a:rPr lang="en-US" sz="1600" dirty="0" smtClean="0"/>
              <a:t>Working with NSWC CD to finalize and provide detailed updates </a:t>
            </a:r>
            <a:r>
              <a:rPr lang="en-US" sz="1600" dirty="0" smtClean="0"/>
              <a:t>– January 2024.</a:t>
            </a:r>
            <a:endParaRPr lang="en-US" sz="1600" dirty="0" smtClean="0"/>
          </a:p>
          <a:p>
            <a:pPr marL="285750">
              <a:buNone/>
            </a:pPr>
            <a:endParaRPr lang="en-US" sz="1600" dirty="0" smtClean="0"/>
          </a:p>
          <a:p>
            <a:pPr marL="284163"/>
            <a:r>
              <a:rPr lang="en-US" sz="1400" b="1" dirty="0" smtClean="0"/>
              <a:t>   </a:t>
            </a:r>
            <a:r>
              <a:rPr lang="en-US" sz="1600" b="1" dirty="0" smtClean="0"/>
              <a:t>MIL- </a:t>
            </a:r>
            <a:r>
              <a:rPr lang="en-US" sz="1600" b="1" dirty="0"/>
              <a:t>I-3064 Insulation Electrical Plastic </a:t>
            </a:r>
            <a:r>
              <a:rPr lang="en-US" sz="1600" b="1" dirty="0" smtClean="0"/>
              <a:t>Sealer</a:t>
            </a:r>
            <a:endParaRPr lang="en-US" sz="1400" b="1" dirty="0" smtClean="0"/>
          </a:p>
          <a:p>
            <a:pPr marL="569913" indent="-285750"/>
            <a:r>
              <a:rPr lang="en-US" sz="1600" dirty="0"/>
              <a:t>Shock testing prior to Fire Resistance Test for QPL products will be required. </a:t>
            </a:r>
          </a:p>
          <a:p>
            <a:pPr marL="569913" indent="-285750"/>
            <a:r>
              <a:rPr lang="en-US" sz="1600" dirty="0"/>
              <a:t>Tailoring MIL-STD-3020 vibration and shock bulkhead and deck frame tests.</a:t>
            </a:r>
          </a:p>
          <a:p>
            <a:pPr marL="569913" indent="-285750"/>
            <a:r>
              <a:rPr lang="en-US" sz="1600" dirty="0" smtClean="0"/>
              <a:t>Working </a:t>
            </a:r>
            <a:r>
              <a:rPr lang="en-US" sz="1600" dirty="0"/>
              <a:t>with NSWC CD to finalize and provide detailed updates </a:t>
            </a:r>
            <a:r>
              <a:rPr lang="en-US" sz="1600" dirty="0" smtClean="0"/>
              <a:t>– January 2024.</a:t>
            </a:r>
            <a:endParaRPr lang="en-US" sz="1600" dirty="0"/>
          </a:p>
          <a:p>
            <a:pPr marL="287338">
              <a:buNone/>
            </a:pPr>
            <a:endParaRPr lang="en-US" altLang="en-US" sz="1600" b="1" dirty="0" smtClean="0"/>
          </a:p>
          <a:p>
            <a:pPr marL="287338">
              <a:buNone/>
            </a:pPr>
            <a:r>
              <a:rPr lang="en-US" altLang="en-US" sz="1600" b="1" dirty="0" smtClean="0"/>
              <a:t>MIL-S-24235C</a:t>
            </a:r>
            <a:r>
              <a:rPr lang="en-US" altLang="en-US" sz="1600" dirty="0" smtClean="0"/>
              <a:t> </a:t>
            </a:r>
            <a:r>
              <a:rPr lang="en-US" altLang="en-US" sz="1600" b="1" dirty="0" smtClean="0"/>
              <a:t>Stuffing </a:t>
            </a:r>
            <a:r>
              <a:rPr lang="en-US" altLang="en-US" sz="1600" b="1" dirty="0"/>
              <a:t>Tubes, Metal, and Packing Assemblies for Electric Cables, General </a:t>
            </a:r>
            <a:r>
              <a:rPr lang="en-US" altLang="en-US" sz="1600" b="1" dirty="0" smtClean="0"/>
              <a:t>Specification   </a:t>
            </a:r>
            <a:r>
              <a:rPr lang="en-US" altLang="en-US" sz="1600" dirty="0" smtClean="0"/>
              <a:t>- 19 slant sheets for </a:t>
            </a:r>
          </a:p>
          <a:p>
            <a:pPr marL="573088" indent="-285750"/>
            <a:r>
              <a:rPr lang="en-US" altLang="en-US" sz="1600" dirty="0" smtClean="0"/>
              <a:t>Specification has been template, updating cancelled references and all data tables to remove errors. Cleaning up </a:t>
            </a:r>
            <a:r>
              <a:rPr lang="en-US" altLang="en-US" sz="1600" dirty="0" smtClean="0"/>
              <a:t>figures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work is complete. </a:t>
            </a:r>
          </a:p>
          <a:p>
            <a:pPr marL="573088" indent="-285750"/>
            <a:r>
              <a:rPr lang="en-US" altLang="en-US" sz="1600" dirty="0" smtClean="0"/>
              <a:t>Review for SRB in process.</a:t>
            </a:r>
            <a:endParaRPr lang="en-US" altLang="en-US" sz="1400" dirty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NAVSEA 05Z Update to NSRP</a:t>
            </a:r>
            <a:endParaRPr lang="en-US" sz="28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32" name="Picture 31" descr="navsea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5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93" y="692150"/>
            <a:ext cx="886040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</a:rPr>
              <a:t>Standard for Electrical Enclosures Update 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 lvl="1" indent="-457200"/>
            <a:endParaRPr lang="en-US" sz="1600" dirty="0">
              <a:solidFill>
                <a:srgbClr val="002060"/>
              </a:solidFill>
            </a:endParaRPr>
          </a:p>
          <a:p>
            <a:pPr marL="457200"/>
            <a:r>
              <a:rPr lang="en-US" sz="1600" b="1" dirty="0" smtClean="0">
                <a:solidFill>
                  <a:srgbClr val="002060"/>
                </a:solidFill>
              </a:rPr>
              <a:t>MIL-STD-108  </a:t>
            </a:r>
            <a:r>
              <a:rPr lang="en-US" sz="1600" dirty="0">
                <a:solidFill>
                  <a:srgbClr val="002060"/>
                </a:solidFill>
              </a:rPr>
              <a:t>Definitions </a:t>
            </a:r>
            <a:r>
              <a:rPr lang="en-US" sz="1600" dirty="0" smtClean="0">
                <a:solidFill>
                  <a:srgbClr val="002060"/>
                </a:solidFill>
              </a:rPr>
              <a:t>Basic </a:t>
            </a:r>
            <a:r>
              <a:rPr lang="en-US" sz="1600" dirty="0">
                <a:solidFill>
                  <a:srgbClr val="002060"/>
                </a:solidFill>
              </a:rPr>
              <a:t>Requirements </a:t>
            </a:r>
            <a:r>
              <a:rPr lang="en-US" sz="1600" dirty="0" smtClean="0">
                <a:solidFill>
                  <a:srgbClr val="002060"/>
                </a:solidFill>
              </a:rPr>
              <a:t>Enclosures </a:t>
            </a:r>
            <a:r>
              <a:rPr lang="en-US" sz="1600" dirty="0">
                <a:solidFill>
                  <a:srgbClr val="002060"/>
                </a:solidFill>
              </a:rPr>
              <a:t>for Electric and Electronic </a:t>
            </a:r>
            <a:r>
              <a:rPr lang="en-US" sz="1600" dirty="0" smtClean="0">
                <a:solidFill>
                  <a:srgbClr val="002060"/>
                </a:solidFill>
              </a:rPr>
              <a:t>Equipment </a:t>
            </a:r>
          </a:p>
          <a:p>
            <a:pPr marL="457200"/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 Last updated in 1985 but no significant changes since 1966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 Updated all references e.g. IEC 60947-1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 Aligned with MIL-DTL-2036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Added reference to Composite Enclosures Drawing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Included a cross-reference table for enclosure rating definitions comparison to IP and NEMA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Final SRB were adjudicated. 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Publication is expected in late January 2024.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457200" fontAlgn="t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srgbClr val="000000"/>
              </a:solidFill>
            </a:endParaRPr>
          </a:p>
          <a:p>
            <a:pPr marL="457200"/>
            <a:endParaRPr lang="en-US" sz="1600" b="1" dirty="0" smtClean="0">
              <a:solidFill>
                <a:srgbClr val="000000"/>
              </a:solidFill>
            </a:endParaRPr>
          </a:p>
          <a:p>
            <a:pPr marL="457200"/>
            <a:endParaRPr lang="en-US" sz="1600" b="1" dirty="0" smtClean="0">
              <a:solidFill>
                <a:srgbClr val="000000"/>
              </a:solidFill>
            </a:endParaRPr>
          </a:p>
          <a:p>
            <a:pPr marL="457200"/>
            <a:endParaRPr 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10539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body" sz="quarter" idx="11"/>
          </p:nvPr>
        </p:nvSpPr>
        <p:spPr>
          <a:xfrm>
            <a:off x="130175" y="766762"/>
            <a:ext cx="8762999" cy="2166489"/>
          </a:xfrm>
        </p:spPr>
        <p:txBody>
          <a:bodyPr rtlCol="0">
            <a:normAutofit/>
          </a:bodyPr>
          <a:lstStyle/>
          <a:p>
            <a:pPr marL="0" indent="0">
              <a:buFontTx/>
              <a:buNone/>
              <a:defRPr/>
            </a:pPr>
            <a:endParaRPr lang="en-US" sz="1200" dirty="0" smtClean="0"/>
          </a:p>
          <a:p>
            <a:pPr marL="0" indent="0">
              <a:buFontTx/>
              <a:buNone/>
              <a:defRPr/>
            </a:pPr>
            <a:endParaRPr lang="en-US" sz="1200" dirty="0" smtClean="0"/>
          </a:p>
          <a:p>
            <a:pPr marL="0" indent="0">
              <a:buFontTx/>
              <a:buNone/>
              <a:defRPr/>
            </a:pPr>
            <a:endParaRPr lang="en-US" sz="1200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6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0052" y="692150"/>
            <a:ext cx="90864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Electrical Cables   Assemblies   Connectors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pPr lvl="1"/>
            <a:r>
              <a:rPr lang="en-US" sz="1600" b="1" dirty="0" smtClean="0">
                <a:solidFill>
                  <a:srgbClr val="002060"/>
                </a:solidFill>
              </a:rPr>
              <a:t>MIL-DTL-24643 and 80 Slant Sheets Cables Low </a:t>
            </a:r>
            <a:r>
              <a:rPr lang="en-US" sz="1600" b="1" dirty="0">
                <a:solidFill>
                  <a:srgbClr val="002060"/>
                </a:solidFill>
              </a:rPr>
              <a:t>Smoke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APPROVED FOR PUBLICATION </a:t>
            </a:r>
            <a:endParaRPr lang="en-US" sz="1600" b="1" dirty="0">
              <a:solidFill>
                <a:srgbClr val="00B05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/>
            <a:r>
              <a:rPr lang="en-US" sz="1600" b="1" dirty="0" smtClean="0">
                <a:solidFill>
                  <a:srgbClr val="002060"/>
                </a:solidFill>
              </a:rPr>
              <a:t>MIL-DTL-24640 Cables  Lightweight  Low </a:t>
            </a:r>
            <a:r>
              <a:rPr lang="en-US" sz="1600" b="1" dirty="0">
                <a:solidFill>
                  <a:srgbClr val="002060"/>
                </a:solidFill>
              </a:rPr>
              <a:t>Smoke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Review </a:t>
            </a:r>
            <a:r>
              <a:rPr lang="en-US" sz="1600" dirty="0" smtClean="0">
                <a:solidFill>
                  <a:srgbClr val="002060"/>
                </a:solidFill>
              </a:rPr>
              <a:t>in </a:t>
            </a:r>
            <a:r>
              <a:rPr lang="en-US" sz="1600" dirty="0" smtClean="0">
                <a:solidFill>
                  <a:srgbClr val="002060"/>
                </a:solidFill>
              </a:rPr>
              <a:t>progress</a:t>
            </a:r>
          </a:p>
          <a:p>
            <a:pPr lvl="2"/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600" b="1" dirty="0">
                <a:solidFill>
                  <a:srgbClr val="002060"/>
                </a:solidFill>
              </a:rPr>
              <a:t>MIL-HDBK-299</a:t>
            </a:r>
            <a:r>
              <a:rPr lang="en-US" sz="1600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rgbClr val="002060"/>
                </a:solidFill>
              </a:rPr>
              <a:t>Electrical Cable Comparison Handbook </a:t>
            </a:r>
            <a:r>
              <a:rPr lang="en-US" sz="1600" dirty="0">
                <a:solidFill>
                  <a:srgbClr val="002060"/>
                </a:solidFill>
              </a:rPr>
              <a:t>–October 1991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Cable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Data Pertaining to Electric Shipboard Cable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Include cables new to MIL-DTL- 24643 and MIL-DTL-24640 and other new cables introduced after 1991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MV cables (rated 5 KV and 15 KV) to be included in addition to LV rated cables (&lt;1KV)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NEMA Cable manufacturers added to the SRB reviewer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Updated cable </a:t>
            </a:r>
            <a:r>
              <a:rPr lang="en-US" sz="1600" dirty="0">
                <a:solidFill>
                  <a:srgbClr val="002060"/>
                </a:solidFill>
              </a:rPr>
              <a:t>ampacity and bend radius data </a:t>
            </a:r>
            <a:r>
              <a:rPr lang="en-US" sz="1600" dirty="0" smtClean="0">
                <a:solidFill>
                  <a:srgbClr val="002060"/>
                </a:solidFill>
              </a:rPr>
              <a:t>tables</a:t>
            </a:r>
            <a:endParaRPr lang="en-US" sz="16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Added </a:t>
            </a:r>
            <a:r>
              <a:rPr lang="en-US" sz="1600" dirty="0">
                <a:solidFill>
                  <a:srgbClr val="002060"/>
                </a:solidFill>
              </a:rPr>
              <a:t>updated information for each cable type.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NSRP SHIP YARDS and </a:t>
            </a:r>
            <a:r>
              <a:rPr lang="en-US" sz="1600" dirty="0">
                <a:solidFill>
                  <a:srgbClr val="002060"/>
                </a:solidFill>
              </a:rPr>
              <a:t>NAVY </a:t>
            </a:r>
            <a:r>
              <a:rPr lang="en-US" sz="1600" dirty="0" smtClean="0">
                <a:solidFill>
                  <a:srgbClr val="002060"/>
                </a:solidFill>
              </a:rPr>
              <a:t>end </a:t>
            </a:r>
            <a:r>
              <a:rPr lang="en-US" sz="1600" dirty="0">
                <a:solidFill>
                  <a:srgbClr val="002060"/>
                </a:solidFill>
              </a:rPr>
              <a:t>users and designers are encouraged </a:t>
            </a:r>
            <a:r>
              <a:rPr lang="en-US" sz="1600" dirty="0" smtClean="0">
                <a:solidFill>
                  <a:srgbClr val="002060"/>
                </a:solidFill>
              </a:rPr>
              <a:t>for SRB review.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SRB review to begin in January 2024.</a:t>
            </a:r>
            <a:endParaRPr lang="en-US" sz="1600" b="1" dirty="0">
              <a:solidFill>
                <a:srgbClr val="00B05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/>
            <a:endParaRPr lang="en-US" sz="1600" dirty="0">
              <a:solidFill>
                <a:srgbClr val="002060"/>
              </a:solidFill>
            </a:endParaRPr>
          </a:p>
          <a:p>
            <a:pPr lvl="2"/>
            <a:endParaRPr lang="en-US" sz="1600" dirty="0">
              <a:solidFill>
                <a:srgbClr val="000000"/>
              </a:solidFill>
            </a:endParaRPr>
          </a:p>
          <a:p>
            <a:endParaRPr 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11196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7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513" y="1159954"/>
            <a:ext cx="878579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</a:rPr>
              <a:t>Lighting  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  16377/60B</a:t>
            </a:r>
            <a:r>
              <a:rPr lang="en-US" sz="1600" dirty="0" smtClean="0">
                <a:solidFill>
                  <a:srgbClr val="002060"/>
                </a:solidFill>
              </a:rPr>
              <a:t> Incandescent  Floodlights  150W  </a:t>
            </a:r>
            <a:r>
              <a:rPr lang="en-US" sz="1600" dirty="0" err="1" smtClean="0">
                <a:solidFill>
                  <a:srgbClr val="002060"/>
                </a:solidFill>
              </a:rPr>
              <a:t>Sym</a:t>
            </a:r>
            <a:r>
              <a:rPr lang="en-US" sz="1600" dirty="0" smtClean="0">
                <a:solidFill>
                  <a:srgbClr val="002060"/>
                </a:solidFill>
              </a:rPr>
              <a:t> 316 &amp; 317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25-Jan-2022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457200" lvl="2"/>
            <a:r>
              <a:rPr lang="en-US" sz="1600" dirty="0" smtClean="0">
                <a:solidFill>
                  <a:srgbClr val="002060"/>
                </a:solidFill>
              </a:rPr>
              <a:t>Develop detailed requirements for dimmable SSL floodlights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compatible with existing shipboard lighting distribution architecture. Address topside night time operation minimum illumination requirements.</a:t>
            </a:r>
          </a:p>
          <a:p>
            <a:pPr marL="457200" lvl="2"/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			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  16377/61A </a:t>
            </a:r>
            <a:r>
              <a:rPr lang="en-US" sz="1600" dirty="0" err="1" smtClean="0">
                <a:solidFill>
                  <a:srgbClr val="002060"/>
                </a:solidFill>
              </a:rPr>
              <a:t>Incandescd</a:t>
            </a:r>
            <a:r>
              <a:rPr lang="en-US" sz="1600" dirty="0" smtClean="0">
                <a:solidFill>
                  <a:srgbClr val="002060"/>
                </a:solidFill>
              </a:rPr>
              <a:t> &amp; </a:t>
            </a:r>
            <a:r>
              <a:rPr lang="en-US" sz="1600" dirty="0" err="1" smtClean="0">
                <a:solidFill>
                  <a:srgbClr val="002060"/>
                </a:solidFill>
              </a:rPr>
              <a:t>SSLFloodlights</a:t>
            </a:r>
            <a:r>
              <a:rPr lang="en-US" sz="1600" dirty="0" smtClean="0">
                <a:solidFill>
                  <a:srgbClr val="002060"/>
                </a:solidFill>
              </a:rPr>
              <a:t>  300W  </a:t>
            </a:r>
            <a:r>
              <a:rPr lang="en-US" sz="1600" dirty="0" err="1" smtClean="0">
                <a:solidFill>
                  <a:srgbClr val="002060"/>
                </a:solidFill>
              </a:rPr>
              <a:t>Sym</a:t>
            </a:r>
            <a:r>
              <a:rPr lang="en-US" sz="1600" dirty="0" smtClean="0">
                <a:solidFill>
                  <a:srgbClr val="002060"/>
                </a:solidFill>
              </a:rPr>
              <a:t> 303.2  303.3  303.4  303.2SSL  303.3SSL  </a:t>
            </a:r>
            <a:r>
              <a:rPr lang="en-US" sz="1600" dirty="0">
                <a:solidFill>
                  <a:srgbClr val="002060"/>
                </a:solidFill>
              </a:rPr>
              <a:t>303.4SSL  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02-Nov-2021 </a:t>
            </a:r>
            <a:r>
              <a:rPr lang="en-US" sz="1600" dirty="0">
                <a:solidFill>
                  <a:srgbClr val="002060"/>
                </a:solidFill>
              </a:rPr>
              <a:t>– Action needed to add electrical ground check test for Type III (SSL) </a:t>
            </a:r>
            <a:r>
              <a:rPr lang="en-US" sz="1600" dirty="0" smtClean="0">
                <a:solidFill>
                  <a:srgbClr val="002060"/>
                </a:solidFill>
              </a:rPr>
              <a:t>fixture.</a:t>
            </a:r>
          </a:p>
          <a:p>
            <a:pPr marL="457200" lvl="2"/>
            <a:r>
              <a:rPr lang="en-US" sz="1600" dirty="0">
                <a:solidFill>
                  <a:srgbClr val="002060"/>
                </a:solidFill>
              </a:rPr>
              <a:t>	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  16377/86B</a:t>
            </a:r>
            <a:r>
              <a:rPr lang="en-US" sz="1600" dirty="0" smtClean="0">
                <a:solidFill>
                  <a:srgbClr val="002060"/>
                </a:solidFill>
              </a:rPr>
              <a:t>   Lamp  SSL for </a:t>
            </a:r>
            <a:r>
              <a:rPr lang="en-US" sz="1600" dirty="0">
                <a:solidFill>
                  <a:srgbClr val="002060"/>
                </a:solidFill>
              </a:rPr>
              <a:t>use as Replacement for Commercial Fluorescent </a:t>
            </a:r>
            <a:r>
              <a:rPr lang="en-US" sz="1600" dirty="0" smtClean="0">
                <a:solidFill>
                  <a:srgbClr val="002060"/>
                </a:solidFill>
              </a:rPr>
              <a:t>Lamp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Published </a:t>
            </a:r>
            <a:r>
              <a:rPr lang="en-US" sz="1600" b="1" dirty="0">
                <a:solidFill>
                  <a:srgbClr val="002060"/>
                </a:solidFill>
              </a:rPr>
              <a:t>02-Nov-2021 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– </a:t>
            </a:r>
            <a:r>
              <a:rPr lang="en-US" sz="1600" dirty="0" smtClean="0">
                <a:solidFill>
                  <a:srgbClr val="002060"/>
                </a:solidFill>
              </a:rPr>
              <a:t> Action </a:t>
            </a:r>
            <a:r>
              <a:rPr lang="en-US" sz="1600" dirty="0">
                <a:solidFill>
                  <a:srgbClr val="002060"/>
                </a:solidFill>
              </a:rPr>
              <a:t>needed to </a:t>
            </a:r>
            <a:r>
              <a:rPr lang="en-US" sz="1600" dirty="0" smtClean="0">
                <a:solidFill>
                  <a:srgbClr val="002060"/>
                </a:solidFill>
              </a:rPr>
              <a:t>address electrical safety tests needed for LED replacement tubes.</a:t>
            </a: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18334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NSRP Electrical Technology Panel Projects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8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26461" y="1269682"/>
            <a:ext cx="91180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05Z3 NSRP Supported Projects – Highest Priorities / Greatness Needs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DTS Distributed Temperature Sensing  for MV Switchboard Monitoring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Cable penetration </a:t>
            </a:r>
            <a:r>
              <a:rPr lang="en-US" sz="2000" dirty="0">
                <a:solidFill>
                  <a:srgbClr val="002060"/>
                </a:solidFill>
              </a:rPr>
              <a:t>sealant test and qualification to  </a:t>
            </a:r>
            <a:r>
              <a:rPr lang="en-US" sz="2000" dirty="0" smtClean="0">
                <a:solidFill>
                  <a:srgbClr val="002060"/>
                </a:solidFill>
              </a:rPr>
              <a:t>new MIL-I-3064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Multi-Cable Transit test </a:t>
            </a:r>
            <a:r>
              <a:rPr lang="en-US" sz="2000" dirty="0" smtClean="0">
                <a:solidFill>
                  <a:srgbClr val="002060"/>
                </a:solidFill>
              </a:rPr>
              <a:t>and qualification to </a:t>
            </a:r>
            <a:r>
              <a:rPr lang="en-US" sz="2000" dirty="0" smtClean="0">
                <a:solidFill>
                  <a:srgbClr val="002060"/>
                </a:solidFill>
              </a:rPr>
              <a:t>new MIL-DTL-24705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Shore </a:t>
            </a:r>
            <a:r>
              <a:rPr lang="en-US" sz="2000" dirty="0">
                <a:solidFill>
                  <a:srgbClr val="002060"/>
                </a:solidFill>
              </a:rPr>
              <a:t>Power Cable Connector Test </a:t>
            </a:r>
            <a:r>
              <a:rPr lang="en-US" sz="2000" dirty="0" smtClean="0">
                <a:solidFill>
                  <a:srgbClr val="002060"/>
                </a:solidFill>
              </a:rPr>
              <a:t>Set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27876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NSRP Electrical Technology Panel Projects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9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sp>
        <p:nvSpPr>
          <p:cNvPr id="3" name="AutoShape 2" descr="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03608" y="2870471"/>
            <a:ext cx="2898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>
                <a:solidFill>
                  <a:srgbClr val="00206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771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7xKqHXCsmEqpYS9D3W9JOA"/>
</p:tagLst>
</file>

<file path=ppt/theme/theme1.xml><?xml version="1.0" encoding="utf-8"?>
<a:theme xmlns:a="http://schemas.openxmlformats.org/drawingml/2006/main" name="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Navy 1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333399"/>
      </a:lt2>
      <a:accent1>
        <a:srgbClr val="808080"/>
      </a:accent1>
      <a:accent2>
        <a:srgbClr val="A0A0A0"/>
      </a:accent2>
      <a:accent3>
        <a:srgbClr val="FFFFFF"/>
      </a:accent3>
      <a:accent4>
        <a:srgbClr val="000000"/>
      </a:accent4>
      <a:accent5>
        <a:srgbClr val="C0C0C0"/>
      </a:accent5>
      <a:accent6>
        <a:srgbClr val="919191"/>
      </a:accent6>
      <a:hlink>
        <a:srgbClr val="B9B9B9"/>
      </a:hlink>
      <a:folHlink>
        <a:srgbClr val="DCDCDC"/>
      </a:folHlink>
    </a:clrScheme>
    <a:fontScheme name="1_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7D0900"/>
        </a:lt2>
        <a:accent1>
          <a:srgbClr val="808080"/>
        </a:accent1>
        <a:accent2>
          <a:srgbClr val="A0A0A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919191"/>
        </a:accent6>
        <a:hlink>
          <a:srgbClr val="B9B9B9"/>
        </a:hlink>
        <a:folHlink>
          <a:srgbClr val="DCDC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74936</TotalTime>
  <Words>824</Words>
  <Application>Microsoft Office PowerPoint</Application>
  <PresentationFormat>On-screen Show (4:3)</PresentationFormat>
  <Paragraphs>131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 Unicode MS</vt:lpstr>
      <vt:lpstr>Arial</vt:lpstr>
      <vt:lpstr>Arial Narrow</vt:lpstr>
      <vt:lpstr>Times New Roman</vt:lpstr>
      <vt:lpstr>Wingdings</vt:lpstr>
      <vt:lpstr>NAVSEA Design Template</vt:lpstr>
      <vt:lpstr>Custom Design</vt:lpstr>
      <vt:lpstr>1_Blank</vt:lpstr>
      <vt:lpstr>1_NAVSEA Design Template</vt:lpstr>
      <vt:lpstr>2_NAVSEA Design Template</vt:lpstr>
      <vt:lpstr>3_NAVSEA Design Template</vt:lpstr>
      <vt:lpstr>4_NAVSEA Design Template</vt:lpstr>
      <vt:lpstr>think-cell Slide</vt:lpstr>
      <vt:lpstr>NAVSEA 05Z3  Electrical Systems Technical Update</vt:lpstr>
      <vt:lpstr>PowerPoint Presentation</vt:lpstr>
      <vt:lpstr>PowerPoint Presentation</vt:lpstr>
      <vt:lpstr>PowerPoint Presentation</vt:lpstr>
      <vt:lpstr>MIL SPECS  STANDARDS  DRAWINGS</vt:lpstr>
      <vt:lpstr>MIL SPECS  STANDARDS  DRAWINGS</vt:lpstr>
      <vt:lpstr>MIL SPECS  STANDARDS  DRAWINGS</vt:lpstr>
      <vt:lpstr>NSRP Electrical Technology Panel Projects</vt:lpstr>
      <vt:lpstr>NSRP Electrical Technology Panel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05 Group  FY10 Annual Report</dc:title>
  <dc:creator>Susan Yang</dc:creator>
  <cp:lastModifiedBy>Nemarich, Christopher P CIV SEA 05</cp:lastModifiedBy>
  <cp:revision>2437</cp:revision>
  <cp:lastPrinted>2018-12-07T20:14:09Z</cp:lastPrinted>
  <dcterms:created xsi:type="dcterms:W3CDTF">2007-04-04T15:09:03Z</dcterms:created>
  <dcterms:modified xsi:type="dcterms:W3CDTF">2023-12-15T16:23:12Z</dcterms:modified>
</cp:coreProperties>
</file>