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4"/>
  </p:sldMasterIdLst>
  <p:notesMasterIdLst>
    <p:notesMasterId r:id="rId17"/>
  </p:notesMasterIdLst>
  <p:sldIdLst>
    <p:sldId id="374" r:id="rId5"/>
    <p:sldId id="375" r:id="rId6"/>
    <p:sldId id="257" r:id="rId7"/>
    <p:sldId id="278" r:id="rId8"/>
    <p:sldId id="373" r:id="rId9"/>
    <p:sldId id="394" r:id="rId10"/>
    <p:sldId id="395" r:id="rId11"/>
    <p:sldId id="348" r:id="rId12"/>
    <p:sldId id="396" r:id="rId13"/>
    <p:sldId id="372" r:id="rId14"/>
    <p:sldId id="288" r:id="rId15"/>
    <p:sldId id="25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5571"/>
    <a:srgbClr val="05759D"/>
    <a:srgbClr val="0688B6"/>
    <a:srgbClr val="034055"/>
    <a:srgbClr val="8EB2BF"/>
    <a:srgbClr val="446A78"/>
    <a:srgbClr val="EAF7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6545F0-5F22-4E9F-8313-260CEA0E0482}" v="173" dt="2023-03-23T18:27:23.3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7101" autoAdjust="0"/>
  </p:normalViewPr>
  <p:slideViewPr>
    <p:cSldViewPr snapToGrid="0">
      <p:cViewPr varScale="1">
        <p:scale>
          <a:sx n="82" d="100"/>
          <a:sy n="82" d="100"/>
        </p:scale>
        <p:origin x="60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0CAFB-BA6A-4EAD-8632-EFF9673D5756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3D755-2BB7-4E46-A026-A3354C074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24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/>
              <a:t>A DTS uses the fiber optic cable as a continuous lineal temperature sensor.  The fiber cable can be embedded in</a:t>
            </a:r>
            <a:r>
              <a:rPr lang="en-US" baseline="0" dirty="0"/>
              <a:t> the power cable or placed over the cable to detect temperature changes.</a:t>
            </a:r>
            <a:endParaRPr lang="en-US" dirty="0"/>
          </a:p>
          <a:p>
            <a:pPr>
              <a:spcBef>
                <a:spcPct val="0"/>
              </a:spcBef>
            </a:pPr>
            <a:r>
              <a:rPr lang="en-US" dirty="0"/>
              <a:t>DTS systems can be configured to</a:t>
            </a:r>
            <a:r>
              <a:rPr lang="en-US" baseline="0" dirty="0"/>
              <a:t> the specific application, with distances, sampling intervals, alarms and other parameters customized as needed.  </a:t>
            </a:r>
            <a:endParaRPr lang="en-US" dirty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366350-EB51-4F8B-B496-1A1E7325C7C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886201" y="8831580"/>
            <a:ext cx="2971801" cy="4648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749" tIns="45876" rIns="91749" bIns="45876" anchor="b"/>
          <a:lstStyle/>
          <a:p>
            <a:pPr algn="r" defTabSz="918352" eaLnBrk="0" hangingPunct="0">
              <a:defRPr/>
            </a:pPr>
            <a:fld id="{3C9763E8-D36E-4120-B80D-65E8731E374D}" type="slidenum">
              <a:rPr lang="en-US" sz="1200">
                <a:latin typeface="Times New Roman" pitchFamily="18" charset="0"/>
              </a:rPr>
              <a:pPr algn="r" defTabSz="918352" eaLnBrk="0" hangingPunct="0">
                <a:defRPr/>
              </a:pPr>
              <a:t>5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749" tIns="45876" rIns="91749" bIns="45876"/>
          <a:lstStyle/>
          <a:p>
            <a:pPr eaLnBrk="1" hangingPunct="1"/>
            <a:r>
              <a:rPr lang="en-US" dirty="0"/>
              <a:t>DTS alarms can be set based on Min-Max temperature parameters, rate of change, and temperature difference.  </a:t>
            </a:r>
          </a:p>
        </p:txBody>
      </p:sp>
    </p:spTree>
    <p:extLst>
      <p:ext uri="{BB962C8B-B14F-4D97-AF65-F5344CB8AC3E}">
        <p14:creationId xmlns:p14="http://schemas.microsoft.com/office/powerpoint/2010/main" val="3154607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FADCD-0D74-4297-82D9-867076BEB94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664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3886411" y="8831422"/>
            <a:ext cx="2971591" cy="464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529" tIns="42265" rIns="84529" bIns="42265" anchor="b"/>
          <a:lstStyle/>
          <a:p>
            <a:pPr algn="r" defTabSz="844550" eaLnBrk="0" hangingPunct="0"/>
            <a:fld id="{0A1F54DE-99F2-46C4-9FBF-0825149EE2F6}" type="slidenum">
              <a:rPr lang="en-US" sz="1100">
                <a:latin typeface="Times New Roman" pitchFamily="18" charset="0"/>
              </a:rPr>
              <a:pPr algn="r" defTabSz="844550" eaLnBrk="0" hangingPunct="0"/>
              <a:t>10</a:t>
            </a:fld>
            <a:endParaRPr lang="en-US" sz="1100">
              <a:latin typeface="Times New Roman" pitchFamily="18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84529" tIns="42265" rIns="84529" bIns="4226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3CBC16-714F-474C-BBA7-0C5E9D8233A9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3675" y="2599135"/>
            <a:ext cx="9144000" cy="2387600"/>
          </a:xfrm>
          <a:prstGeom prst="rect">
            <a:avLst/>
          </a:prstGeom>
        </p:spPr>
        <p:txBody>
          <a:bodyPr anchor="b"/>
          <a:lstStyle>
            <a:lvl1pPr algn="r">
              <a:defRPr sz="48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33675" y="4986735"/>
            <a:ext cx="9144000" cy="604440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04557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01" y="-240918"/>
            <a:ext cx="12355313" cy="1976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01" y="-240918"/>
            <a:ext cx="12355313" cy="197685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38" y="5675431"/>
            <a:ext cx="1626901" cy="97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77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/>
          <a:stretch/>
        </p:blipFill>
        <p:spPr>
          <a:xfrm>
            <a:off x="-623136" y="-105708"/>
            <a:ext cx="12598400" cy="138196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" y="1130178"/>
            <a:ext cx="11550650" cy="5091160"/>
          </a:xfrm>
        </p:spPr>
        <p:txBody>
          <a:bodyPr/>
          <a:lstStyle>
            <a:lvl1pPr>
              <a:defRPr sz="3200"/>
            </a:lvl1pPr>
            <a:lvl2pPr>
              <a:defRPr sz="280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400">
                <a:solidFill>
                  <a:srgbClr val="0688B6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/>
          <a:stretch/>
        </p:blipFill>
        <p:spPr>
          <a:xfrm>
            <a:off x="-623136" y="-105708"/>
            <a:ext cx="12598400" cy="138196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9850" y="213645"/>
            <a:ext cx="10515600" cy="828942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 b="27631"/>
          <a:stretch/>
        </p:blipFill>
        <p:spPr>
          <a:xfrm rot="10800000">
            <a:off x="-607927" y="6390289"/>
            <a:ext cx="13474840" cy="579484"/>
          </a:xfrm>
          <a:prstGeom prst="rect">
            <a:avLst/>
          </a:prstGeom>
        </p:spPr>
      </p:pic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62631" y="6506755"/>
            <a:ext cx="2743200" cy="365125"/>
          </a:xfrm>
        </p:spPr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130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le and Spli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 b="27631"/>
          <a:stretch/>
        </p:blipFill>
        <p:spPr>
          <a:xfrm rot="10800000">
            <a:off x="-607927" y="6390289"/>
            <a:ext cx="13474840" cy="5794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/>
          <a:stretch/>
        </p:blipFill>
        <p:spPr>
          <a:xfrm>
            <a:off x="-623136" y="-105708"/>
            <a:ext cx="12598400" cy="138196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" y="1130178"/>
            <a:ext cx="5912206" cy="5091160"/>
          </a:xfrm>
        </p:spPr>
        <p:txBody>
          <a:bodyPr/>
          <a:lstStyle>
            <a:lvl1pPr>
              <a:defRPr sz="3200"/>
            </a:lvl1pPr>
            <a:lvl2pPr>
              <a:defRPr sz="280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400">
                <a:solidFill>
                  <a:srgbClr val="0688B6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9850" y="213645"/>
            <a:ext cx="10515600" cy="828942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62631" y="6506755"/>
            <a:ext cx="2743200" cy="365125"/>
          </a:xfrm>
        </p:spPr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6133800" y="1130178"/>
            <a:ext cx="5801111" cy="5091160"/>
          </a:xfrm>
        </p:spPr>
        <p:txBody>
          <a:bodyPr/>
          <a:lstStyle>
            <a:lvl1pPr>
              <a:defRPr sz="3200"/>
            </a:lvl1pPr>
            <a:lvl2pPr>
              <a:defRPr sz="280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400">
                <a:solidFill>
                  <a:srgbClr val="0688B6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3891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 b="27631"/>
          <a:stretch/>
        </p:blipFill>
        <p:spPr>
          <a:xfrm rot="10800000">
            <a:off x="-607927" y="6390289"/>
            <a:ext cx="13474840" cy="5794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/>
          <a:stretch/>
        </p:blipFill>
        <p:spPr>
          <a:xfrm>
            <a:off x="-623136" y="-105708"/>
            <a:ext cx="12815136" cy="1381961"/>
          </a:xfrm>
          <a:prstGeom prst="rect">
            <a:avLst/>
          </a:prstGeom>
        </p:spPr>
      </p:pic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62631" y="6506755"/>
            <a:ext cx="2743200" cy="365125"/>
          </a:xfrm>
        </p:spPr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048120217"/>
              </p:ext>
            </p:extLst>
          </p:nvPr>
        </p:nvGraphicFramePr>
        <p:xfrm>
          <a:off x="1835842" y="1227430"/>
          <a:ext cx="8181796" cy="5094481"/>
        </p:xfrm>
        <a:graphic>
          <a:graphicData uri="http://schemas.openxmlformats.org/drawingml/2006/table">
            <a:tbl>
              <a:tblPr firstRow="1" firstCol="1" bandRow="1"/>
              <a:tblGrid>
                <a:gridCol w="938894">
                  <a:extLst>
                    <a:ext uri="{9D8B030D-6E8A-4147-A177-3AD203B41FA5}">
                      <a16:colId xmlns:a16="http://schemas.microsoft.com/office/drawing/2014/main" val="2932954129"/>
                    </a:ext>
                  </a:extLst>
                </a:gridCol>
                <a:gridCol w="4667897">
                  <a:extLst>
                    <a:ext uri="{9D8B030D-6E8A-4147-A177-3AD203B41FA5}">
                      <a16:colId xmlns:a16="http://schemas.microsoft.com/office/drawing/2014/main" val="511602394"/>
                    </a:ext>
                  </a:extLst>
                </a:gridCol>
                <a:gridCol w="2575005">
                  <a:extLst>
                    <a:ext uri="{9D8B030D-6E8A-4147-A177-3AD203B41FA5}">
                      <a16:colId xmlns:a16="http://schemas.microsoft.com/office/drawing/2014/main" val="3374404517"/>
                    </a:ext>
                  </a:extLst>
                </a:gridCol>
              </a:tblGrid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Time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55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2745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Presentation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55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Speaker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55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360870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r>
                        <a:rPr lang="en-US" sz="1200" b="1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8:00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Convene Meeting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155790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r>
                        <a:rPr lang="en-US" sz="120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8:00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9419735"/>
                  </a:ext>
                </a:extLst>
              </a:tr>
              <a:tr h="404771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274004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3760212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r>
                        <a:rPr lang="en-US" sz="12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10:00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Break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6597345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2881883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699409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9373010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r>
                        <a:rPr lang="en-US" sz="12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12:00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Lunch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255333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8939695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304744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r>
                        <a:rPr lang="en-US" sz="12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3:00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Break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9979672"/>
                  </a:ext>
                </a:extLst>
              </a:tr>
              <a:tr h="379781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200741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r>
                        <a:rPr lang="en-US" sz="12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5:00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Adjourn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2754446"/>
                  </a:ext>
                </a:extLst>
              </a:tr>
            </a:tbl>
          </a:graphicData>
        </a:graphic>
      </p:graphicFrame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9850" y="213645"/>
            <a:ext cx="10515600" cy="828942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894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/>
          <a:stretch/>
        </p:blipFill>
        <p:spPr>
          <a:xfrm>
            <a:off x="-623136" y="-105708"/>
            <a:ext cx="12598400" cy="13819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/>
          <a:stretch/>
        </p:blipFill>
        <p:spPr>
          <a:xfrm>
            <a:off x="-623136" y="-105708"/>
            <a:ext cx="12598400" cy="138196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9850" y="213645"/>
            <a:ext cx="10515600" cy="828942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 b="27631"/>
          <a:stretch/>
        </p:blipFill>
        <p:spPr>
          <a:xfrm rot="10800000">
            <a:off x="-607927" y="6390289"/>
            <a:ext cx="13474840" cy="579484"/>
          </a:xfrm>
          <a:prstGeom prst="rect">
            <a:avLst/>
          </a:prstGeom>
        </p:spPr>
      </p:pic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62631" y="6506755"/>
            <a:ext cx="2743200" cy="365125"/>
          </a:xfrm>
        </p:spPr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1191812"/>
              </p:ext>
            </p:extLst>
          </p:nvPr>
        </p:nvGraphicFramePr>
        <p:xfrm>
          <a:off x="165538" y="1532083"/>
          <a:ext cx="11274358" cy="4846320"/>
        </p:xfrm>
        <a:graphic>
          <a:graphicData uri="http://schemas.openxmlformats.org/drawingml/2006/table">
            <a:tbl>
              <a:tblPr bandRow="1">
                <a:tableStyleId>{BDBED569-4797-4DF1-A0F4-6AAB3CD982D8}</a:tableStyleId>
              </a:tblPr>
              <a:tblGrid>
                <a:gridCol w="5511907">
                  <a:extLst>
                    <a:ext uri="{9D8B030D-6E8A-4147-A177-3AD203B41FA5}">
                      <a16:colId xmlns:a16="http://schemas.microsoft.com/office/drawing/2014/main" val="3455249154"/>
                    </a:ext>
                  </a:extLst>
                </a:gridCol>
                <a:gridCol w="5762451">
                  <a:extLst>
                    <a:ext uri="{9D8B030D-6E8A-4147-A177-3AD203B41FA5}">
                      <a16:colId xmlns:a16="http://schemas.microsoft.com/office/drawing/2014/main" val="3729642697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PROJECT INFORMATION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5C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OBJECTIVE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5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270513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r>
                        <a:rPr lang="en-US" sz="1800" u="sng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Prime/Lead</a:t>
                      </a:r>
                      <a:r>
                        <a:rPr lang="en-US" sz="1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:</a:t>
                      </a:r>
                    </a:p>
                    <a:p>
                      <a:endParaRPr lang="en-US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r>
                        <a:rPr lang="en-US" sz="1800" u="sng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Team Members</a:t>
                      </a:r>
                      <a:r>
                        <a:rPr lang="en-US" sz="1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:  </a:t>
                      </a:r>
                    </a:p>
                    <a:p>
                      <a:endParaRPr lang="en-US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r>
                        <a:rPr lang="en-US" sz="1800" u="sng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Duration</a:t>
                      </a:r>
                      <a:r>
                        <a:rPr lang="en-US" sz="1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: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Enter</a:t>
                      </a:r>
                      <a:r>
                        <a:rPr lang="en-US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objective here.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903222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DELIVERABLES/BENEFITS/ROI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5C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FINANCIAL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B5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705520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Program Funds:  $</a:t>
                      </a:r>
                    </a:p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Cost</a:t>
                      </a:r>
                      <a:r>
                        <a:rPr lang="en-US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Share:         $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075137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 userDrawn="1"/>
        </p:nvSpPr>
        <p:spPr>
          <a:xfrm>
            <a:off x="69850" y="1088325"/>
            <a:ext cx="5459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Subtitle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135485" y="1046285"/>
            <a:ext cx="1282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0/00</a:t>
            </a:r>
          </a:p>
        </p:txBody>
      </p:sp>
    </p:spTree>
    <p:extLst>
      <p:ext uri="{BB962C8B-B14F-4D97-AF65-F5344CB8AC3E}">
        <p14:creationId xmlns:p14="http://schemas.microsoft.com/office/powerpoint/2010/main" val="3264215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766219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38" y="5675431"/>
            <a:ext cx="1626901" cy="97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38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62631" y="65455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10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7" r:id="rId2"/>
    <p:sldLayoutId id="2147483658" r:id="rId3"/>
    <p:sldLayoutId id="2147483660" r:id="rId4"/>
    <p:sldLayoutId id="2147483659" r:id="rId5"/>
    <p:sldLayoutId id="2147483656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34055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5759D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9.emf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10" Type="http://schemas.openxmlformats.org/officeDocument/2006/relationships/image" Target="../media/image5.png"/><Relationship Id="rId4" Type="http://schemas.openxmlformats.org/officeDocument/2006/relationships/image" Target="../media/image34.jpeg"/><Relationship Id="rId9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gptomasi@rslfibersystems.co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gi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5.png"/><Relationship Id="rId5" Type="http://schemas.openxmlformats.org/officeDocument/2006/relationships/image" Target="../media/image11.png"/><Relationship Id="rId10" Type="http://schemas.openxmlformats.org/officeDocument/2006/relationships/image" Target="../media/image16.emf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5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96252" y="1787013"/>
            <a:ext cx="12027049" cy="3283974"/>
          </a:xfrm>
        </p:spPr>
        <p:txBody>
          <a:bodyPr/>
          <a:lstStyle/>
          <a:p>
            <a:r>
              <a:rPr lang="en-US" dirty="0"/>
              <a:t>NSRP 2023 Panel Project</a:t>
            </a:r>
            <a:br>
              <a:rPr lang="en-US" dirty="0"/>
            </a:br>
            <a:r>
              <a:rPr lang="en-US" sz="3600" dirty="0"/>
              <a:t>DTS Integration into Electrical Plant Controls</a:t>
            </a:r>
            <a:br>
              <a:rPr lang="en-US" sz="3600" dirty="0"/>
            </a:br>
            <a:r>
              <a:rPr lang="en-US" sz="3600" dirty="0"/>
              <a:t>for Conditions Based Maintenance</a:t>
            </a:r>
            <a:br>
              <a:rPr lang="en-US" sz="3600" dirty="0"/>
            </a:br>
            <a:br>
              <a:rPr lang="en-US" sz="3600" dirty="0"/>
            </a:br>
            <a:r>
              <a:rPr lang="en-US" sz="1600" dirty="0">
                <a:solidFill>
                  <a:srgbClr val="045571"/>
                </a:solidFill>
              </a:rPr>
              <a:t>Giovanni Tomasi</a:t>
            </a:r>
            <a:br>
              <a:rPr lang="en-US" sz="1600" dirty="0">
                <a:solidFill>
                  <a:srgbClr val="045571"/>
                </a:solidFill>
              </a:rPr>
            </a:br>
            <a:r>
              <a:rPr lang="en-US" sz="1600" dirty="0">
                <a:solidFill>
                  <a:srgbClr val="045571"/>
                </a:solidFill>
              </a:rPr>
              <a:t>RSL Fiber Systems, LLC</a:t>
            </a:r>
          </a:p>
        </p:txBody>
      </p:sp>
      <p:pic>
        <p:nvPicPr>
          <p:cNvPr id="5" name="Picture 4" descr="Image result for navy ship electrical panel">
            <a:extLst>
              <a:ext uri="{FF2B5EF4-FFF2-40B4-BE49-F238E27FC236}">
                <a16:creationId xmlns:a16="http://schemas.microsoft.com/office/drawing/2014/main" id="{AA0A5B15-53D4-6818-C52D-7D1D67A2E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564" y="4619779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ED761B10-3528-95F5-5742-E13A5BA818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704" y="0"/>
            <a:ext cx="2653296" cy="63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566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152400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own Arrow 13"/>
          <p:cNvSpPr/>
          <p:nvPr/>
        </p:nvSpPr>
        <p:spPr>
          <a:xfrm rot="16200000">
            <a:off x="9333336" y="2149052"/>
            <a:ext cx="685800" cy="4386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79766" y="1768208"/>
            <a:ext cx="1524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Apply Fiber to Devices Monitored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98900" y="1987236"/>
            <a:ext cx="1752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Configure Sensing Zones</a:t>
            </a:r>
          </a:p>
        </p:txBody>
      </p:sp>
      <p:cxnSp>
        <p:nvCxnSpPr>
          <p:cNvPr id="24" name="Straight Arrow Connector 23"/>
          <p:cNvCxnSpPr>
            <a:cxnSpLocks/>
          </p:cNvCxnSpPr>
          <p:nvPr/>
        </p:nvCxnSpPr>
        <p:spPr>
          <a:xfrm>
            <a:off x="1581131" y="2283431"/>
            <a:ext cx="39863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</p:cNvCxnSpPr>
          <p:nvPr/>
        </p:nvCxnSpPr>
        <p:spPr>
          <a:xfrm flipV="1">
            <a:off x="3533509" y="2298700"/>
            <a:ext cx="365391" cy="326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79163" y="1967300"/>
            <a:ext cx="1371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Set Alarm Parameters</a:t>
            </a:r>
          </a:p>
        </p:txBody>
      </p:sp>
      <p:cxnSp>
        <p:nvCxnSpPr>
          <p:cNvPr id="26" name="Straight Arrow Connector 25"/>
          <p:cNvCxnSpPr>
            <a:cxnSpLocks/>
          </p:cNvCxnSpPr>
          <p:nvPr/>
        </p:nvCxnSpPr>
        <p:spPr>
          <a:xfrm>
            <a:off x="5651500" y="2324100"/>
            <a:ext cx="42766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9866828" y="1160294"/>
            <a:ext cx="2223798" cy="2862322"/>
          </a:xfrm>
          <a:prstGeom prst="rect">
            <a:avLst/>
          </a:prstGeom>
          <a:solidFill>
            <a:srgbClr val="FFFFFF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>
                <a:latin typeface="Segoe UI" panose="020B0502040204020203" pitchFamily="34" charset="0"/>
                <a:cs typeface="Segoe UI" panose="020B0502040204020203" pitchFamily="34" charset="0"/>
              </a:rPr>
              <a:t>Real Time Monitoring to:</a:t>
            </a:r>
          </a:p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DETECT</a:t>
            </a:r>
          </a:p>
          <a:p>
            <a:pPr algn="ctr"/>
            <a:endParaRPr 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ISOLATE</a:t>
            </a:r>
          </a:p>
          <a:p>
            <a:pPr algn="ctr"/>
            <a:endParaRPr 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DETERMINE SEVERITY</a:t>
            </a:r>
          </a:p>
          <a:p>
            <a:pPr algn="ctr"/>
            <a:endParaRPr 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DEFINE ACTIONS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854535" y="1607707"/>
            <a:ext cx="1483607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Integration</a:t>
            </a:r>
          </a:p>
          <a:p>
            <a:r>
              <a:rPr lang="en-US" b="1" dirty="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Into ship control &amp; monitoring system*</a:t>
            </a:r>
          </a:p>
        </p:txBody>
      </p:sp>
      <p:cxnSp>
        <p:nvCxnSpPr>
          <p:cNvPr id="31" name="Straight Arrow Connector 30"/>
          <p:cNvCxnSpPr>
            <a:cxnSpLocks/>
          </p:cNvCxnSpPr>
          <p:nvPr/>
        </p:nvCxnSpPr>
        <p:spPr>
          <a:xfrm>
            <a:off x="7493480" y="2368372"/>
            <a:ext cx="46181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09531" y="1628002"/>
            <a:ext cx="1392214" cy="120032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Route Fiber Cable to Electrical Devices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18BC325-36BC-471A-96E9-E4DF290B243B}"/>
              </a:ext>
            </a:extLst>
          </p:cNvPr>
          <p:cNvSpPr/>
          <p:nvPr/>
        </p:nvSpPr>
        <p:spPr>
          <a:xfrm>
            <a:off x="7727835" y="1309270"/>
            <a:ext cx="1801400" cy="218659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010A48-5DDF-4DE9-A870-591E1428BA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1955" y="2686650"/>
            <a:ext cx="2471308" cy="1002087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C514C7F-A759-4549-A008-5B373ECBB199}"/>
              </a:ext>
            </a:extLst>
          </p:cNvPr>
          <p:cNvGraphicFramePr>
            <a:graphicFrameLocks noGrp="1"/>
          </p:cNvGraphicFramePr>
          <p:nvPr/>
        </p:nvGraphicFramePr>
        <p:xfrm>
          <a:off x="5865331" y="2738838"/>
          <a:ext cx="1801400" cy="7606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1625">
                  <a:extLst>
                    <a:ext uri="{9D8B030D-6E8A-4147-A177-3AD203B41FA5}">
                      <a16:colId xmlns:a16="http://schemas.microsoft.com/office/drawing/2014/main" val="532581365"/>
                    </a:ext>
                  </a:extLst>
                </a:gridCol>
                <a:gridCol w="345862">
                  <a:extLst>
                    <a:ext uri="{9D8B030D-6E8A-4147-A177-3AD203B41FA5}">
                      <a16:colId xmlns:a16="http://schemas.microsoft.com/office/drawing/2014/main" val="1808683129"/>
                    </a:ext>
                  </a:extLst>
                </a:gridCol>
                <a:gridCol w="331647">
                  <a:extLst>
                    <a:ext uri="{9D8B030D-6E8A-4147-A177-3AD203B41FA5}">
                      <a16:colId xmlns:a16="http://schemas.microsoft.com/office/drawing/2014/main" val="340287777"/>
                    </a:ext>
                  </a:extLst>
                </a:gridCol>
                <a:gridCol w="772266">
                  <a:extLst>
                    <a:ext uri="{9D8B030D-6E8A-4147-A177-3AD203B41FA5}">
                      <a16:colId xmlns:a16="http://schemas.microsoft.com/office/drawing/2014/main" val="350477999"/>
                    </a:ext>
                  </a:extLst>
                </a:gridCol>
              </a:tblGrid>
              <a:tr h="938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ZONE 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START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END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Alarm @ Temp (°C)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80897605"/>
                  </a:ext>
                </a:extLst>
              </a:tr>
              <a:tr h="879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47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49.5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Start + 2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72047172"/>
                  </a:ext>
                </a:extLst>
              </a:tr>
              <a:tr h="879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2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52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55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Start + 2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91508354"/>
                  </a:ext>
                </a:extLst>
              </a:tr>
              <a:tr h="879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3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47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55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Δ2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16832145"/>
                  </a:ext>
                </a:extLst>
              </a:tr>
              <a:tr h="879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4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33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49.5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Start + 2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19059841"/>
                  </a:ext>
                </a:extLst>
              </a:tr>
              <a:tr h="879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5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52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68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Start + 2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99555349"/>
                  </a:ext>
                </a:extLst>
              </a:tr>
              <a:tr h="1700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6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33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68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Start + 2, </a:t>
                      </a:r>
                      <a:r>
                        <a:rPr lang="en-US" sz="600" dirty="0" err="1">
                          <a:effectLst/>
                        </a:rPr>
                        <a:t>Δ2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69506293"/>
                  </a:ext>
                </a:extLst>
              </a:tr>
            </a:tbl>
          </a:graphicData>
        </a:graphic>
      </p:graphicFrame>
      <p:pic>
        <p:nvPicPr>
          <p:cNvPr id="11" name="Picture 10" descr="A picture containing indoor, sitting, bicycle, mounted&#10;&#10;Description automatically generated">
            <a:extLst>
              <a:ext uri="{FF2B5EF4-FFF2-40B4-BE49-F238E27FC236}">
                <a16:creationId xmlns:a16="http://schemas.microsoft.com/office/drawing/2014/main" id="{5ADCFA9A-3F1C-4A46-8B69-05979E0873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355" y="4345475"/>
            <a:ext cx="1315743" cy="1754323"/>
          </a:xfrm>
          <a:prstGeom prst="rect">
            <a:avLst/>
          </a:prstGeom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255C342F-A932-45E6-A85F-3495009AE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2989" y="4684181"/>
            <a:ext cx="1917601" cy="147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Arrow: Bent 35">
            <a:extLst>
              <a:ext uri="{FF2B5EF4-FFF2-40B4-BE49-F238E27FC236}">
                <a16:creationId xmlns:a16="http://schemas.microsoft.com/office/drawing/2014/main" id="{A1C82F75-2B6B-4A4B-8184-9680FDBC1046}"/>
              </a:ext>
            </a:extLst>
          </p:cNvPr>
          <p:cNvSpPr/>
          <p:nvPr/>
        </p:nvSpPr>
        <p:spPr>
          <a:xfrm rot="5400000">
            <a:off x="10077963" y="3727590"/>
            <a:ext cx="584122" cy="1422400"/>
          </a:xfrm>
          <a:prstGeom prst="bentArrow">
            <a:avLst>
              <a:gd name="adj1" fmla="val 19027"/>
              <a:gd name="adj2" fmla="val 25000"/>
              <a:gd name="adj3" fmla="val 25000"/>
              <a:gd name="adj4" fmla="val 4375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2B2CC35-5C02-4880-9FA6-51FE3D0A94DA}"/>
              </a:ext>
            </a:extLst>
          </p:cNvPr>
          <p:cNvSpPr txBox="1"/>
          <p:nvPr/>
        </p:nvSpPr>
        <p:spPr>
          <a:xfrm>
            <a:off x="8048635" y="5941571"/>
            <a:ext cx="264793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Data displayed on Integrated Bridge System Controller</a:t>
            </a:r>
          </a:p>
        </p:txBody>
      </p:sp>
      <p:sp>
        <p:nvSpPr>
          <p:cNvPr id="42" name="Title 2">
            <a:extLst>
              <a:ext uri="{FF2B5EF4-FFF2-40B4-BE49-F238E27FC236}">
                <a16:creationId xmlns:a16="http://schemas.microsoft.com/office/drawing/2014/main" id="{27E20D0F-66C0-4CA6-BD48-F6384C7777D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502906" y="449851"/>
            <a:ext cx="8980714" cy="685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b="1" dirty="0"/>
              <a:t>DTS SHIPBOARD IMPLEMENTATION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E6083EA-8A82-4D0C-8883-44848345171B}"/>
              </a:ext>
            </a:extLst>
          </p:cNvPr>
          <p:cNvSpPr txBox="1"/>
          <p:nvPr/>
        </p:nvSpPr>
        <p:spPr>
          <a:xfrm>
            <a:off x="9526" y="6203181"/>
            <a:ext cx="3184437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* 2023 NSRP Panel Project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69D83E32-9556-52CF-EE03-2D2F653EB03D}"/>
              </a:ext>
            </a:extLst>
          </p:cNvPr>
          <p:cNvSpPr/>
          <p:nvPr/>
        </p:nvSpPr>
        <p:spPr>
          <a:xfrm>
            <a:off x="10876370" y="2021960"/>
            <a:ext cx="197906" cy="261471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5D175BB5-990C-E6F2-DFA7-6F36D2173CC9}"/>
              </a:ext>
            </a:extLst>
          </p:cNvPr>
          <p:cNvSpPr/>
          <p:nvPr/>
        </p:nvSpPr>
        <p:spPr>
          <a:xfrm>
            <a:off x="10879774" y="2598067"/>
            <a:ext cx="197906" cy="261471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00F3D111-4C55-3142-86B2-A4C7B977C660}"/>
              </a:ext>
            </a:extLst>
          </p:cNvPr>
          <p:cNvSpPr/>
          <p:nvPr/>
        </p:nvSpPr>
        <p:spPr>
          <a:xfrm>
            <a:off x="10879774" y="3407420"/>
            <a:ext cx="197906" cy="261471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852C642-7508-DECE-A9A2-3A9AFDD33B8C}"/>
              </a:ext>
            </a:extLst>
          </p:cNvPr>
          <p:cNvSpPr/>
          <p:nvPr/>
        </p:nvSpPr>
        <p:spPr>
          <a:xfrm>
            <a:off x="2258008" y="4225438"/>
            <a:ext cx="5633224" cy="390354"/>
          </a:xfrm>
          <a:custGeom>
            <a:avLst/>
            <a:gdLst>
              <a:gd name="connsiteX0" fmla="*/ 0 w 1892300"/>
              <a:gd name="connsiteY0" fmla="*/ 939950 h 939950"/>
              <a:gd name="connsiteX1" fmla="*/ 647700 w 1892300"/>
              <a:gd name="connsiteY1" fmla="*/ 660550 h 939950"/>
              <a:gd name="connsiteX2" fmla="*/ 825500 w 1892300"/>
              <a:gd name="connsiteY2" fmla="*/ 101750 h 939950"/>
              <a:gd name="connsiteX3" fmla="*/ 1892300 w 1892300"/>
              <a:gd name="connsiteY3" fmla="*/ 150 h 939950"/>
              <a:gd name="connsiteX4" fmla="*/ 1892300 w 1892300"/>
              <a:gd name="connsiteY4" fmla="*/ 150 h 939950"/>
              <a:gd name="connsiteX5" fmla="*/ 1879600 w 1892300"/>
              <a:gd name="connsiteY5" fmla="*/ 150 h 93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2300" h="939950">
                <a:moveTo>
                  <a:pt x="0" y="939950"/>
                </a:moveTo>
                <a:cubicBezTo>
                  <a:pt x="255058" y="870100"/>
                  <a:pt x="510117" y="800250"/>
                  <a:pt x="647700" y="660550"/>
                </a:cubicBezTo>
                <a:cubicBezTo>
                  <a:pt x="785283" y="520850"/>
                  <a:pt x="618067" y="211817"/>
                  <a:pt x="825500" y="101750"/>
                </a:cubicBezTo>
                <a:cubicBezTo>
                  <a:pt x="1032933" y="-8317"/>
                  <a:pt x="1892300" y="150"/>
                  <a:pt x="1892300" y="150"/>
                </a:cubicBezTo>
                <a:lnTo>
                  <a:pt x="1892300" y="150"/>
                </a:lnTo>
                <a:lnTo>
                  <a:pt x="1879600" y="150"/>
                </a:ln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3DEFCC8-3C19-0AED-EAD7-2A15E03262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7596" y="4077719"/>
            <a:ext cx="2639028" cy="575094"/>
          </a:xfrm>
          <a:prstGeom prst="rect">
            <a:avLst/>
          </a:prstGeom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0AF80E42-34B8-9000-AC64-C76B2414A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 l="9211" r="30263" b="8857"/>
          <a:stretch>
            <a:fillRect/>
          </a:stretch>
        </p:blipFill>
        <p:spPr bwMode="auto">
          <a:xfrm>
            <a:off x="563010" y="3780905"/>
            <a:ext cx="3200400" cy="1669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CE216C3-FC45-3D0C-3DA9-C55C5E24B86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2" r="12975" b="5748"/>
          <a:stretch/>
        </p:blipFill>
        <p:spPr bwMode="auto">
          <a:xfrm>
            <a:off x="3763410" y="4099789"/>
            <a:ext cx="1091318" cy="678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BC974C9E-86DD-D343-2696-9B4CBBF4F1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704" y="0"/>
            <a:ext cx="2653296" cy="63863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DTS – Possible Shipboard Applications</a:t>
            </a:r>
          </a:p>
        </p:txBody>
      </p:sp>
      <p:pic>
        <p:nvPicPr>
          <p:cNvPr id="62466" name="Picture 2" descr="http://tse1.mm.bing.net/th?&amp;id=OIP.Mcf2da044d1ba3475048a53be04a57e9co0&amp;w=300&amp;h=225&amp;c=0&amp;pid=1.9&amp;rs=0&amp;p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0" y="1422409"/>
            <a:ext cx="2997200" cy="1685925"/>
          </a:xfrm>
          <a:prstGeom prst="rect">
            <a:avLst/>
          </a:prstGeom>
          <a:noFill/>
        </p:spPr>
      </p:pic>
      <p:pic>
        <p:nvPicPr>
          <p:cNvPr id="62470" name="Picture 6" descr="http://tse1.mm.bing.net/th?&amp;id=OIP.M7fbb65b87f538b91b28bbec5022049c6o0&amp;w=300&amp;h=182&amp;c=0&amp;pid=1.9&amp;rs=0&amp;p=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3011377"/>
            <a:ext cx="3810000" cy="1733551"/>
          </a:xfrm>
          <a:prstGeom prst="rect">
            <a:avLst/>
          </a:prstGeom>
          <a:noFill/>
        </p:spPr>
      </p:pic>
      <p:pic>
        <p:nvPicPr>
          <p:cNvPr id="62472" name="Picture 8" descr="http://tse1.mm.bing.net/th?&amp;id=OIP.Md194a130b7d67c64d2d5eab005464335o0&amp;w=287&amp;h=182&amp;c=0&amp;pid=1.9&amp;rs=0&amp;p=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02171" y="1213659"/>
            <a:ext cx="3632200" cy="1733551"/>
          </a:xfrm>
          <a:prstGeom prst="rect">
            <a:avLst/>
          </a:prstGeom>
          <a:noFill/>
        </p:spPr>
      </p:pic>
      <p:pic>
        <p:nvPicPr>
          <p:cNvPr id="62474" name="Picture 10" descr="http://tse1.mm.bing.net/th?id=OIP.M5321bd36bce6e09507462691ebb27c49o0&amp;pid=15.1"/>
          <p:cNvPicPr>
            <a:picLocks noChangeAspect="1" noChangeArrowheads="1"/>
          </p:cNvPicPr>
          <p:nvPr/>
        </p:nvPicPr>
        <p:blipFill>
          <a:blip r:embed="rId6" cstate="print"/>
          <a:srcRect l="23809" t="5333" r="23810"/>
          <a:stretch>
            <a:fillRect/>
          </a:stretch>
        </p:blipFill>
        <p:spPr bwMode="auto">
          <a:xfrm rot="16200000">
            <a:off x="8608786" y="3766534"/>
            <a:ext cx="838200" cy="3606800"/>
          </a:xfrm>
          <a:prstGeom prst="rect">
            <a:avLst/>
          </a:prstGeom>
          <a:noFill/>
        </p:spPr>
      </p:pic>
      <p:sp>
        <p:nvSpPr>
          <p:cNvPr id="20" name="Rectangle 2"/>
          <p:cNvSpPr>
            <a:spLocks noGrp="1" noChangeArrowheads="1"/>
          </p:cNvSpPr>
          <p:nvPr>
            <p:ph idx="1"/>
          </p:nvPr>
        </p:nvSpPr>
        <p:spPr>
          <a:xfrm>
            <a:off x="3570512" y="3784601"/>
            <a:ext cx="7286174" cy="3838185"/>
          </a:xfrm>
          <a:noFill/>
          <a:ln>
            <a:noFill/>
          </a:ln>
        </p:spPr>
        <p:txBody>
          <a:bodyPr numCol="1">
            <a:normAutofit/>
          </a:bodyPr>
          <a:lstStyle/>
          <a:p>
            <a:pPr>
              <a:spcBef>
                <a:spcPts val="600"/>
              </a:spcBef>
              <a:spcAft>
                <a:spcPts val="200"/>
              </a:spcAft>
              <a:buSzPct val="100000"/>
              <a:defRPr/>
            </a:pPr>
            <a:r>
              <a:rPr lang="en-US" sz="1800" kern="0" dirty="0"/>
              <a:t>Insulated Bus Pipe Connections</a:t>
            </a:r>
          </a:p>
          <a:p>
            <a:pPr>
              <a:spcBef>
                <a:spcPts val="600"/>
              </a:spcBef>
              <a:spcAft>
                <a:spcPts val="200"/>
              </a:spcAft>
              <a:buSzPct val="100000"/>
              <a:defRPr/>
            </a:pPr>
            <a:r>
              <a:rPr lang="en-US" sz="1800" kern="0" dirty="0"/>
              <a:t>Fire detection</a:t>
            </a:r>
          </a:p>
          <a:p>
            <a:pPr>
              <a:spcBef>
                <a:spcPts val="600"/>
              </a:spcBef>
              <a:spcAft>
                <a:spcPts val="200"/>
              </a:spcAft>
              <a:buSzPct val="100000"/>
              <a:defRPr/>
            </a:pPr>
            <a:r>
              <a:rPr lang="en-US" sz="1800" kern="0" dirty="0"/>
              <a:t>MV and HV electrical panels monitoring</a:t>
            </a:r>
          </a:p>
          <a:p>
            <a:pPr>
              <a:spcBef>
                <a:spcPts val="600"/>
              </a:spcBef>
              <a:spcAft>
                <a:spcPts val="200"/>
              </a:spcAft>
              <a:buSzPct val="100000"/>
              <a:defRPr/>
            </a:pPr>
            <a:r>
              <a:rPr lang="en-US" sz="1800" kern="0" dirty="0"/>
              <a:t>Machinery health monitoring</a:t>
            </a:r>
          </a:p>
          <a:p>
            <a:pPr>
              <a:spcBef>
                <a:spcPts val="600"/>
              </a:spcBef>
              <a:spcAft>
                <a:spcPts val="200"/>
              </a:spcAft>
              <a:buSzPct val="100000"/>
              <a:defRPr/>
            </a:pPr>
            <a:r>
              <a:rPr lang="en-US" sz="1800" kern="0" dirty="0"/>
              <a:t>Cabling systems health monitoring</a:t>
            </a:r>
          </a:p>
          <a:p>
            <a:pPr>
              <a:spcBef>
                <a:spcPts val="600"/>
              </a:spcBef>
              <a:spcAft>
                <a:spcPts val="200"/>
              </a:spcAft>
              <a:buSzPct val="100000"/>
              <a:defRPr/>
            </a:pPr>
            <a:r>
              <a:rPr lang="en-US" sz="1800" kern="0" dirty="0"/>
              <a:t>Food storage spaces</a:t>
            </a:r>
          </a:p>
          <a:p>
            <a:pPr>
              <a:spcBef>
                <a:spcPts val="600"/>
              </a:spcBef>
              <a:spcAft>
                <a:spcPts val="200"/>
              </a:spcAft>
              <a:buSzPct val="100000"/>
              <a:defRPr/>
            </a:pPr>
            <a:r>
              <a:rPr lang="en-US" sz="1800" kern="0" dirty="0"/>
              <a:t>Others…</a:t>
            </a:r>
          </a:p>
          <a:p>
            <a:pPr>
              <a:spcBef>
                <a:spcPts val="600"/>
              </a:spcBef>
              <a:spcAft>
                <a:spcPts val="200"/>
              </a:spcAft>
              <a:buSzPct val="100000"/>
              <a:defRPr/>
            </a:pPr>
            <a:r>
              <a:rPr lang="en-US" sz="1800" b="1" kern="0" dirty="0"/>
              <a:t>Single DTS and single cable for multiple functions </a:t>
            </a:r>
          </a:p>
          <a:p>
            <a:pPr>
              <a:spcBef>
                <a:spcPts val="200"/>
              </a:spcBef>
              <a:spcAft>
                <a:spcPts val="200"/>
              </a:spcAft>
              <a:buSzPct val="80000"/>
              <a:buNone/>
              <a:defRPr/>
            </a:pPr>
            <a:endParaRPr lang="en-US" sz="1800" b="1" kern="0" dirty="0"/>
          </a:p>
          <a:p>
            <a:pPr>
              <a:spcBef>
                <a:spcPts val="200"/>
              </a:spcBef>
              <a:spcAft>
                <a:spcPts val="200"/>
              </a:spcAft>
              <a:buSzPct val="80000"/>
              <a:defRPr/>
            </a:pPr>
            <a:endParaRPr lang="en-US" sz="1400" kern="0" dirty="0">
              <a:latin typeface="Arial" charset="0"/>
              <a:cs typeface="Arial" charset="0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10600" y="62471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FC7B97-90A5-F849-AAFD-C97238E43BA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" name="Picture 3" descr="A picture containing indoor, cooking&#10;&#10;Description automatically generated">
            <a:extLst>
              <a:ext uri="{FF2B5EF4-FFF2-40B4-BE49-F238E27FC236}">
                <a16:creationId xmlns:a16="http://schemas.microsoft.com/office/drawing/2014/main" id="{135DE397-F5FF-4EFB-A8EA-B571163B67B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11" b="7180"/>
          <a:stretch/>
        </p:blipFill>
        <p:spPr>
          <a:xfrm>
            <a:off x="3860800" y="1460637"/>
            <a:ext cx="3236686" cy="1908258"/>
          </a:xfrm>
          <a:prstGeom prst="rect">
            <a:avLst/>
          </a:prstGeom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7B4C4C9-41D8-4F36-A21F-6CBE6340CD49}"/>
              </a:ext>
            </a:extLst>
          </p:cNvPr>
          <p:cNvSpPr/>
          <p:nvPr/>
        </p:nvSpPr>
        <p:spPr>
          <a:xfrm>
            <a:off x="206426" y="1326642"/>
            <a:ext cx="11901126" cy="4243350"/>
          </a:xfrm>
          <a:custGeom>
            <a:avLst/>
            <a:gdLst>
              <a:gd name="connsiteX0" fmla="*/ 566460 w 11901126"/>
              <a:gd name="connsiteY0" fmla="*/ 2831701 h 4243350"/>
              <a:gd name="connsiteX1" fmla="*/ 403 w 11901126"/>
              <a:gd name="connsiteY1" fmla="*/ 2113244 h 4243350"/>
              <a:gd name="connsiteX2" fmla="*/ 642660 w 11901126"/>
              <a:gd name="connsiteY2" fmla="*/ 785187 h 4243350"/>
              <a:gd name="connsiteX3" fmla="*/ 2014260 w 11901126"/>
              <a:gd name="connsiteY3" fmla="*/ 77615 h 4243350"/>
              <a:gd name="connsiteX4" fmla="*/ 3570917 w 11901126"/>
              <a:gd name="connsiteY4" fmla="*/ 1122644 h 4243350"/>
              <a:gd name="connsiteX5" fmla="*/ 6096403 w 11901126"/>
              <a:gd name="connsiteY5" fmla="*/ 1253272 h 4243350"/>
              <a:gd name="connsiteX6" fmla="*/ 8415060 w 11901126"/>
              <a:gd name="connsiteY6" fmla="*/ 99387 h 4243350"/>
              <a:gd name="connsiteX7" fmla="*/ 11463060 w 11901126"/>
              <a:gd name="connsiteY7" fmla="*/ 306215 h 4243350"/>
              <a:gd name="connsiteX8" fmla="*/ 11593688 w 11901126"/>
              <a:gd name="connsiteY8" fmla="*/ 2265644 h 4243350"/>
              <a:gd name="connsiteX9" fmla="*/ 8730745 w 11901126"/>
              <a:gd name="connsiteY9" fmla="*/ 2385387 h 4243350"/>
              <a:gd name="connsiteX10" fmla="*/ 8251774 w 11901126"/>
              <a:gd name="connsiteY10" fmla="*/ 3310672 h 4243350"/>
              <a:gd name="connsiteX11" fmla="*/ 11136488 w 11901126"/>
              <a:gd name="connsiteY11" fmla="*/ 3593701 h 4243350"/>
              <a:gd name="connsiteX12" fmla="*/ 10657517 w 11901126"/>
              <a:gd name="connsiteY12" fmla="*/ 4192415 h 4243350"/>
              <a:gd name="connsiteX13" fmla="*/ 10679288 w 11901126"/>
              <a:gd name="connsiteY13" fmla="*/ 4170644 h 424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901126" h="4243350">
                <a:moveTo>
                  <a:pt x="566460" y="2831701"/>
                </a:moveTo>
                <a:cubicBezTo>
                  <a:pt x="277081" y="2643015"/>
                  <a:pt x="-12297" y="2454330"/>
                  <a:pt x="403" y="2113244"/>
                </a:cubicBezTo>
                <a:cubicBezTo>
                  <a:pt x="13103" y="1772158"/>
                  <a:pt x="307017" y="1124458"/>
                  <a:pt x="642660" y="785187"/>
                </a:cubicBezTo>
                <a:cubicBezTo>
                  <a:pt x="978303" y="445915"/>
                  <a:pt x="1526217" y="21372"/>
                  <a:pt x="2014260" y="77615"/>
                </a:cubicBezTo>
                <a:cubicBezTo>
                  <a:pt x="2502303" y="133858"/>
                  <a:pt x="2890560" y="926701"/>
                  <a:pt x="3570917" y="1122644"/>
                </a:cubicBezTo>
                <a:cubicBezTo>
                  <a:pt x="4251274" y="1318587"/>
                  <a:pt x="5289046" y="1423815"/>
                  <a:pt x="6096403" y="1253272"/>
                </a:cubicBezTo>
                <a:cubicBezTo>
                  <a:pt x="6903760" y="1082729"/>
                  <a:pt x="7520617" y="257230"/>
                  <a:pt x="8415060" y="99387"/>
                </a:cubicBezTo>
                <a:cubicBezTo>
                  <a:pt x="9309503" y="-58456"/>
                  <a:pt x="10933289" y="-54828"/>
                  <a:pt x="11463060" y="306215"/>
                </a:cubicBezTo>
                <a:cubicBezTo>
                  <a:pt x="11992831" y="667258"/>
                  <a:pt x="12049074" y="1919115"/>
                  <a:pt x="11593688" y="2265644"/>
                </a:cubicBezTo>
                <a:cubicBezTo>
                  <a:pt x="11138302" y="2612173"/>
                  <a:pt x="9287731" y="2211216"/>
                  <a:pt x="8730745" y="2385387"/>
                </a:cubicBezTo>
                <a:cubicBezTo>
                  <a:pt x="8173759" y="2559558"/>
                  <a:pt x="7850817" y="3109286"/>
                  <a:pt x="8251774" y="3310672"/>
                </a:cubicBezTo>
                <a:cubicBezTo>
                  <a:pt x="8652731" y="3512058"/>
                  <a:pt x="10735531" y="3446744"/>
                  <a:pt x="11136488" y="3593701"/>
                </a:cubicBezTo>
                <a:cubicBezTo>
                  <a:pt x="11537445" y="3740658"/>
                  <a:pt x="10733717" y="4096258"/>
                  <a:pt x="10657517" y="4192415"/>
                </a:cubicBezTo>
                <a:cubicBezTo>
                  <a:pt x="10581317" y="4288572"/>
                  <a:pt x="10630302" y="4229608"/>
                  <a:pt x="10679288" y="4170644"/>
                </a:cubicBezTo>
              </a:path>
            </a:pathLst>
          </a:custGeom>
          <a:noFill/>
          <a:ln w="28575">
            <a:solidFill>
              <a:srgbClr val="174C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825D550B-8DAA-497B-82A9-0F44BC940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85" y="4744928"/>
            <a:ext cx="1917601" cy="147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7F60042-6BA0-43B8-9D95-E9681D0D3C62}"/>
              </a:ext>
            </a:extLst>
          </p:cNvPr>
          <p:cNvSpPr txBox="1"/>
          <p:nvPr/>
        </p:nvSpPr>
        <p:spPr>
          <a:xfrm>
            <a:off x="206426" y="6057499"/>
            <a:ext cx="264793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Data displayed on Integrated Bridge System Controller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808693C1-87FE-4EE5-8008-EC574C693915}"/>
              </a:ext>
            </a:extLst>
          </p:cNvPr>
          <p:cNvSpPr/>
          <p:nvPr/>
        </p:nvSpPr>
        <p:spPr>
          <a:xfrm>
            <a:off x="1407885" y="4331996"/>
            <a:ext cx="304800" cy="410192"/>
          </a:xfrm>
          <a:prstGeom prst="downArrow">
            <a:avLst/>
          </a:prstGeom>
          <a:solidFill>
            <a:srgbClr val="C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88CB8E-DE92-C446-26F0-83F1B85265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4323" y="3773248"/>
            <a:ext cx="2639028" cy="575094"/>
          </a:xfrm>
          <a:prstGeom prst="rect">
            <a:avLst/>
          </a:prstGeom>
        </p:spPr>
      </p:pic>
      <p:pic>
        <p:nvPicPr>
          <p:cNvPr id="2" name="Picture 1" descr="Logo&#10;&#10;Description automatically generated with medium confidence">
            <a:extLst>
              <a:ext uri="{FF2B5EF4-FFF2-40B4-BE49-F238E27FC236}">
                <a16:creationId xmlns:a16="http://schemas.microsoft.com/office/drawing/2014/main" id="{78252B17-A4F0-0508-4CAD-FE2A49B4B02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704" y="0"/>
            <a:ext cx="2653296" cy="63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18270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6C171-007E-46CF-80D5-F89E015BD616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943DCF8C-EDD6-3621-5A43-813D233292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704" y="0"/>
            <a:ext cx="2653296" cy="6386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D8CFA4-BE92-2592-7525-592C5F2E1303}"/>
              </a:ext>
            </a:extLst>
          </p:cNvPr>
          <p:cNvSpPr txBox="1"/>
          <p:nvPr/>
        </p:nvSpPr>
        <p:spPr>
          <a:xfrm>
            <a:off x="4173893" y="3872204"/>
            <a:ext cx="38442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Giovanni Tomasi</a:t>
            </a:r>
          </a:p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RSL Fiber Systems, LLC</a:t>
            </a:r>
          </a:p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860-282-4930 x-4929</a:t>
            </a:r>
          </a:p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gptomasi@rslfibersystems.com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6889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16778" y="1222882"/>
            <a:ext cx="9568672" cy="512133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PROJECT HISTORY</a:t>
            </a:r>
          </a:p>
          <a:p>
            <a:endParaRPr lang="en-US" dirty="0"/>
          </a:p>
          <a:p>
            <a:r>
              <a:rPr lang="en-US" dirty="0"/>
              <a:t>DTS TECHNOLOGY OVERVIEW</a:t>
            </a:r>
          </a:p>
          <a:p>
            <a:endParaRPr lang="en-US" dirty="0"/>
          </a:p>
          <a:p>
            <a:r>
              <a:rPr lang="en-US" dirty="0"/>
              <a:t>TESTS PERFORMED &amp; LESSONS LEARNED</a:t>
            </a:r>
          </a:p>
          <a:p>
            <a:endParaRPr lang="en-US" dirty="0"/>
          </a:p>
          <a:p>
            <a:r>
              <a:rPr lang="en-US" dirty="0"/>
              <a:t>COMPLEMENTING PROJECTS</a:t>
            </a:r>
          </a:p>
          <a:p>
            <a:endParaRPr lang="en-US" dirty="0"/>
          </a:p>
          <a:p>
            <a:r>
              <a:rPr lang="en-US" dirty="0">
                <a:ea typeface="Times New Roman" panose="02020603050405020304" pitchFamily="18" charset="0"/>
              </a:rPr>
              <a:t>2023 NSRP PROJECT OUTLINE</a:t>
            </a:r>
          </a:p>
          <a:p>
            <a:endParaRPr lang="en-US" dirty="0">
              <a:ea typeface="Times New Roman" panose="02020603050405020304" pitchFamily="18" charset="0"/>
            </a:endParaRPr>
          </a:p>
          <a:p>
            <a:r>
              <a:rPr lang="en-US" dirty="0">
                <a:ea typeface="Times New Roman" panose="02020603050405020304" pitchFamily="18" charset="0"/>
              </a:rPr>
              <a:t>OTHER DTS APPLICATIONS   </a:t>
            </a:r>
          </a:p>
          <a:p>
            <a:endParaRPr lang="en-US" dirty="0"/>
          </a:p>
          <a:p>
            <a:endParaRPr lang="en-US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TABLE OF CONTENTS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62631" y="6524510"/>
            <a:ext cx="2743200" cy="365125"/>
          </a:xfrm>
        </p:spPr>
        <p:txBody>
          <a:bodyPr/>
          <a:lstStyle/>
          <a:p>
            <a:fld id="{A916C171-007E-46CF-80D5-F89E015BD616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D2E9D888-DFBE-EE67-B32D-9EB15994FC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704" y="0"/>
            <a:ext cx="2653296" cy="63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813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850" y="1222882"/>
            <a:ext cx="7170705" cy="512133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Raman DTS used to monitor conveyor belt for Coal Mines in 2012-13 (NIOSH Contract 2012-N-14257)</a:t>
            </a:r>
          </a:p>
          <a:p>
            <a:endParaRPr lang="en-US" dirty="0"/>
          </a:p>
          <a:p>
            <a:r>
              <a:rPr lang="en-US" dirty="0"/>
              <a:t>Raman DTS technology presented at San Diego NSRP meeting in December 2015.</a:t>
            </a:r>
          </a:p>
          <a:p>
            <a:endParaRPr lang="en-US" dirty="0"/>
          </a:p>
          <a:p>
            <a:r>
              <a:rPr lang="en-US" dirty="0"/>
              <a:t>Use of DTS for MV electrical panels first evaluated by Penn State Electro Optics Center in 2017 (Panel Project 2017-422)</a:t>
            </a:r>
          </a:p>
          <a:p>
            <a:pPr lvl="1"/>
            <a:r>
              <a:rPr lang="en-US" sz="2200" dirty="0"/>
              <a:t>“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The proof of concept has demonstrated that these DTS systems are technically feasible to make the required measurements and overcome the limitations of the IR thermography.” (J. Callen, Project Lead)</a:t>
            </a:r>
          </a:p>
          <a:p>
            <a:endParaRPr lang="en-US" dirty="0">
              <a:effectLst/>
              <a:ea typeface="Times New Roman" panose="02020603050405020304" pitchFamily="18" charset="0"/>
            </a:endParaRPr>
          </a:p>
          <a:p>
            <a:r>
              <a:rPr lang="en-US" dirty="0">
                <a:effectLst/>
                <a:ea typeface="Times New Roman" panose="02020603050405020304" pitchFamily="18" charset="0"/>
              </a:rPr>
              <a:t>Raman DTS used to monitor connections of Insulated Bus Pipe and IBP connections to equipment (Hepburn and Sons RA 19-01 and RA 20-01)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PROJECT HISTORY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62631" y="6524510"/>
            <a:ext cx="2743200" cy="365125"/>
          </a:xfrm>
        </p:spPr>
        <p:txBody>
          <a:bodyPr/>
          <a:lstStyle/>
          <a:p>
            <a:fld id="{A916C171-007E-46CF-80D5-F89E015BD616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BC9A8480-AC25-0B30-4D2F-A8DAF1320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1013" y="1129004"/>
            <a:ext cx="4419781" cy="1339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A picture containing indoor, cooking&#10;&#10;Description automatically generated">
            <a:extLst>
              <a:ext uri="{FF2B5EF4-FFF2-40B4-BE49-F238E27FC236}">
                <a16:creationId xmlns:a16="http://schemas.microsoft.com/office/drawing/2014/main" id="{36CFB314-CDCE-E8D7-A729-3AA769F13F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11" b="7180"/>
          <a:stretch/>
        </p:blipFill>
        <p:spPr>
          <a:xfrm>
            <a:off x="8835054" y="2968852"/>
            <a:ext cx="2552577" cy="150492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85E2EF32-01EC-DA59-F280-08AA037E7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72197" y="4805001"/>
            <a:ext cx="3010170" cy="1168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43359D45-EBF3-969E-5804-9398BB594E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704" y="0"/>
            <a:ext cx="2653296" cy="63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870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0"/>
            <a:ext cx="12192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061179" y="2616774"/>
            <a:ext cx="7633931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Font typeface="Arial" pitchFamily="34" charset="0"/>
              <a:buChar char="●"/>
              <a:defRPr/>
            </a:pPr>
            <a:r>
              <a:rPr lang="en-US" sz="2000" b="1" u="sng" dirty="0">
                <a:latin typeface="Segoe UI" panose="020B0502040204020203" pitchFamily="34" charset="0"/>
                <a:cs typeface="Segoe UI" panose="020B0502040204020203" pitchFamily="34" charset="0"/>
              </a:rPr>
              <a:t>Entire fiber is the sensing unit 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– over 1000 zones per fiber channel.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Font typeface="Arial" pitchFamily="34" charset="0"/>
              <a:buChar char="●"/>
              <a:defRPr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Standard MM 50/125, 62.5/125 or SM fiber.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Font typeface="Arial" pitchFamily="34" charset="0"/>
              <a:buChar char="●"/>
              <a:defRPr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Up to 30 Km MM, 40 Km SM - </a:t>
            </a:r>
            <a:r>
              <a:rPr lang="en-US" sz="2000" u="sng" dirty="0">
                <a:latin typeface="Segoe UI" panose="020B0502040204020203" pitchFamily="34" charset="0"/>
                <a:cs typeface="Segoe UI" panose="020B0502040204020203" pitchFamily="34" charset="0"/>
              </a:rPr>
              <a:t>real time monitoring 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across entire length.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Font typeface="Arial" pitchFamily="34" charset="0"/>
              <a:buChar char="●"/>
              <a:defRPr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Temperature rise of 0.5ºC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Font typeface="Arial" pitchFamily="34" charset="0"/>
              <a:buChar char="●"/>
              <a:defRPr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Spatial Resolution down to 50 cm.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Font typeface="Arial" pitchFamily="34" charset="0"/>
              <a:buChar char="●"/>
              <a:defRPr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Based on Raman Scattering.</a:t>
            </a:r>
          </a:p>
        </p:txBody>
      </p:sp>
      <p:pic>
        <p:nvPicPr>
          <p:cNvPr id="75778" name="Picture 2" descr="http://www.swinburne.edu.au/engineering/caous/projects/images/dts_las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6778" y="1079108"/>
            <a:ext cx="5271867" cy="1656913"/>
          </a:xfrm>
          <a:prstGeom prst="rect">
            <a:avLst/>
          </a:prstGeom>
          <a:noFill/>
        </p:spPr>
      </p:pic>
      <p:grpSp>
        <p:nvGrpSpPr>
          <p:cNvPr id="9" name="Group 77"/>
          <p:cNvGrpSpPr/>
          <p:nvPr/>
        </p:nvGrpSpPr>
        <p:grpSpPr>
          <a:xfrm>
            <a:off x="1056427" y="3344305"/>
            <a:ext cx="2824175" cy="1587655"/>
            <a:chOff x="4821867" y="2341677"/>
            <a:chExt cx="2559485" cy="131752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print"/>
            <a:srcRect l="54225" r="12189" b="72252"/>
            <a:stretch/>
          </p:blipFill>
          <p:spPr>
            <a:xfrm>
              <a:off x="4821867" y="2341677"/>
              <a:ext cx="2559485" cy="1317523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184897" y="2663354"/>
              <a:ext cx="1543127" cy="7406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Display Options</a:t>
              </a:r>
            </a:p>
            <a:p>
              <a:pPr marL="171450" indent="-171450">
                <a:buFont typeface="Arial"/>
                <a:buChar char="•"/>
              </a:pPr>
              <a:r>
                <a:rPr lang="en-US" sz="12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Temperature profile</a:t>
              </a:r>
            </a:p>
            <a:p>
              <a:pPr marL="171450" indent="-171450">
                <a:buFont typeface="Arial"/>
                <a:buChar char="•"/>
              </a:pPr>
              <a:r>
                <a:rPr lang="en-US" sz="12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Graphics</a:t>
              </a:r>
            </a:p>
            <a:p>
              <a:pPr marL="171450" indent="-171450">
                <a:buFont typeface="Arial"/>
                <a:buChar char="•"/>
              </a:pPr>
              <a:r>
                <a:rPr lang="en-US" sz="12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Alarm panel</a:t>
              </a:r>
            </a:p>
          </p:txBody>
        </p:sp>
      </p:grpSp>
      <p:sp>
        <p:nvSpPr>
          <p:cNvPr id="15" name="Freeform 14"/>
          <p:cNvSpPr/>
          <p:nvPr/>
        </p:nvSpPr>
        <p:spPr>
          <a:xfrm flipV="1">
            <a:off x="3218945" y="2574570"/>
            <a:ext cx="6628754" cy="270571"/>
          </a:xfrm>
          <a:custGeom>
            <a:avLst/>
            <a:gdLst>
              <a:gd name="connsiteX0" fmla="*/ 0 w 3598333"/>
              <a:gd name="connsiteY0" fmla="*/ 455197 h 455197"/>
              <a:gd name="connsiteX1" fmla="*/ 804333 w 3598333"/>
              <a:gd name="connsiteY1" fmla="*/ 74197 h 455197"/>
              <a:gd name="connsiteX2" fmla="*/ 1576916 w 3598333"/>
              <a:gd name="connsiteY2" fmla="*/ 423447 h 455197"/>
              <a:gd name="connsiteX3" fmla="*/ 2614083 w 3598333"/>
              <a:gd name="connsiteY3" fmla="*/ 113 h 455197"/>
              <a:gd name="connsiteX4" fmla="*/ 3598333 w 3598333"/>
              <a:gd name="connsiteY4" fmla="*/ 381113 h 455197"/>
              <a:gd name="connsiteX5" fmla="*/ 3598333 w 3598333"/>
              <a:gd name="connsiteY5" fmla="*/ 381113 h 455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98333" h="455197">
                <a:moveTo>
                  <a:pt x="0" y="455197"/>
                </a:moveTo>
                <a:cubicBezTo>
                  <a:pt x="270757" y="267343"/>
                  <a:pt x="541514" y="79489"/>
                  <a:pt x="804333" y="74197"/>
                </a:cubicBezTo>
                <a:cubicBezTo>
                  <a:pt x="1067152" y="68905"/>
                  <a:pt x="1275291" y="435794"/>
                  <a:pt x="1576916" y="423447"/>
                </a:cubicBezTo>
                <a:cubicBezTo>
                  <a:pt x="1878541" y="411100"/>
                  <a:pt x="2277180" y="7169"/>
                  <a:pt x="2614083" y="113"/>
                </a:cubicBezTo>
                <a:cubicBezTo>
                  <a:pt x="2950986" y="-6943"/>
                  <a:pt x="3434291" y="317613"/>
                  <a:pt x="3598333" y="381113"/>
                </a:cubicBezTo>
                <a:lnTo>
                  <a:pt x="3598333" y="381113"/>
                </a:lnTo>
              </a:path>
            </a:pathLst>
          </a:custGeom>
          <a:ln w="76200" cmpd="sng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5043" y="2942524"/>
            <a:ext cx="1021238" cy="542277"/>
          </a:xfrm>
          <a:prstGeom prst="rect">
            <a:avLst/>
          </a:prstGeom>
        </p:spPr>
      </p:pic>
      <p:cxnSp>
        <p:nvCxnSpPr>
          <p:cNvPr id="23" name="Straight Arrow Connector 22"/>
          <p:cNvCxnSpPr>
            <a:cxnSpLocks/>
          </p:cNvCxnSpPr>
          <p:nvPr/>
        </p:nvCxnSpPr>
        <p:spPr>
          <a:xfrm flipH="1">
            <a:off x="394770" y="2551492"/>
            <a:ext cx="100904" cy="679309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cxnSpLocks/>
          </p:cNvCxnSpPr>
          <p:nvPr/>
        </p:nvCxnSpPr>
        <p:spPr>
          <a:xfrm flipH="1">
            <a:off x="1212427" y="2622563"/>
            <a:ext cx="159107" cy="35625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</p:cNvCxnSpPr>
          <p:nvPr/>
        </p:nvCxnSpPr>
        <p:spPr>
          <a:xfrm flipH="1">
            <a:off x="2252348" y="2709855"/>
            <a:ext cx="354282" cy="74377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47962" y="2658358"/>
            <a:ext cx="72327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itchFamily="34" charset="0"/>
                <a:cs typeface="Arial" pitchFamily="34" charset="0"/>
              </a:rPr>
              <a:t>Outputs</a:t>
            </a:r>
          </a:p>
        </p:txBody>
      </p:sp>
      <p:cxnSp>
        <p:nvCxnSpPr>
          <p:cNvPr id="36" name="Straight Arrow Connector 35"/>
          <p:cNvCxnSpPr>
            <a:cxnSpLocks/>
          </p:cNvCxnSpPr>
          <p:nvPr/>
        </p:nvCxnSpPr>
        <p:spPr>
          <a:xfrm flipH="1">
            <a:off x="3666491" y="2227790"/>
            <a:ext cx="618957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682398" y="2312153"/>
            <a:ext cx="60305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itchFamily="34" charset="0"/>
                <a:cs typeface="Arial" pitchFamily="34" charset="0"/>
              </a:rPr>
              <a:t>Inputs</a:t>
            </a:r>
          </a:p>
        </p:txBody>
      </p:sp>
      <p:pic>
        <p:nvPicPr>
          <p:cNvPr id="16" name="Picture 15" descr="alarm_bell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5"/>
          <a:stretch/>
        </p:blipFill>
        <p:spPr>
          <a:xfrm>
            <a:off x="86333" y="3337667"/>
            <a:ext cx="521466" cy="542277"/>
          </a:xfrm>
          <a:prstGeom prst="rect">
            <a:avLst/>
          </a:prstGeom>
        </p:spPr>
      </p:pic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Fiber Optic Distributed Temperature Sensing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>
          <a:xfrm>
            <a:off x="8610600" y="62471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FC7B97-90A5-F849-AAFD-C97238E43BA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6" name="Picture 2" descr="Thermometer measure temperature icon Royalty Free Vector">
            <a:extLst>
              <a:ext uri="{FF2B5EF4-FFF2-40B4-BE49-F238E27FC236}">
                <a16:creationId xmlns:a16="http://schemas.microsoft.com/office/drawing/2014/main" id="{5835B720-9B66-4C2D-A867-57071D9DB3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99"/>
          <a:stretch/>
        </p:blipFill>
        <p:spPr bwMode="auto">
          <a:xfrm>
            <a:off x="3836910" y="1442783"/>
            <a:ext cx="448538" cy="63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 descr="Hot%20Spot-2.png">
            <a:extLst>
              <a:ext uri="{FF2B5EF4-FFF2-40B4-BE49-F238E27FC236}">
                <a16:creationId xmlns:a16="http://schemas.microsoft.com/office/drawing/2014/main" id="{E681E1DC-5143-47D3-BC68-2EB8EA9A9F9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13" y="5085793"/>
            <a:ext cx="3887219" cy="1450021"/>
          </a:xfrm>
          <a:prstGeom prst="rect">
            <a:avLst/>
          </a:prstGeom>
        </p:spPr>
      </p:pic>
      <p:pic>
        <p:nvPicPr>
          <p:cNvPr id="1028" name="Picture 4" descr="DTS ( Distributed Temperature Sensing )-Ideal-Photonics Inc">
            <a:extLst>
              <a:ext uri="{FF2B5EF4-FFF2-40B4-BE49-F238E27FC236}">
                <a16:creationId xmlns:a16="http://schemas.microsoft.com/office/drawing/2014/main" id="{A09CFEA7-9357-AD80-28A3-492128C4C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171" y="4495946"/>
            <a:ext cx="2728939" cy="203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C6E1E1-FB4D-5985-C1F6-8C11C4DC96E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563" y="2033089"/>
            <a:ext cx="3072699" cy="669599"/>
          </a:xfrm>
          <a:prstGeom prst="rect">
            <a:avLst/>
          </a:prstGeom>
        </p:spPr>
      </p:pic>
      <p:pic>
        <p:nvPicPr>
          <p:cNvPr id="2" name="Picture 1" descr="Logo&#10;&#10;Description automatically generated with medium confidence">
            <a:extLst>
              <a:ext uri="{FF2B5EF4-FFF2-40B4-BE49-F238E27FC236}">
                <a16:creationId xmlns:a16="http://schemas.microsoft.com/office/drawing/2014/main" id="{D311C610-014E-650D-F168-2A948B16DDC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704" y="0"/>
            <a:ext cx="2653296" cy="63863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30497" t="64247" r="36973"/>
          <a:stretch/>
        </p:blipFill>
        <p:spPr bwMode="auto">
          <a:xfrm>
            <a:off x="9579430" y="4814903"/>
            <a:ext cx="2231710" cy="16688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Title 2"/>
          <p:cNvSpPr>
            <a:spLocks noGrp="1"/>
          </p:cNvSpPr>
          <p:nvPr>
            <p:ph type="title"/>
          </p:nvPr>
        </p:nvSpPr>
        <p:spPr bwMode="auto">
          <a:xfrm>
            <a:off x="1210443" y="382442"/>
            <a:ext cx="8980714" cy="685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b="1" dirty="0"/>
              <a:t>ZONES AND ALARM PARAMETERS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E1AE145-EF8F-466D-A0C3-3EA14B59F484}"/>
              </a:ext>
            </a:extLst>
          </p:cNvPr>
          <p:cNvSpPr txBox="1">
            <a:spLocks/>
          </p:cNvSpPr>
          <p:nvPr/>
        </p:nvSpPr>
        <p:spPr bwMode="auto">
          <a:xfrm>
            <a:off x="5700800" y="1021278"/>
            <a:ext cx="3929744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Sensing Zones can overlap and encompass multiple zones. </a:t>
            </a:r>
          </a:p>
          <a:p>
            <a:pPr eaLnBrk="0" hangingPunct="0">
              <a:spcBef>
                <a:spcPct val="20000"/>
              </a:spcBef>
              <a:defRPr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Sensing Zones can be remotely re-positioned and re-programmed.  </a:t>
            </a:r>
          </a:p>
          <a:p>
            <a:pPr eaLnBrk="0" hangingPunct="0">
              <a:spcBef>
                <a:spcPct val="20000"/>
              </a:spcBef>
              <a:defRPr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Alarms in each individual Zone can be set for:</a:t>
            </a:r>
          </a:p>
          <a:p>
            <a:pPr marL="342900" indent="-342900"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Exceeding Min / Max operating Temperature  range </a:t>
            </a:r>
          </a:p>
          <a:p>
            <a:pPr marL="342900" indent="-342900"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Rate of change &gt; standard </a:t>
            </a:r>
            <a:r>
              <a:rPr lang="el-GR" dirty="0">
                <a:latin typeface="Segoe UI" panose="020B0502040204020203" pitchFamily="34" charset="0"/>
                <a:cs typeface="Segoe UI" panose="020B0502040204020203" pitchFamily="34" charset="0"/>
              </a:rPr>
              <a:t>Δ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T/</a:t>
            </a:r>
            <a:r>
              <a:rPr lang="el-GR" dirty="0">
                <a:latin typeface="Segoe UI" panose="020B0502040204020203" pitchFamily="34" charset="0"/>
                <a:cs typeface="Segoe UI" panose="020B0502040204020203" pitchFamily="34" charset="0"/>
              </a:rPr>
              <a:t> Δ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t</a:t>
            </a:r>
          </a:p>
          <a:p>
            <a:pPr marL="342900" indent="-342900"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Difference &gt; T or &lt; T allowed between zones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lvl="1" eaLnBrk="0" hangingPunct="0">
              <a:spcBef>
                <a:spcPct val="20000"/>
              </a:spcBef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1FF3B90-AB41-4ACF-80E2-83AE9700DE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29480" t="-1" r="37991" b="68418"/>
          <a:stretch/>
        </p:blipFill>
        <p:spPr bwMode="auto">
          <a:xfrm>
            <a:off x="9601342" y="1373104"/>
            <a:ext cx="2209798" cy="14596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7201118E-228B-4A58-A152-24FFD97C3A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31303" t="32303" r="36167" b="34259"/>
          <a:stretch/>
        </p:blipFill>
        <p:spPr bwMode="auto">
          <a:xfrm>
            <a:off x="9608229" y="3028229"/>
            <a:ext cx="2209798" cy="15454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6" descr="A picture containing text, indoor, items, electronic&#10;&#10;Description automatically generated">
            <a:extLst>
              <a:ext uri="{FF2B5EF4-FFF2-40B4-BE49-F238E27FC236}">
                <a16:creationId xmlns:a16="http://schemas.microsoft.com/office/drawing/2014/main" id="{E7F2CFC5-BAB3-4AB7-835E-6F6BF0C8C1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" t="13217" r="-2261" b="4195"/>
          <a:stretch/>
        </p:blipFill>
        <p:spPr>
          <a:xfrm>
            <a:off x="1315251" y="1143252"/>
            <a:ext cx="3549266" cy="21984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F89BBE6-A7A2-4C57-9359-15BB479C94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676"/>
          <a:stretch/>
        </p:blipFill>
        <p:spPr>
          <a:xfrm>
            <a:off x="214773" y="3571539"/>
            <a:ext cx="5427491" cy="15454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ADA2564-0463-4555-8CAF-AD0195DF48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216" y="5208072"/>
            <a:ext cx="7239000" cy="1257300"/>
          </a:xfrm>
          <a:prstGeom prst="rect">
            <a:avLst/>
          </a:prstGeom>
        </p:spPr>
      </p:pic>
      <p:pic>
        <p:nvPicPr>
          <p:cNvPr id="2" name="Picture 1" descr="Logo&#10;&#10;Description automatically generated with medium confidence">
            <a:extLst>
              <a:ext uri="{FF2B5EF4-FFF2-40B4-BE49-F238E27FC236}">
                <a16:creationId xmlns:a16="http://schemas.microsoft.com/office/drawing/2014/main" id="{9F2C83AF-6FA4-A9FC-E74F-33B9A31E96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704" y="0"/>
            <a:ext cx="2653296" cy="63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39281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850" y="1222882"/>
            <a:ext cx="7170705" cy="5121332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Shock and Vibration</a:t>
            </a:r>
          </a:p>
          <a:p>
            <a:pPr lvl="1"/>
            <a:r>
              <a:rPr lang="en-US" dirty="0"/>
              <a:t>Sensing assembly design</a:t>
            </a:r>
          </a:p>
          <a:p>
            <a:pPr lvl="1"/>
            <a:r>
              <a:rPr lang="en-US" dirty="0"/>
              <a:t>Sensing cable construction</a:t>
            </a:r>
          </a:p>
          <a:p>
            <a:pPr lvl="1"/>
            <a:r>
              <a:rPr lang="en-US" dirty="0"/>
              <a:t>Installation methods</a:t>
            </a:r>
          </a:p>
          <a:p>
            <a:pPr marL="457200" lvl="1" indent="0">
              <a:buNone/>
            </a:pPr>
            <a:r>
              <a:rPr lang="en-US" dirty="0"/>
              <a:t> 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TESTS &amp; LESSONS LEARNED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62631" y="6524510"/>
            <a:ext cx="2743200" cy="365125"/>
          </a:xfrm>
        </p:spPr>
        <p:txBody>
          <a:bodyPr/>
          <a:lstStyle/>
          <a:p>
            <a:fld id="{A916C171-007E-46CF-80D5-F89E015BD616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1" name="Picture 10" descr="A close-up of a syringe&#10;&#10;Description automatically generated with low confidence">
            <a:extLst>
              <a:ext uri="{FF2B5EF4-FFF2-40B4-BE49-F238E27FC236}">
                <a16:creationId xmlns:a16="http://schemas.microsoft.com/office/drawing/2014/main" id="{E255D563-57E4-5941-A1F4-DE4D9517F4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47" b="37687"/>
          <a:stretch/>
        </p:blipFill>
        <p:spPr>
          <a:xfrm>
            <a:off x="5439641" y="4894397"/>
            <a:ext cx="4335624" cy="1029677"/>
          </a:xfrm>
          <a:prstGeom prst="rect">
            <a:avLst/>
          </a:prstGeom>
        </p:spPr>
      </p:pic>
      <p:pic>
        <p:nvPicPr>
          <p:cNvPr id="14" name="Picture 13" descr="A person working in a factory&#10;&#10;Description automatically generated with low confidence">
            <a:extLst>
              <a:ext uri="{FF2B5EF4-FFF2-40B4-BE49-F238E27FC236}">
                <a16:creationId xmlns:a16="http://schemas.microsoft.com/office/drawing/2014/main" id="{A6EAF371-38BE-0884-E7CD-0BE5A37260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529" y="1213659"/>
            <a:ext cx="3032585" cy="2274439"/>
          </a:xfrm>
          <a:prstGeom prst="rect">
            <a:avLst/>
          </a:prstGeom>
        </p:spPr>
      </p:pic>
      <p:pic>
        <p:nvPicPr>
          <p:cNvPr id="16" name="Picture 15" descr="A picture containing indoor, cluttered, miller&#10;&#10;Description automatically generated">
            <a:extLst>
              <a:ext uri="{FF2B5EF4-FFF2-40B4-BE49-F238E27FC236}">
                <a16:creationId xmlns:a16="http://schemas.microsoft.com/office/drawing/2014/main" id="{2BAD3D9E-BCD4-EF6D-FE91-EF228B3F33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996" y="1271586"/>
            <a:ext cx="2960914" cy="2220686"/>
          </a:xfrm>
          <a:prstGeom prst="rect">
            <a:avLst/>
          </a:prstGeom>
        </p:spPr>
      </p:pic>
      <p:pic>
        <p:nvPicPr>
          <p:cNvPr id="18" name="Picture 17" descr="A picture containing close&#10;&#10;Description automatically generated">
            <a:extLst>
              <a:ext uri="{FF2B5EF4-FFF2-40B4-BE49-F238E27FC236}">
                <a16:creationId xmlns:a16="http://schemas.microsoft.com/office/drawing/2014/main" id="{1D75DAD6-34A1-8118-51FC-E50A29EAEE6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3" t="31429" r="30544" b="38775"/>
          <a:stretch/>
        </p:blipFill>
        <p:spPr>
          <a:xfrm>
            <a:off x="6559248" y="3529867"/>
            <a:ext cx="2233281" cy="118423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98F11D0-E4D0-D853-1C82-6756BA7867D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37" r="27206" b="16489"/>
          <a:stretch/>
        </p:blipFill>
        <p:spPr bwMode="auto">
          <a:xfrm>
            <a:off x="532406" y="3981403"/>
            <a:ext cx="4138199" cy="14653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64FAE808-0BEF-13CF-C216-F4380D0FC5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704" y="0"/>
            <a:ext cx="2653296" cy="63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301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828" y="1334604"/>
            <a:ext cx="5568793" cy="4823355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en-US" i="0" dirty="0">
                <a:effectLst/>
                <a:latin typeface="Segoe UI" panose="020B0502040204020203" pitchFamily="34" charset="0"/>
              </a:rPr>
              <a:t>FUSION SPLICE ENCLOSURE AT EQUIPMENT (2019 PSU </a:t>
            </a:r>
            <a:r>
              <a:rPr lang="en-US" i="0" dirty="0" err="1">
                <a:effectLst/>
                <a:latin typeface="Segoe UI" panose="020B0502040204020203" pitchFamily="34" charset="0"/>
              </a:rPr>
              <a:t>EOC</a:t>
            </a:r>
            <a:r>
              <a:rPr lang="en-US" i="0" dirty="0">
                <a:effectLst/>
                <a:latin typeface="Segoe UI" panose="020B0502040204020203" pitchFamily="34" charset="0"/>
              </a:rPr>
              <a:t> Panel Project 2019-482-002)</a:t>
            </a:r>
          </a:p>
          <a:p>
            <a:pPr lvl="1"/>
            <a:endParaRPr lang="en-US" i="0" dirty="0">
              <a:effectLst/>
              <a:latin typeface="Segoe UI" panose="020B0502040204020203" pitchFamily="34" charset="0"/>
            </a:endParaRPr>
          </a:p>
          <a:p>
            <a:pPr lvl="1"/>
            <a:endParaRPr lang="en-US" i="0" dirty="0">
              <a:effectLst/>
              <a:latin typeface="Segoe UI" panose="020B0502040204020203" pitchFamily="34" charset="0"/>
            </a:endParaRPr>
          </a:p>
          <a:p>
            <a:pPr lvl="1"/>
            <a:r>
              <a:rPr lang="en-US" i="0" dirty="0">
                <a:effectLst/>
                <a:latin typeface="Segoe UI" panose="020B0502040204020203" pitchFamily="34" charset="0"/>
              </a:rPr>
              <a:t>FIBER OPTIC TESTING ENHANCEMENT FOR COST REDUCTION (2019 </a:t>
            </a:r>
            <a:r>
              <a:rPr lang="en-US" i="0" dirty="0" err="1">
                <a:effectLst/>
                <a:latin typeface="Segoe UI" panose="020B0502040204020203" pitchFamily="34" charset="0"/>
              </a:rPr>
              <a:t>Kitco</a:t>
            </a:r>
            <a:r>
              <a:rPr lang="en-US" i="0" dirty="0">
                <a:effectLst/>
                <a:latin typeface="Segoe UI" panose="020B0502040204020203" pitchFamily="34" charset="0"/>
              </a:rPr>
              <a:t> Panel Project)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i="0" dirty="0">
                <a:effectLst/>
                <a:latin typeface="Segoe UI" panose="020B0502040204020203" pitchFamily="34" charset="0"/>
              </a:rPr>
              <a:t>EVALUATION OF SPLICE-ON CONNECTORS AND TERMINI FOR SHIPBOARD APPLICATIONS (2021 </a:t>
            </a:r>
            <a:r>
              <a:rPr lang="en-US" i="0" dirty="0" err="1">
                <a:effectLst/>
                <a:latin typeface="Segoe UI" panose="020B0502040204020203" pitchFamily="34" charset="0"/>
              </a:rPr>
              <a:t>HII</a:t>
            </a:r>
            <a:r>
              <a:rPr lang="en-US" i="0" dirty="0">
                <a:effectLst/>
                <a:latin typeface="Segoe UI" panose="020B0502040204020203" pitchFamily="34" charset="0"/>
              </a:rPr>
              <a:t> – Ingalls Panel Project 2018-453-024)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COMPLEMENTING PROJECTS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62631" y="6524510"/>
            <a:ext cx="2743200" cy="365125"/>
          </a:xfrm>
        </p:spPr>
        <p:txBody>
          <a:bodyPr/>
          <a:lstStyle/>
          <a:p>
            <a:fld id="{A916C171-007E-46CF-80D5-F89E015BD616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5B8B70-CE4C-C95E-AFBE-D50F4D03F9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380" y="1087010"/>
            <a:ext cx="3346450" cy="159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Fibre optic termination, OTDR testing, emergency fibre optic repair ...">
            <a:extLst>
              <a:ext uri="{FF2B5EF4-FFF2-40B4-BE49-F238E27FC236}">
                <a16:creationId xmlns:a16="http://schemas.microsoft.com/office/drawing/2014/main" id="{ACA309F1-3469-48A5-D6A0-97CDD8038F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72"/>
          <a:stretch/>
        </p:blipFill>
        <p:spPr bwMode="auto">
          <a:xfrm>
            <a:off x="6542380" y="2938465"/>
            <a:ext cx="3346450" cy="161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usion Splicers | TestEquity">
            <a:extLst>
              <a:ext uri="{FF2B5EF4-FFF2-40B4-BE49-F238E27FC236}">
                <a16:creationId xmlns:a16="http://schemas.microsoft.com/office/drawing/2014/main" id="{5DAD08A5-1DB9-DD14-55BA-9BFD56403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379" y="4648096"/>
            <a:ext cx="3393455" cy="178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82E4A294-121D-6E4A-64B5-258F26E94C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704" y="0"/>
            <a:ext cx="2653296" cy="63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016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471E4051-52B3-4423-8E36-C42E73677F53}"/>
              </a:ext>
            </a:extLst>
          </p:cNvPr>
          <p:cNvSpPr txBox="1">
            <a:spLocks/>
          </p:cNvSpPr>
          <p:nvPr/>
        </p:nvSpPr>
        <p:spPr>
          <a:xfrm>
            <a:off x="63954" y="1158536"/>
            <a:ext cx="6032045" cy="54224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4557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688B6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b="1" dirty="0">
                <a:solidFill>
                  <a:srgbClr val="045571"/>
                </a:solidFill>
              </a:rPr>
              <a:t>OBJECTIVE</a:t>
            </a:r>
          </a:p>
          <a:p>
            <a:pPr marL="0" indent="0">
              <a:buNone/>
            </a:pPr>
            <a:r>
              <a:rPr lang="en-US" sz="1800" b="1" i="1" dirty="0">
                <a:solidFill>
                  <a:srgbClr val="334E5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[Detect </a:t>
            </a:r>
            <a:r>
              <a:rPr lang="en-US" sz="1800" b="1" i="1" dirty="0">
                <a:solidFill>
                  <a:srgbClr val="334E5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</a:t>
            </a:r>
            <a:r>
              <a:rPr lang="en-US" sz="1800" b="1" i="1" dirty="0">
                <a:solidFill>
                  <a:srgbClr val="334E5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Isolate </a:t>
            </a:r>
            <a:r>
              <a:rPr lang="en-US" sz="1800" b="1" i="1" dirty="0">
                <a:solidFill>
                  <a:srgbClr val="334E5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</a:t>
            </a:r>
            <a:r>
              <a:rPr lang="en-US" sz="1800" b="1" i="1" dirty="0">
                <a:solidFill>
                  <a:srgbClr val="334E5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Determine Severity </a:t>
            </a:r>
            <a:r>
              <a:rPr lang="en-US" sz="1800" b="1" i="1" dirty="0">
                <a:solidFill>
                  <a:srgbClr val="334E5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</a:t>
            </a:r>
            <a:r>
              <a:rPr lang="en-US" sz="1800" b="1" i="1" dirty="0">
                <a:solidFill>
                  <a:srgbClr val="334E5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Define Action]</a:t>
            </a:r>
          </a:p>
          <a:p>
            <a:pPr marL="0" indent="0">
              <a:buNone/>
            </a:pPr>
            <a:endParaRPr lang="en-US" sz="2400" b="1" dirty="0">
              <a:solidFill>
                <a:srgbClr val="045571"/>
              </a:solidFill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ethodology to secure the fiber optic sensors to the electrical connections.</a:t>
            </a:r>
            <a:br>
              <a:rPr lang="en-US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Configure the interface between the DTS and the </a:t>
            </a:r>
            <a:r>
              <a:rPr lang="en-US" sz="1800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EPCP</a:t>
            </a:r>
            <a:r>
              <a:rPr lang="en-US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800" dirty="0">
              <a:effectLst/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Configure the GUI to display actionable CBM data collected by the DTS.</a:t>
            </a:r>
            <a:br>
              <a:rPr lang="en-US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Create baseline specifications to qualify and implement DTS on Navy vessels.</a:t>
            </a:r>
            <a:br>
              <a:rPr lang="en-US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800" dirty="0">
              <a:effectLst/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Provide baseline for project to finalize development and qualify DTS system for MV panels monitoring.</a:t>
            </a:r>
            <a:br>
              <a:rPr lang="en-US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400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56EB08-675A-469C-A288-18307C5CE9E9}"/>
              </a:ext>
            </a:extLst>
          </p:cNvPr>
          <p:cNvSpPr txBox="1"/>
          <p:nvPr/>
        </p:nvSpPr>
        <p:spPr>
          <a:xfrm>
            <a:off x="6261100" y="6581001"/>
            <a:ext cx="5702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DISTRIBUTION STATEMENT A. Approved for public release: distribution unlimited. </a:t>
            </a:r>
            <a:endParaRPr lang="en-US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FA3A369E-B4BB-C3EA-809D-51B965EA9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54" y="575530"/>
            <a:ext cx="11677392" cy="5643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/>
              <a:t>2023 PANEL PROJECT - DTS Integration into Electrical Plant Controls</a:t>
            </a:r>
            <a:endParaRPr lang="en-US" sz="2800" b="1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9152D403-1F63-3095-C4F7-BF0FC442984B}"/>
              </a:ext>
            </a:extLst>
          </p:cNvPr>
          <p:cNvSpPr txBox="1">
            <a:spLocks/>
          </p:cNvSpPr>
          <p:nvPr/>
        </p:nvSpPr>
        <p:spPr>
          <a:xfrm>
            <a:off x="6096000" y="1328043"/>
            <a:ext cx="5781870" cy="52157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4557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688B6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rgbClr val="045571"/>
                </a:solidFill>
              </a:rPr>
              <a:t>TEAM MEMBERS</a:t>
            </a:r>
          </a:p>
          <a:p>
            <a:r>
              <a:rPr lang="en-US" sz="1800" u="sng" dirty="0">
                <a:latin typeface="Segoe UI" panose="020B0502040204020203" pitchFamily="34" charset="0"/>
                <a:cs typeface="Segoe UI" panose="020B0502040204020203" pitchFamily="34" charset="0"/>
              </a:rPr>
              <a:t>Prime/Lead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: RSL</a:t>
            </a:r>
            <a:r>
              <a:rPr lang="en-US" sz="1800" baseline="0" dirty="0">
                <a:latin typeface="Segoe UI" panose="020B0502040204020203" pitchFamily="34" charset="0"/>
                <a:cs typeface="Segoe UI" panose="020B0502040204020203" pitchFamily="34" charset="0"/>
              </a:rPr>
              <a:t> Fiber Systems, LLC</a:t>
            </a:r>
            <a:endParaRPr lang="en-US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u="sng" dirty="0">
                <a:latin typeface="Segoe UI" panose="020B0502040204020203" pitchFamily="34" charset="0"/>
                <a:cs typeface="Segoe UI" panose="020B0502040204020203" pitchFamily="34" charset="0"/>
              </a:rPr>
              <a:t>Team Members: Penn State University – </a:t>
            </a:r>
            <a:r>
              <a:rPr lang="en-US" sz="1800" u="sng" dirty="0" err="1">
                <a:latin typeface="Segoe UI" panose="020B0502040204020203" pitchFamily="34" charset="0"/>
                <a:cs typeface="Segoe UI" panose="020B0502040204020203" pitchFamily="34" charset="0"/>
              </a:rPr>
              <a:t>ARL</a:t>
            </a:r>
            <a:r>
              <a:rPr lang="en-US" sz="1800" u="sng" dirty="0">
                <a:latin typeface="Segoe UI" panose="020B0502040204020203" pitchFamily="34" charset="0"/>
                <a:cs typeface="Segoe UI" panose="020B0502040204020203" pitchFamily="34" charset="0"/>
              </a:rPr>
              <a:t>, General Dynamics – Bath Iron Works, DV7 Engineering, NAVSEA, </a:t>
            </a:r>
            <a:r>
              <a:rPr lang="en-US" sz="1800" u="sng" dirty="0" err="1">
                <a:latin typeface="Segoe UI" panose="020B0502040204020203" pitchFamily="34" charset="0"/>
                <a:cs typeface="Segoe UI" panose="020B0502040204020203" pitchFamily="34" charset="0"/>
              </a:rPr>
              <a:t>NSWCPD</a:t>
            </a:r>
            <a:r>
              <a:rPr lang="en-US" sz="1800" u="sng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endParaRPr lang="en-US" sz="1800" dirty="0">
              <a:solidFill>
                <a:srgbClr val="045571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045571"/>
                </a:solidFill>
              </a:rPr>
              <a:t>ROI</a:t>
            </a:r>
          </a:p>
          <a:p>
            <a:pPr marL="342900" marR="0" lvl="0" indent="-3429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Font typeface="Segoe UI" panose="020B0502040204020203" pitchFamily="34" charset="0"/>
              <a:buChar char="•"/>
            </a:pPr>
            <a:r>
              <a:rPr lang="en-US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Reduce labor costs by eliminating the need for annual inspection of electrical connections.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egoe UI" panose="020B0502040204020203" pitchFamily="34" charset="0"/>
              <a:buChar char="•"/>
            </a:pPr>
            <a:r>
              <a:rPr lang="en-US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Eliminate the safety hazards involved in visually inspecting electrical panels.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egoe UI" panose="020B0502040204020203" pitchFamily="34" charset="0"/>
              <a:buChar char="•"/>
            </a:pPr>
            <a:r>
              <a:rPr lang="en-US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Eliminate the risk of fire and conductors’ damage resulting from loose electrical connections.</a:t>
            </a:r>
            <a:endParaRPr lang="en-US" sz="1800" b="1" dirty="0"/>
          </a:p>
          <a:p>
            <a:pPr marL="0" indent="0">
              <a:buNone/>
            </a:pPr>
            <a:r>
              <a:rPr lang="en-US" sz="1800" b="1" dirty="0">
                <a:solidFill>
                  <a:srgbClr val="045571"/>
                </a:solidFill>
              </a:rPr>
              <a:t>PROGRAM FUNDS</a:t>
            </a:r>
          </a:p>
          <a:p>
            <a:pPr marL="0" indent="0">
              <a:buNone/>
            </a:pPr>
            <a:r>
              <a:rPr lang="en-US" sz="1800" dirty="0"/>
              <a:t>$ 150,000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>
                <a:solidFill>
                  <a:srgbClr val="045571"/>
                </a:solidFill>
              </a:rPr>
              <a:t>DURATION</a:t>
            </a:r>
          </a:p>
          <a:p>
            <a:pPr marL="0" indent="0">
              <a:buNone/>
            </a:pPr>
            <a:r>
              <a:rPr lang="en-US" sz="1800" dirty="0"/>
              <a:t>12 Months</a:t>
            </a:r>
          </a:p>
          <a:p>
            <a:pPr marL="0" indent="0">
              <a:buNone/>
            </a:pPr>
            <a:endParaRPr lang="en-US" sz="1800" b="1" dirty="0"/>
          </a:p>
          <a:p>
            <a:pPr marL="288925" indent="-288925">
              <a:buFont typeface="+mj-lt"/>
              <a:buAutoNum type="arabicPeriod"/>
            </a:pPr>
            <a:endParaRPr lang="en-US" sz="1800" b="1" dirty="0"/>
          </a:p>
        </p:txBody>
      </p: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1F47FD13-A2F7-EDD5-F3AC-2DA833495D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704" y="0"/>
            <a:ext cx="2653296" cy="63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93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849" y="1142894"/>
            <a:ext cx="11720532" cy="365125"/>
          </a:xfrm>
        </p:spPr>
        <p:txBody>
          <a:bodyPr>
            <a:noAutofit/>
          </a:bodyPr>
          <a:lstStyle/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effectLst/>
                <a:ea typeface="Calibri" panose="020F0502020204030204" pitchFamily="34" charset="0"/>
              </a:rPr>
              <a:t>TASKS AND SCHEDULE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62631" y="6524510"/>
            <a:ext cx="2743200" cy="365125"/>
          </a:xfrm>
        </p:spPr>
        <p:txBody>
          <a:bodyPr/>
          <a:lstStyle/>
          <a:p>
            <a:fld id="{A916C171-007E-46CF-80D5-F89E015BD616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B94E5B5-1F51-E4A8-9806-B2316121A7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998287"/>
              </p:ext>
            </p:extLst>
          </p:nvPr>
        </p:nvGraphicFramePr>
        <p:xfrm>
          <a:off x="186612" y="1828800"/>
          <a:ext cx="11504645" cy="3465389"/>
        </p:xfrm>
        <a:graphic>
          <a:graphicData uri="http://schemas.openxmlformats.org/drawingml/2006/table">
            <a:tbl>
              <a:tblPr/>
              <a:tblGrid>
                <a:gridCol w="10017353">
                  <a:extLst>
                    <a:ext uri="{9D8B030D-6E8A-4147-A177-3AD203B41FA5}">
                      <a16:colId xmlns:a16="http://schemas.microsoft.com/office/drawing/2014/main" val="3717955427"/>
                    </a:ext>
                  </a:extLst>
                </a:gridCol>
                <a:gridCol w="1487292">
                  <a:extLst>
                    <a:ext uri="{9D8B030D-6E8A-4147-A177-3AD203B41FA5}">
                      <a16:colId xmlns:a16="http://schemas.microsoft.com/office/drawing/2014/main" val="221145710"/>
                    </a:ext>
                  </a:extLst>
                </a:gridCol>
              </a:tblGrid>
              <a:tr h="4478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DESCRIPTION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Date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058473"/>
                  </a:ext>
                </a:extLst>
              </a:tr>
              <a:tr h="235872">
                <a:tc>
                  <a:txBody>
                    <a:bodyPr/>
                    <a:lstStyle/>
                    <a:p>
                      <a:pPr lvl="1"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CONTRACT AWARD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3/24/2023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1141455"/>
                  </a:ext>
                </a:extLst>
              </a:tr>
              <a:tr h="235872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Project Plan &amp; Schedule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4/4/2023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0175017"/>
                  </a:ext>
                </a:extLst>
              </a:tr>
              <a:tr h="235872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TASK 1: Review DTS tests performed and previous related work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6208600"/>
                  </a:ext>
                </a:extLst>
              </a:tr>
              <a:tr h="235872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Q1 Project Status Report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5/16/2023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6313787"/>
                  </a:ext>
                </a:extLst>
              </a:tr>
              <a:tr h="235872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TASK 2: Method(s) to apply sensors in panels and mods to DTS for MIL specs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7169357"/>
                  </a:ext>
                </a:extLst>
              </a:tr>
              <a:tr h="235872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TASK 3: El conditions hierarchy, method to access info, &amp; display of warn/alarms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4250506"/>
                  </a:ext>
                </a:extLst>
              </a:tr>
              <a:tr h="235872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Q2 Project Status Report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9/12/2023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0765535"/>
                  </a:ext>
                </a:extLst>
              </a:tr>
              <a:tr h="235872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TASK 4: Data interface, cyber security, and comms protocols to integrate DTS into ERM.  GUI for DTS data.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3639500"/>
                  </a:ext>
                </a:extLst>
              </a:tr>
              <a:tr h="235872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TASK 5: Sampling rates, rates of temp change, operating temp &amp; temp diff, data retention for CBM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707110"/>
                  </a:ext>
                </a:extLst>
              </a:tr>
              <a:tr h="235872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Q3 Project Status Report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12/12/2023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9714608"/>
                  </a:ext>
                </a:extLst>
              </a:tr>
              <a:tr h="245700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TASK 6: DTS system design: FO cable, sensors, controller, and interface.  Outline specs with qual tests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7183709"/>
                  </a:ext>
                </a:extLst>
              </a:tr>
              <a:tr h="2358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Final Report with Recommendations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3/11/2024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0930840"/>
                  </a:ext>
                </a:extLst>
              </a:tr>
            </a:tbl>
          </a:graphicData>
        </a:graphic>
      </p:graphicFrame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FC5772A0-5888-99D6-224B-6D3F66871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49" y="608567"/>
            <a:ext cx="11677392" cy="5643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/>
              <a:t>2023 PANEL PROJECT - DTS Integration into Electrical Plant Controls</a:t>
            </a:r>
            <a:endParaRPr lang="en-US" sz="2800" b="1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99131424-4CF2-39E0-9BC8-B015F7F5AA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704" y="0"/>
            <a:ext cx="2653296" cy="63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722976"/>
      </p:ext>
    </p:extLst>
  </p:cSld>
  <p:clrMapOvr>
    <a:masterClrMapping/>
  </p:clrMapOvr>
</p:sld>
</file>

<file path=ppt/theme/theme1.xml><?xml version="1.0" encoding="utf-8"?>
<a:theme xmlns:a="http://schemas.openxmlformats.org/drawingml/2006/main" name="NSRP Head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9D9AA77-0F3F-4E26-9B32-E48D47761254}" vid="{F0B499CC-BD85-4F84-953C-0FF751E7C62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11714A8386914FBBAF237E0209D6CD" ma:contentTypeVersion="11" ma:contentTypeDescription="Create a new document." ma:contentTypeScope="" ma:versionID="57393c70e0fa99855703951c41947ec7">
  <xsd:schema xmlns:xsd="http://www.w3.org/2001/XMLSchema" xmlns:xs="http://www.w3.org/2001/XMLSchema" xmlns:p="http://schemas.microsoft.com/office/2006/metadata/properties" xmlns:ns2="3445efd2-2707-48b2-a062-9192c1947536" xmlns:ns3="13b5ebf6-e51b-448b-b0dd-02bc0e584ad6" targetNamespace="http://schemas.microsoft.com/office/2006/metadata/properties" ma:root="true" ma:fieldsID="7f663dec7bcfa7abb73f19eaec98232f" ns2:_="" ns3:_="">
    <xsd:import namespace="3445efd2-2707-48b2-a062-9192c1947536"/>
    <xsd:import namespace="13b5ebf6-e51b-448b-b0dd-02bc0e584a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45efd2-2707-48b2-a062-9192c19475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5a7c2e24-dda2-47b3-934a-2f96af8168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b5ebf6-e51b-448b-b0dd-02bc0e584ad6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f262938e-e7db-45fa-9722-78f0ddd42b24}" ma:internalName="TaxCatchAll" ma:showField="CatchAllData" ma:web="13b5ebf6-e51b-448b-b0dd-02bc0e584a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445efd2-2707-48b2-a062-9192c1947536">
      <Terms xmlns="http://schemas.microsoft.com/office/infopath/2007/PartnerControls"/>
    </lcf76f155ced4ddcb4097134ff3c332f>
    <TaxCatchAll xmlns="13b5ebf6-e51b-448b-b0dd-02bc0e584ad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098F24B-C61E-4799-BC72-CEA3518445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45efd2-2707-48b2-a062-9192c1947536"/>
    <ds:schemaRef ds:uri="13b5ebf6-e51b-448b-b0dd-02bc0e584a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816CBA1-83B0-475D-A597-A9BCBA8C0027}">
  <ds:schemaRefs>
    <ds:schemaRef ds:uri="http://schemas.microsoft.com/office/2006/metadata/properties"/>
    <ds:schemaRef ds:uri="http://schemas.microsoft.com/office/infopath/2007/PartnerControls"/>
    <ds:schemaRef ds:uri="3445efd2-2707-48b2-a062-9192c1947536"/>
    <ds:schemaRef ds:uri="13b5ebf6-e51b-448b-b0dd-02bc0e584ad6"/>
  </ds:schemaRefs>
</ds:datastoreItem>
</file>

<file path=customXml/itemProps3.xml><?xml version="1.0" encoding="utf-8"?>
<ds:datastoreItem xmlns:ds="http://schemas.openxmlformats.org/officeDocument/2006/customXml" ds:itemID="{CFC84F17-978A-497F-857A-A8BB4C2B6939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165e3067-9277-46fd-8a11-a8a9e0e22c62}" enabled="0" method="" siteId="{165e3067-9277-46fd-8a11-a8a9e0e22c6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Round 1 White Papers_DRAFT NL</Template>
  <TotalTime>2582</TotalTime>
  <Words>948</Words>
  <Application>Microsoft Office PowerPoint</Application>
  <PresentationFormat>Widescreen</PresentationFormat>
  <Paragraphs>188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Segoe UI</vt:lpstr>
      <vt:lpstr>Times New Roman</vt:lpstr>
      <vt:lpstr>NSRP Header</vt:lpstr>
      <vt:lpstr>NSRP 2023 Panel Project DTS Integration into Electrical Plant Controls for Conditions Based Maintenance  Giovanni Tomasi RSL Fiber Systems, LLC</vt:lpstr>
      <vt:lpstr>TABLE OF CONTENTS</vt:lpstr>
      <vt:lpstr>PROJECT HISTORY</vt:lpstr>
      <vt:lpstr>Fiber Optic Distributed Temperature Sensing</vt:lpstr>
      <vt:lpstr>ZONES AND ALARM PARAMETERS</vt:lpstr>
      <vt:lpstr>TESTS &amp; LESSONS LEARNED</vt:lpstr>
      <vt:lpstr>COMPLEMENTING PROJECTS</vt:lpstr>
      <vt:lpstr>2023 PANEL PROJECT - DTS Integration into Electrical Plant Controls</vt:lpstr>
      <vt:lpstr>2023 PANEL PROJECT - DTS Integration into Electrical Plant Controls</vt:lpstr>
      <vt:lpstr>DTS SHIPBOARD IMPLEMENTATION</vt:lpstr>
      <vt:lpstr>DTS – Possible Shipboard Applications</vt:lpstr>
      <vt:lpstr>QUESTIONS?</vt:lpstr>
    </vt:vector>
  </TitlesOfParts>
  <Company>SCRA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Laney, Nicholas</dc:creator>
  <cp:lastModifiedBy>Giovanni Tomasi</cp:lastModifiedBy>
  <cp:revision>103</cp:revision>
  <dcterms:created xsi:type="dcterms:W3CDTF">2019-02-28T12:25:49Z</dcterms:created>
  <dcterms:modified xsi:type="dcterms:W3CDTF">2023-03-23T19:19:04Z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0x0101008211714A8386914FBBAF237E0209D6CD</vt:lpwstr>
  </property>
  <property fmtid="{D5CDD505-2E9C-101B-9397-08002B2CF9AE}" pid="3" name="MediaServiceImageTags">
    <vt:lpwstr/>
  </property>
</Properties>
</file>