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7"/>
  </p:notesMasterIdLst>
  <p:sldIdLst>
    <p:sldId id="319" r:id="rId5"/>
    <p:sldId id="375" r:id="rId6"/>
    <p:sldId id="344" r:id="rId7"/>
    <p:sldId id="342" r:id="rId8"/>
    <p:sldId id="332" r:id="rId9"/>
    <p:sldId id="349" r:id="rId10"/>
    <p:sldId id="348" r:id="rId11"/>
    <p:sldId id="396" r:id="rId12"/>
    <p:sldId id="399" r:id="rId13"/>
    <p:sldId id="398" r:id="rId14"/>
    <p:sldId id="39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3F999-7CD2-47AF-B48F-4B67CEA6E9CF}" v="79" dt="2023-03-23T19:06:24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101" autoAdjust="0"/>
  </p:normalViewPr>
  <p:slideViewPr>
    <p:cSldViewPr snapToGrid="0">
      <p:cViewPr varScale="1">
        <p:scale>
          <a:sx n="82" d="100"/>
          <a:sy n="82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1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ptomasi@rslfibersystem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1416256"/>
            <a:ext cx="10607675" cy="3283974"/>
          </a:xfrm>
        </p:spPr>
        <p:txBody>
          <a:bodyPr/>
          <a:lstStyle/>
          <a:p>
            <a:r>
              <a:rPr lang="en-US" sz="40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45571"/>
                </a:solidFill>
              </a:rPr>
              <a:t>Giovanni Tomasi</a:t>
            </a:r>
            <a:br>
              <a:rPr lang="en-US" sz="1800" dirty="0">
                <a:solidFill>
                  <a:srgbClr val="045571"/>
                </a:solidFill>
              </a:rPr>
            </a:br>
            <a:endParaRPr lang="en-US" sz="1800" dirty="0">
              <a:solidFill>
                <a:srgbClr val="04557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375" y="5441744"/>
            <a:ext cx="9144000" cy="4115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NSRP 2023 All Panels Meeting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CE44B-2CE8-43E5-859D-69833DE43651}"/>
              </a:ext>
            </a:extLst>
          </p:cNvPr>
          <p:cNvSpPr txBox="1"/>
          <p:nvPr/>
        </p:nvSpPr>
        <p:spPr>
          <a:xfrm>
            <a:off x="3505200" y="6207876"/>
            <a:ext cx="77994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Category B: GOVERNMENT PURPOSE RIGHTS</a:t>
            </a:r>
          </a:p>
          <a:p>
            <a:r>
              <a:rPr lang="en-US" sz="1600" dirty="0"/>
              <a:t>DISTRIBUTION STATEMENT A. Approved for public release: distribution unlimited. 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95C4D23B-6BE5-415B-CD24-A7B7BED90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9" y="1142894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MODIFIED TEST - JACKET SCRAPE RESISTANCE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E8236E-B1B3-8BBF-8F06-AF04F914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A954A4-9AFF-A0FB-DCF7-DD7BA988B7D6}"/>
              </a:ext>
            </a:extLst>
          </p:cNvPr>
          <p:cNvSpPr txBox="1"/>
          <p:nvPr/>
        </p:nvSpPr>
        <p:spPr>
          <a:xfrm>
            <a:off x="86169" y="4062297"/>
            <a:ext cx="8107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Modified Jacket Scrape Resistance</a:t>
            </a:r>
          </a:p>
          <a:p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Increase weight to 4.45 Kg (10 lbs.).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Run test to jacket failure.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Exposure of inner cable components = Failure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Results will indicate number of cycle to specify for enhanced design.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D8BCBF-0A1E-0FF1-E1ED-726A7A01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4161"/>
            <a:ext cx="7378321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MIL-STD-1678-3 – Jacket Scrape Resistance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17617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scrape cycles for shipboard cables defined in MIL-PRF-85045/17 and /18: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500 cycles w</a:t>
            </a:r>
            <a:r>
              <a:rPr lang="en-US" altLang="en-US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ith 454 grams (1 lb.) of weight on the cable sample.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36EEEFAA-D53C-91EC-F1BC-41A57F473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C3C287-9B2D-866E-2055-36F539F73E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7" y="2563054"/>
            <a:ext cx="3289300" cy="236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58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9" y="1312021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ADDITIONAL TEST – JACKET DUROMETER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E8236E-B1B3-8BBF-8F06-AF04F914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3C60D-E7F1-5247-62B2-F7472AE4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14" y="1481140"/>
            <a:ext cx="3433665" cy="3699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C702C9-2ABF-1483-2D36-33A31EB74BC5}"/>
              </a:ext>
            </a:extLst>
          </p:cNvPr>
          <p:cNvSpPr txBox="1"/>
          <p:nvPr/>
        </p:nvSpPr>
        <p:spPr>
          <a:xfrm>
            <a:off x="304439" y="2003420"/>
            <a:ext cx="59843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ASTM D2240 – Shore A Hardness Test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 Shore A Hardness Scale measures the hardness of rubbers ranging from very soft and flexible, through medium and somewhat flexible, to hard with almost no flexibility at all. 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A3A43-29F4-4923-D6FE-3E242806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36" y="1777162"/>
            <a:ext cx="2865153" cy="125651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F5D75D-62BC-7F6D-7594-BD4A3E89375E}"/>
              </a:ext>
            </a:extLst>
          </p:cNvPr>
          <p:cNvCxnSpPr>
            <a:cxnSpLocks/>
          </p:cNvCxnSpPr>
          <p:nvPr/>
        </p:nvCxnSpPr>
        <p:spPr>
          <a:xfrm>
            <a:off x="8142513" y="2486550"/>
            <a:ext cx="1598646" cy="713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A954A4-9AFF-A0FB-DCF7-DD7BA988B7D6}"/>
              </a:ext>
            </a:extLst>
          </p:cNvPr>
          <p:cNvSpPr txBox="1"/>
          <p:nvPr/>
        </p:nvSpPr>
        <p:spPr>
          <a:xfrm>
            <a:off x="304440" y="3837800"/>
            <a:ext cx="6702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Perform test on outer and inner portion of jacket.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Identify variability in jacketing compounds’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Identify variability in jacket materials’ processing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Define possible requirement for jacket hardness.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741411C-D268-98F8-AD83-44CD25B3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1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557F54A-9425-C301-C77C-CEEA0E29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56A80-42CA-79EF-E5EA-1EE7322BCE4D}"/>
              </a:ext>
            </a:extLst>
          </p:cNvPr>
          <p:cNvSpPr txBox="1"/>
          <p:nvPr/>
        </p:nvSpPr>
        <p:spPr>
          <a:xfrm>
            <a:off x="4173893" y="3872204"/>
            <a:ext cx="384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Giovanni Tomasi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RSL Fiber Systems, LLC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860-282-4930 x-4929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gptomasi@rslfibersystems.com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88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8102" y="1523023"/>
            <a:ext cx="9568672" cy="5121332"/>
          </a:xfrm>
        </p:spPr>
        <p:txBody>
          <a:bodyPr>
            <a:normAutofit/>
          </a:bodyPr>
          <a:lstStyle/>
          <a:p>
            <a:r>
              <a:rPr lang="en-US" dirty="0"/>
              <a:t>PROJECT HISTORY</a:t>
            </a:r>
          </a:p>
          <a:p>
            <a:endParaRPr lang="en-US" dirty="0"/>
          </a:p>
          <a:p>
            <a:r>
              <a:rPr lang="en-US" dirty="0"/>
              <a:t>CABLE JACKET MANUFACTURING OVERVIEW</a:t>
            </a:r>
          </a:p>
          <a:p>
            <a:endParaRPr lang="en-US" dirty="0"/>
          </a:p>
          <a:p>
            <a:r>
              <a:rPr lang="en-US" dirty="0">
                <a:ea typeface="Times New Roman" panose="02020603050405020304" pitchFamily="18" charset="0"/>
              </a:rPr>
              <a:t>2023 NSRP PROJECT OUTLINE</a:t>
            </a:r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PROPOSED TESTS</a:t>
            </a:r>
          </a:p>
          <a:p>
            <a:endParaRPr lang="en-US" dirty="0"/>
          </a:p>
          <a:p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4F70147-F5B0-BF4F-8737-1DFDB99A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233974"/>
            <a:ext cx="11988800" cy="5347027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sz="2800" b="1" u="sng" dirty="0"/>
              <a:t>CONCLUSIONS</a:t>
            </a:r>
            <a:endParaRPr lang="en-US" sz="2800" dirty="0">
              <a:solidFill>
                <a:srgbClr val="174CB5"/>
              </a:solidFill>
            </a:endParaRPr>
          </a:p>
          <a:p>
            <a:r>
              <a:rPr lang="en-US" sz="2800" dirty="0">
                <a:solidFill>
                  <a:srgbClr val="045571"/>
                </a:solidFill>
              </a:rPr>
              <a:t>Baseline cable designs are suited for shipboard environment.</a:t>
            </a:r>
          </a:p>
          <a:p>
            <a:r>
              <a:rPr lang="en-US" sz="2800" dirty="0">
                <a:solidFill>
                  <a:srgbClr val="045571"/>
                </a:solidFill>
              </a:rPr>
              <a:t>Most of rework is caused by on-ship fiber terminations.</a:t>
            </a:r>
          </a:p>
          <a:p>
            <a:r>
              <a:rPr lang="en-US" sz="2800" b="1" dirty="0">
                <a:solidFill>
                  <a:srgbClr val="045571"/>
                </a:solidFill>
              </a:rPr>
              <a:t>Jacket abrasion</a:t>
            </a:r>
            <a:r>
              <a:rPr lang="en-US" sz="2800" dirty="0">
                <a:solidFill>
                  <a:srgbClr val="045571"/>
                </a:solidFill>
              </a:rPr>
              <a:t> described as a cause of damage at installation.</a:t>
            </a:r>
          </a:p>
          <a:p>
            <a:r>
              <a:rPr lang="en-US" sz="2800" dirty="0">
                <a:solidFill>
                  <a:srgbClr val="045571"/>
                </a:solidFill>
              </a:rPr>
              <a:t>Improvements can be made with no impact on physical design: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Facilitate terminations with improved buffer </a:t>
            </a:r>
            <a:r>
              <a:rPr lang="en-US" sz="2400" dirty="0" err="1"/>
              <a:t>strippability</a:t>
            </a:r>
            <a:r>
              <a:rPr lang="en-US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Fusion splice pre-terminated connectors.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Increase jacket resistance to abrasion/cut-through with more durable compounds.</a:t>
            </a:r>
          </a:p>
          <a:p>
            <a:r>
              <a:rPr lang="en-US" sz="2800" dirty="0">
                <a:solidFill>
                  <a:srgbClr val="045571"/>
                </a:solidFill>
              </a:rPr>
              <a:t>Resistance to hot fluids (98-100°C) ranked lowest priority by project participants.</a:t>
            </a:r>
          </a:p>
          <a:p>
            <a:pPr lvl="1"/>
            <a:r>
              <a:rPr lang="en-US" sz="2400" b="1" dirty="0"/>
              <a:t>Hot fluids immersion requirements prevent the use of thermoplastic jackets. </a:t>
            </a:r>
            <a:endParaRPr lang="en-US" sz="2400" dirty="0"/>
          </a:p>
          <a:p>
            <a:r>
              <a:rPr lang="en-US" sz="2800" dirty="0">
                <a:solidFill>
                  <a:srgbClr val="045571"/>
                </a:solidFill>
              </a:rPr>
              <a:t>Thermoset jackets may have been preferred for </a:t>
            </a:r>
            <a:r>
              <a:rPr lang="en-US" sz="2800" u="sng" dirty="0">
                <a:solidFill>
                  <a:srgbClr val="045571"/>
                </a:solidFill>
              </a:rPr>
              <a:t>perceived</a:t>
            </a:r>
            <a:r>
              <a:rPr lang="en-US" sz="2800" dirty="0">
                <a:solidFill>
                  <a:srgbClr val="045571"/>
                </a:solidFill>
              </a:rPr>
              <a:t> vs. </a:t>
            </a:r>
            <a:r>
              <a:rPr lang="en-US" sz="2800" u="sng" dirty="0">
                <a:solidFill>
                  <a:srgbClr val="045571"/>
                </a:solidFill>
              </a:rPr>
              <a:t>actual</a:t>
            </a:r>
            <a:r>
              <a:rPr lang="en-US" sz="2800" dirty="0">
                <a:solidFill>
                  <a:srgbClr val="045571"/>
                </a:solidFill>
              </a:rPr>
              <a:t> abrasion resistance. </a:t>
            </a:r>
          </a:p>
          <a:p>
            <a:r>
              <a:rPr lang="en-US" sz="2800" dirty="0">
                <a:solidFill>
                  <a:srgbClr val="045571"/>
                </a:solidFill>
              </a:rPr>
              <a:t>Thermoplastic jackets have potential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Improve abrasion resistance.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Decrease material cost.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Decrease fiber damage.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Lower TOC of fiber optic shipboard systems.</a:t>
            </a:r>
          </a:p>
          <a:p>
            <a:endParaRPr lang="en-US" sz="2800" dirty="0">
              <a:solidFill>
                <a:srgbClr val="174CB5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1600" y="540589"/>
            <a:ext cx="10807959" cy="6096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PROJECT HISTORY -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2019 SHIPBOARD FIBER OPTIC CABLES</a:t>
            </a: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DESIGN ENHANCEMENTS PROJECT (Panel Project 2019-477)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9BAC6-1866-4B8F-AB4D-155B1E413BE1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1351C3C9-1A69-4233-D2C2-8E76A928D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508420"/>
            <a:ext cx="10939364" cy="3063579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45571"/>
                </a:solidFill>
              </a:rPr>
              <a:t>Use of Thermoset jacket driven primarily by fluids’ immersion temperature requirements.</a:t>
            </a:r>
          </a:p>
          <a:p>
            <a:r>
              <a:rPr lang="en-US" dirty="0">
                <a:solidFill>
                  <a:srgbClr val="045571"/>
                </a:solidFill>
              </a:rPr>
              <a:t>Temperatures taken from MIL-C-24643 power cables specifications.</a:t>
            </a:r>
          </a:p>
          <a:p>
            <a:r>
              <a:rPr lang="en-US" dirty="0">
                <a:solidFill>
                  <a:srgbClr val="045571"/>
                </a:solidFill>
              </a:rPr>
              <a:t>Hot Fluids’ immersion performance ranked lowest by all participants.</a:t>
            </a:r>
          </a:p>
          <a:p>
            <a:pPr lvl="1"/>
            <a:endParaRPr lang="en-US" dirty="0">
              <a:solidFill>
                <a:srgbClr val="04557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45571"/>
              </a:solidFill>
            </a:endParaRPr>
          </a:p>
          <a:p>
            <a:pPr lvl="1"/>
            <a:endParaRPr lang="en-US" dirty="0">
              <a:solidFill>
                <a:srgbClr val="045571"/>
              </a:solidFill>
            </a:endParaRPr>
          </a:p>
          <a:p>
            <a:pPr lvl="1"/>
            <a:endParaRPr lang="en-US" dirty="0">
              <a:solidFill>
                <a:srgbClr val="045571"/>
              </a:solidFill>
            </a:endParaRPr>
          </a:p>
          <a:p>
            <a:pPr lvl="1"/>
            <a:endParaRPr lang="en-US" dirty="0">
              <a:solidFill>
                <a:srgbClr val="045571"/>
              </a:solidFill>
            </a:endParaRPr>
          </a:p>
          <a:p>
            <a:pPr lvl="1"/>
            <a:endParaRPr lang="en-US" dirty="0">
              <a:solidFill>
                <a:srgbClr val="045571"/>
              </a:solidFill>
            </a:endParaRPr>
          </a:p>
          <a:p>
            <a:r>
              <a:rPr lang="en-US" dirty="0">
                <a:solidFill>
                  <a:srgbClr val="045571"/>
                </a:solidFill>
              </a:rPr>
              <a:t>Thermoplastic materials are very similar to Thermosets in many areas of interest.</a:t>
            </a:r>
          </a:p>
          <a:p>
            <a:r>
              <a:rPr lang="en-US" dirty="0">
                <a:solidFill>
                  <a:srgbClr val="045571"/>
                </a:solidFill>
              </a:rPr>
              <a:t>Thermoplastic materials eliminate one (1) or two (2) manufacturing processes. 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>
              <a:solidFill>
                <a:srgbClr val="174CB5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44404" y="898820"/>
            <a:ext cx="11225349" cy="6096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OUTER JACKET PERFORMANCE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A78AA4-EAEC-42E3-B8DA-64CEB2DCC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42808"/>
              </p:ext>
            </p:extLst>
          </p:nvPr>
        </p:nvGraphicFramePr>
        <p:xfrm>
          <a:off x="854736" y="4511382"/>
          <a:ext cx="9296973" cy="1926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707">
                  <a:extLst>
                    <a:ext uri="{9D8B030D-6E8A-4147-A177-3AD203B41FA5}">
                      <a16:colId xmlns:a16="http://schemas.microsoft.com/office/drawing/2014/main" val="2380193775"/>
                    </a:ext>
                  </a:extLst>
                </a:gridCol>
                <a:gridCol w="792169">
                  <a:extLst>
                    <a:ext uri="{9D8B030D-6E8A-4147-A177-3AD203B41FA5}">
                      <a16:colId xmlns:a16="http://schemas.microsoft.com/office/drawing/2014/main" val="2761860498"/>
                    </a:ext>
                  </a:extLst>
                </a:gridCol>
                <a:gridCol w="902193">
                  <a:extLst>
                    <a:ext uri="{9D8B030D-6E8A-4147-A177-3AD203B41FA5}">
                      <a16:colId xmlns:a16="http://schemas.microsoft.com/office/drawing/2014/main" val="302706688"/>
                    </a:ext>
                  </a:extLst>
                </a:gridCol>
                <a:gridCol w="726155">
                  <a:extLst>
                    <a:ext uri="{9D8B030D-6E8A-4147-A177-3AD203B41FA5}">
                      <a16:colId xmlns:a16="http://schemas.microsoft.com/office/drawing/2014/main" val="2126888350"/>
                    </a:ext>
                  </a:extLst>
                </a:gridCol>
                <a:gridCol w="968206">
                  <a:extLst>
                    <a:ext uri="{9D8B030D-6E8A-4147-A177-3AD203B41FA5}">
                      <a16:colId xmlns:a16="http://schemas.microsoft.com/office/drawing/2014/main" val="2591237062"/>
                    </a:ext>
                  </a:extLst>
                </a:gridCol>
                <a:gridCol w="1100233">
                  <a:extLst>
                    <a:ext uri="{9D8B030D-6E8A-4147-A177-3AD203B41FA5}">
                      <a16:colId xmlns:a16="http://schemas.microsoft.com/office/drawing/2014/main" val="125287100"/>
                    </a:ext>
                  </a:extLst>
                </a:gridCol>
                <a:gridCol w="792169">
                  <a:extLst>
                    <a:ext uri="{9D8B030D-6E8A-4147-A177-3AD203B41FA5}">
                      <a16:colId xmlns:a16="http://schemas.microsoft.com/office/drawing/2014/main" val="1992190947"/>
                    </a:ext>
                  </a:extLst>
                </a:gridCol>
                <a:gridCol w="770162">
                  <a:extLst>
                    <a:ext uri="{9D8B030D-6E8A-4147-A177-3AD203B41FA5}">
                      <a16:colId xmlns:a16="http://schemas.microsoft.com/office/drawing/2014/main" val="1668982419"/>
                    </a:ext>
                  </a:extLst>
                </a:gridCol>
                <a:gridCol w="748157">
                  <a:extLst>
                    <a:ext uri="{9D8B030D-6E8A-4147-A177-3AD203B41FA5}">
                      <a16:colId xmlns:a16="http://schemas.microsoft.com/office/drawing/2014/main" val="1888362126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3398531855"/>
                    </a:ext>
                  </a:extLst>
                </a:gridCol>
                <a:gridCol w="748157">
                  <a:extLst>
                    <a:ext uri="{9D8B030D-6E8A-4147-A177-3AD203B41FA5}">
                      <a16:colId xmlns:a16="http://schemas.microsoft.com/office/drawing/2014/main" val="1897316954"/>
                    </a:ext>
                  </a:extLst>
                </a:gridCol>
              </a:tblGrid>
              <a:tr h="356431">
                <a:tc gridSpan="7">
                  <a:txBody>
                    <a:bodyPr/>
                    <a:lstStyle/>
                    <a:p>
                      <a:pPr marL="0" indent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Jacketing Compounds Used for Shipboard and Marine Applications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Oil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(4 hrs @ </a:t>
                      </a:r>
                      <a:r>
                        <a:rPr lang="en-US" sz="14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70°C</a:t>
                      </a:r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Diesel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(24 hrs @ </a:t>
                      </a:r>
                      <a:r>
                        <a:rPr lang="en-US" sz="14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25°C</a:t>
                      </a:r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16047"/>
                  </a:ext>
                </a:extLst>
              </a:tr>
              <a:tr h="630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Process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Tensile (psi)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Elongation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Tear </a:t>
                      </a:r>
                      <a:b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(lb-in)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 Temp Brittle Point (°C)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O2 Index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Tensile Ret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Elong Ret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Tensile Ret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Elong Ret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571508"/>
                  </a:ext>
                </a:extLst>
              </a:tr>
              <a:tr h="280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Tplastic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727952"/>
                  </a:ext>
                </a:extLst>
              </a:tr>
              <a:tr h="280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Radiation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342413"/>
                  </a:ext>
                </a:extLst>
              </a:tr>
              <a:tr h="280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Mold Cure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0516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693FFB-06F0-4100-BB71-107C1356F6A5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3337DD-BFE6-81FD-9437-877330BA9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31813"/>
              </p:ext>
            </p:extLst>
          </p:nvPr>
        </p:nvGraphicFramePr>
        <p:xfrm>
          <a:off x="2751150" y="2514942"/>
          <a:ext cx="4759992" cy="1127760"/>
        </p:xfrm>
        <a:graphic>
          <a:graphicData uri="http://schemas.openxmlformats.org/drawingml/2006/table">
            <a:tbl>
              <a:tblPr firstRow="1" firstCol="1" bandRow="1"/>
              <a:tblGrid>
                <a:gridCol w="1690030">
                  <a:extLst>
                    <a:ext uri="{9D8B030D-6E8A-4147-A177-3AD203B41FA5}">
                      <a16:colId xmlns:a16="http://schemas.microsoft.com/office/drawing/2014/main" val="3082989805"/>
                    </a:ext>
                  </a:extLst>
                </a:gridCol>
                <a:gridCol w="1534981">
                  <a:extLst>
                    <a:ext uri="{9D8B030D-6E8A-4147-A177-3AD203B41FA5}">
                      <a16:colId xmlns:a16="http://schemas.microsoft.com/office/drawing/2014/main" val="2735324994"/>
                    </a:ext>
                  </a:extLst>
                </a:gridCol>
                <a:gridCol w="1534981">
                  <a:extLst>
                    <a:ext uri="{9D8B030D-6E8A-4147-A177-3AD203B41FA5}">
                      <a16:colId xmlns:a16="http://schemas.microsoft.com/office/drawing/2014/main" val="1786106180"/>
                    </a:ext>
                  </a:extLst>
                </a:gridCol>
              </a:tblGrid>
              <a:tr h="34562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Temperature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% </a:t>
                      </a:r>
                      <a:r>
                        <a:rPr lang="en-US" sz="16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T&amp;E</a:t>
                      </a: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Retention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561570"/>
                  </a:ext>
                </a:extLst>
              </a:tr>
              <a:tr h="172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Fuel Oil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98°C – 100°C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≥ 50%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026879"/>
                  </a:ext>
                </a:extLst>
              </a:tr>
              <a:tr h="172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Turbine Fuel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48°C – 50°C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≥ 50%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18849"/>
                  </a:ext>
                </a:extLst>
              </a:tr>
              <a:tr h="172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Lubricating Oil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98°C – 100°C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≥ 50%</a:t>
                      </a:r>
                      <a:endParaRPr lang="en-US" sz="14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596853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844BDCED-8654-F790-5445-1DEEFCEFDF3F}"/>
              </a:ext>
            </a:extLst>
          </p:cNvPr>
          <p:cNvSpPr txBox="1">
            <a:spLocks/>
          </p:cNvSpPr>
          <p:nvPr/>
        </p:nvSpPr>
        <p:spPr>
          <a:xfrm>
            <a:off x="0" y="579326"/>
            <a:ext cx="10807959" cy="6096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PROJECT HISTORY -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2019 SHIPBOARD FIBER OPTIC CABLES</a:t>
            </a: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DESIGN ENHANCEMENTS PROJECT (Panel Project 2019-477) 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EC3AA8D2-A1EC-0353-C525-6876A30AC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5191"/>
            <a:ext cx="8601221" cy="251111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45571"/>
                </a:solidFill>
              </a:rPr>
              <a:t>MIL-PRF-85045/</a:t>
            </a: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MIL-STD-1678-3</a:t>
            </a:r>
            <a:r>
              <a:rPr lang="en-US" sz="16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rgbClr val="045571"/>
                </a:solidFill>
              </a:rPr>
              <a:t>specifies 454 grams (1 lb.) weight, 500 cycles. </a:t>
            </a:r>
          </a:p>
          <a:p>
            <a:r>
              <a:rPr lang="en-US" sz="1600" dirty="0">
                <a:solidFill>
                  <a:srgbClr val="045571"/>
                </a:solidFill>
              </a:rPr>
              <a:t>Actual conditions at installation are likely: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/>
              <a:t>Higher force / Less cycles.</a:t>
            </a:r>
          </a:p>
          <a:p>
            <a:r>
              <a:rPr lang="en-US" sz="1600" dirty="0">
                <a:solidFill>
                  <a:srgbClr val="17617B"/>
                </a:solidFill>
              </a:rPr>
              <a:t>Test performed at Intertek to failure point of jacket: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7617B"/>
                </a:solidFill>
              </a:rPr>
              <a:t> 4.45 Kg (10 lbs.)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7617B"/>
                </a:solidFill>
              </a:rPr>
              <a:t>Up to 250 cycles </a:t>
            </a:r>
          </a:p>
          <a:p>
            <a:r>
              <a:rPr lang="en-US" sz="1600" dirty="0">
                <a:solidFill>
                  <a:srgbClr val="17617B"/>
                </a:solidFill>
              </a:rPr>
              <a:t>Three (3) Cables Tested: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27DDEA9-9971-4978-8847-5CA06499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799478"/>
            <a:ext cx="11225349" cy="609600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2020 OUTER JACKET SCRAPE ABRASION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BFFFF-7E53-41AF-A439-5DEA535B5EAC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0602C-6B11-44A2-A2E0-B0C588D7B5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757" y="3410761"/>
            <a:ext cx="3378643" cy="30147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918E2A-44D7-46BE-A421-B06C1088F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21149"/>
              </p:ext>
            </p:extLst>
          </p:nvPr>
        </p:nvGraphicFramePr>
        <p:xfrm>
          <a:off x="482852" y="3818435"/>
          <a:ext cx="7175500" cy="1846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03194067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202381536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4206313909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425063189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73714704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42798560"/>
                    </a:ext>
                  </a:extLst>
                </a:gridCol>
              </a:tblGrid>
              <a:tr h="773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Jacket Type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Cable Outer Dia. (mm)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Avg. Wall Thick. (mm)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Results (Scrapes to Failure per mm thickness)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89565"/>
                  </a:ext>
                </a:extLst>
              </a:tr>
              <a:tr h="35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M85045/18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Tset (Radiation)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65411"/>
                  </a:ext>
                </a:extLst>
              </a:tr>
              <a:tr h="35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M85045/18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Tset (Mold Cure)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94%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50449"/>
                  </a:ext>
                </a:extLst>
              </a:tr>
              <a:tr h="35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RSL 118052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Tplastic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1.77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962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5A3B8C-EDD9-48A9-851C-10F2978344D9}"/>
              </a:ext>
            </a:extLst>
          </p:cNvPr>
          <p:cNvSpPr txBox="1"/>
          <p:nvPr/>
        </p:nvSpPr>
        <p:spPr>
          <a:xfrm>
            <a:off x="398105" y="5799920"/>
            <a:ext cx="7794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Results indicate that Irradiation x-linked sample does not have a fully cured jacket</a:t>
            </a: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4A208CC-F4A6-BF9D-C3C8-4B2506015AAB}"/>
              </a:ext>
            </a:extLst>
          </p:cNvPr>
          <p:cNvSpPr txBox="1">
            <a:spLocks/>
          </p:cNvSpPr>
          <p:nvPr/>
        </p:nvSpPr>
        <p:spPr>
          <a:xfrm>
            <a:off x="398105" y="391299"/>
            <a:ext cx="10807959" cy="6096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PROJECT HISTORY -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2019 SHIPBOARD FIBER OPTIC CABLES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DESIGN ENHANCEMENTS PROJECT (Panel Project 2019-477)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E2C90A-72A5-B286-4BAA-C6293765A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25" y="541021"/>
            <a:ext cx="4113886" cy="2811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5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150" y="425177"/>
            <a:ext cx="11137900" cy="442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45571"/>
                </a:solidFill>
              </a:rPr>
              <a:t>CABLE JACKET CROSS LINKING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6EB08-675A-469C-A288-18307C5CE9E9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1F5BB-7150-4717-9C97-8071789747C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9" t="18333" r="10477" b="5278"/>
          <a:stretch/>
        </p:blipFill>
        <p:spPr bwMode="auto">
          <a:xfrm>
            <a:off x="404190" y="852210"/>
            <a:ext cx="4082976" cy="32517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DCD09-ED9F-4250-8449-FE524860353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16111" r="10790"/>
          <a:stretch/>
        </p:blipFill>
        <p:spPr bwMode="auto">
          <a:xfrm>
            <a:off x="7854928" y="906704"/>
            <a:ext cx="4095115" cy="3333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101948-9B3B-4305-80F4-398CE5F97FEB}"/>
              </a:ext>
            </a:extLst>
          </p:cNvPr>
          <p:cNvSpPr txBox="1"/>
          <p:nvPr/>
        </p:nvSpPr>
        <p:spPr>
          <a:xfrm>
            <a:off x="404190" y="4994631"/>
            <a:ext cx="45754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Irradiation x-linking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Jacketed cable exposed to electron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not fully penetrate jacket thickness.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Affects fiber attenuation.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Requires recovery period of up to 30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Irradiation effects limit the fiber selection.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2E1F6-D9D3-48D7-88F8-03B353F338CD}"/>
              </a:ext>
            </a:extLst>
          </p:cNvPr>
          <p:cNvSpPr txBox="1"/>
          <p:nvPr/>
        </p:nvSpPr>
        <p:spPr>
          <a:xfrm>
            <a:off x="6261100" y="4103981"/>
            <a:ext cx="56889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Heat Activated x-linking (Mold Curing)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Polymer “mold” is applied in co-extrusion process with outer jacket.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Entire cable is placed in oven for jacket curing.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Polymer mold is removed after cure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Cure temperature may exceed inner components’ max. operating temperature.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Heat process limits the materials that can be used for the inner components.  </a:t>
            </a:r>
          </a:p>
          <a:p>
            <a:endParaRPr lang="en-US" dirty="0"/>
          </a:p>
        </p:txBody>
      </p:sp>
      <p:pic>
        <p:nvPicPr>
          <p:cNvPr id="1026" name="Picture 2" descr="il processo di reticolazione per irradiazione nei materiali sintetici">
            <a:extLst>
              <a:ext uri="{FF2B5EF4-FFF2-40B4-BE49-F238E27FC236}">
                <a16:creationId xmlns:a16="http://schemas.microsoft.com/office/drawing/2014/main" id="{8811C098-80E9-514B-B3B8-2F1800DD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99" y="3563346"/>
            <a:ext cx="2406784" cy="13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ed industrial curing ovens">
            <a:extLst>
              <a:ext uri="{FF2B5EF4-FFF2-40B4-BE49-F238E27FC236}">
                <a16:creationId xmlns:a16="http://schemas.microsoft.com/office/drawing/2014/main" id="{2D27E264-B4FD-879B-47F4-E58FA00C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46" y="2478095"/>
            <a:ext cx="2050890" cy="153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1A420015-F168-A569-163C-218BFCED6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71E4051-52B3-4423-8E36-C42E73677F53}"/>
              </a:ext>
            </a:extLst>
          </p:cNvPr>
          <p:cNvSpPr txBox="1">
            <a:spLocks/>
          </p:cNvSpPr>
          <p:nvPr/>
        </p:nvSpPr>
        <p:spPr>
          <a:xfrm>
            <a:off x="69849" y="1303251"/>
            <a:ext cx="5553075" cy="5252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45571"/>
                </a:solidFill>
              </a:rPr>
              <a:t>OBJECTIVE</a:t>
            </a:r>
          </a:p>
          <a:p>
            <a:pPr marL="342900" marR="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Identify new jacketing materials: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a typeface="Times New Roman" panose="02020603050405020304" pitchFamily="18" charset="0"/>
              </a:rPr>
              <a:t>E</a:t>
            </a: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nhance performance.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a typeface="Times New Roman" panose="02020603050405020304" pitchFamily="18" charset="0"/>
              </a:rPr>
              <a:t>D</a:t>
            </a: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ecrease manufacturing cost.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a typeface="Times New Roman" panose="02020603050405020304" pitchFamily="18" charset="0"/>
              </a:rPr>
              <a:t>I</a:t>
            </a: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ncrease the potential sources of supply.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Increase cable design options.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Lower TOC of fiber optic systems.  </a:t>
            </a:r>
            <a:br>
              <a:rPr lang="en-US" sz="3400" dirty="0">
                <a:solidFill>
                  <a:srgbClr val="045571"/>
                </a:solidFill>
                <a:effectLst/>
                <a:ea typeface="Times New Roman" panose="02020603050405020304" pitchFamily="18" charset="0"/>
              </a:rPr>
            </a:br>
            <a:endParaRPr lang="en-US" sz="3400" dirty="0">
              <a:solidFill>
                <a:srgbClr val="045571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Recommend enhancements that: </a:t>
            </a:r>
          </a:p>
          <a:p>
            <a:pPr marL="971550" lvl="1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Can be used to revise the existing MIL-PRF-85045 shipboard cable sheets </a:t>
            </a:r>
            <a:r>
              <a:rPr lang="en-US" sz="3400" b="1" u="sng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or</a:t>
            </a: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971550" lvl="1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Used to create new sheets.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6EB08-675A-469C-A288-18307C5CE9E9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A3A369E-B4BB-C3EA-809D-51B965EA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152D403-1F63-3095-C4F7-BF0FC442984B}"/>
              </a:ext>
            </a:extLst>
          </p:cNvPr>
          <p:cNvSpPr txBox="1">
            <a:spLocks/>
          </p:cNvSpPr>
          <p:nvPr/>
        </p:nvSpPr>
        <p:spPr>
          <a:xfrm>
            <a:off x="5617029" y="1328043"/>
            <a:ext cx="6574971" cy="521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TEAM MEMBERS</a:t>
            </a:r>
          </a:p>
          <a:p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Prime/Lead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RSL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Fiber Systems, LLC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Team Members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Huntington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Ingalls – Ingalls Shipbuilding, U.S. Navy – </a:t>
            </a:r>
            <a:r>
              <a:rPr lang="en-US" sz="1800" baseline="0" dirty="0" err="1">
                <a:latin typeface="Segoe UI" panose="020B0502040204020203" pitchFamily="34" charset="0"/>
                <a:cs typeface="Segoe UI" panose="020B0502040204020203" pitchFamily="34" charset="0"/>
              </a:rPr>
              <a:t>SUPSHIP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Gulf Coast, </a:t>
            </a:r>
            <a:r>
              <a:rPr lang="en-US" sz="1800" baseline="0" dirty="0" err="1">
                <a:latin typeface="Segoe UI" panose="020B0502040204020203" pitchFamily="34" charset="0"/>
                <a:cs typeface="Segoe UI" panose="020B0502040204020203" pitchFamily="34" charset="0"/>
              </a:rPr>
              <a:t>ChemPro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Technologies LLC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800" dirty="0">
              <a:solidFill>
                <a:srgbClr val="04557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ESTIMATED ROI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800" dirty="0"/>
              <a:t>Savings from Thermoset to Thermoplastic: </a:t>
            </a:r>
            <a:r>
              <a:rPr lang="en-US" sz="1800" b="1" dirty="0"/>
              <a:t>$ 6.3M /year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800" dirty="0"/>
              <a:t>Thermoplastic w/50% reduction in damage: </a:t>
            </a:r>
            <a:r>
              <a:rPr lang="en-US" sz="1800" b="1" dirty="0"/>
              <a:t>$ 11.6M / year </a:t>
            </a:r>
          </a:p>
          <a:p>
            <a:pPr marL="288925" indent="-288925">
              <a:buFont typeface="+mj-lt"/>
              <a:buAutoNum type="arabicPeriod"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PROGRAM FUNDS</a:t>
            </a:r>
          </a:p>
          <a:p>
            <a:pPr marL="0" indent="0">
              <a:buNone/>
            </a:pPr>
            <a:r>
              <a:rPr lang="en-US" sz="1800" dirty="0"/>
              <a:t>$ 150,000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DURATION</a:t>
            </a:r>
          </a:p>
          <a:p>
            <a:pPr marL="0" indent="0">
              <a:buNone/>
            </a:pPr>
            <a:r>
              <a:rPr lang="en-US" sz="1800" dirty="0"/>
              <a:t>12 Months</a:t>
            </a:r>
          </a:p>
          <a:p>
            <a:pPr marL="0" indent="0">
              <a:buNone/>
            </a:pPr>
            <a:endParaRPr lang="en-US" sz="1800" b="1" dirty="0"/>
          </a:p>
          <a:p>
            <a:pPr marL="288925" indent="-288925">
              <a:buFont typeface="+mj-lt"/>
              <a:buAutoNum type="arabicPeriod"/>
            </a:pPr>
            <a:endParaRPr lang="en-US" sz="1800" b="1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37DA192-2F26-5A51-A1A2-4C55DD481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9" y="1142894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TASKS AND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2BB82C2-010A-0760-1DCC-B2D008241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12060"/>
              </p:ext>
            </p:extLst>
          </p:nvPr>
        </p:nvGraphicFramePr>
        <p:xfrm>
          <a:off x="951722" y="2006082"/>
          <a:ext cx="10198360" cy="3922189"/>
        </p:xfrm>
        <a:graphic>
          <a:graphicData uri="http://schemas.openxmlformats.org/drawingml/2006/table">
            <a:tbl>
              <a:tblPr/>
              <a:tblGrid>
                <a:gridCol w="8879941">
                  <a:extLst>
                    <a:ext uri="{9D8B030D-6E8A-4147-A177-3AD203B41FA5}">
                      <a16:colId xmlns:a16="http://schemas.microsoft.com/office/drawing/2014/main" val="4114152824"/>
                    </a:ext>
                  </a:extLst>
                </a:gridCol>
                <a:gridCol w="1318419">
                  <a:extLst>
                    <a:ext uri="{9D8B030D-6E8A-4147-A177-3AD203B41FA5}">
                      <a16:colId xmlns:a16="http://schemas.microsoft.com/office/drawing/2014/main" val="4278304386"/>
                    </a:ext>
                  </a:extLst>
                </a:gridCol>
              </a:tblGrid>
              <a:tr h="615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742122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CONTRACT AWARD TO RSL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3/20/2023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957390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Plan &amp; Schedule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3/31/2023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510837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1: Compare T-plastic to T-sets.  Identify commercial T-plastic FO cables similar to M85045/17 &amp; /18.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54763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2: Identify tests in the M85045 to evaluate T-plastics selected.  Add / modify tests as required.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448430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Tasks 1 and 2 Report / Q1 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5/26/2023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650284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3:  Obtain samples of M85045/17 and /18 cables T-set jackets (irradiation and mold cure).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181677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3A (If Req): Manufacture length(s) of FO cable(s) with T-plastic jacket compound(s) for evaluation.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626670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3 Report / Q2 Report:  Update on samples and testing to date.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183815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4: Tests at a NRTL.  Testing may start before completion of collection of all samples.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91465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 4 Report / Q3 Report: Update Tests and preliminary results on jacketing materials under evaluation.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12/1/2023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605816"/>
                  </a:ext>
                </a:extLst>
              </a:tr>
              <a:tr h="3005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Task 5 / Final Report: Evaluation of jacketing materials,  tests performed, and ranking.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3/1/2024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474141"/>
                  </a:ext>
                </a:extLst>
              </a:tr>
            </a:tbl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E8236E-B1B3-8BBF-8F06-AF04F914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5282C667-D345-DFE9-165D-06AABE707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494" y="1447235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NON – NEGOTIABLE REQUIREMENTS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E8236E-B1B3-8BBF-8F06-AF04F914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D8BCBF-0A1E-0FF1-E1ED-726A7A01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47" y="2336694"/>
            <a:ext cx="60261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MIL-PRF-85045G CABLE SAFETY REQUIREMENTS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A6DBC4-FB24-EE5C-F505-163864FB7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77878"/>
              </p:ext>
            </p:extLst>
          </p:nvPr>
        </p:nvGraphicFramePr>
        <p:xfrm>
          <a:off x="671447" y="2901835"/>
          <a:ext cx="9001708" cy="2939131"/>
        </p:xfrm>
        <a:graphic>
          <a:graphicData uri="http://schemas.openxmlformats.org/drawingml/2006/table">
            <a:tbl>
              <a:tblPr/>
              <a:tblGrid>
                <a:gridCol w="4777631">
                  <a:extLst>
                    <a:ext uri="{9D8B030D-6E8A-4147-A177-3AD203B41FA5}">
                      <a16:colId xmlns:a16="http://schemas.microsoft.com/office/drawing/2014/main" val="251071227"/>
                    </a:ext>
                  </a:extLst>
                </a:gridCol>
                <a:gridCol w="2035137">
                  <a:extLst>
                    <a:ext uri="{9D8B030D-6E8A-4147-A177-3AD203B41FA5}">
                      <a16:colId xmlns:a16="http://schemas.microsoft.com/office/drawing/2014/main" val="2740531865"/>
                    </a:ext>
                  </a:extLst>
                </a:gridCol>
                <a:gridCol w="2188940">
                  <a:extLst>
                    <a:ext uri="{9D8B030D-6E8A-4147-A177-3AD203B41FA5}">
                      <a16:colId xmlns:a16="http://schemas.microsoft.com/office/drawing/2014/main" val="1920588457"/>
                    </a:ext>
                  </a:extLst>
                </a:gridCol>
              </a:tblGrid>
              <a:tr h="6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TEST DESCRIPTION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Test Std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Requirements (M85045)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51252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Flame Test - Flame Travel (inches)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IEEE 383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96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038584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Flame Test - Smoke (Total/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MRR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95/0.25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86278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Smoke Index - Jacket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NES 711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528415"/>
                  </a:ext>
                </a:extLst>
              </a:tr>
              <a:tr h="4710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Acid Gas Equivalent - Complete cable 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 4.8.1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2.0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283618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Toxicity Index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NES 713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5.0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899118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Halogen Content 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 4.8.2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54347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FE0867C9-BBE3-61D5-67AE-844511BC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4619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45efd2-2707-48b2-a062-9192c1947536">
      <Terms xmlns="http://schemas.microsoft.com/office/infopath/2007/PartnerControls"/>
    </lcf76f155ced4ddcb4097134ff3c332f>
    <TaxCatchAll xmlns="13b5ebf6-e51b-448b-b0dd-02bc0e584a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1714A8386914FBBAF237E0209D6CD" ma:contentTypeVersion="11" ma:contentTypeDescription="Create a new document." ma:contentTypeScope="" ma:versionID="57393c70e0fa99855703951c41947ec7">
  <xsd:schema xmlns:xsd="http://www.w3.org/2001/XMLSchema" xmlns:xs="http://www.w3.org/2001/XMLSchema" xmlns:p="http://schemas.microsoft.com/office/2006/metadata/properties" xmlns:ns2="3445efd2-2707-48b2-a062-9192c1947536" xmlns:ns3="13b5ebf6-e51b-448b-b0dd-02bc0e584ad6" targetNamespace="http://schemas.microsoft.com/office/2006/metadata/properties" ma:root="true" ma:fieldsID="7f663dec7bcfa7abb73f19eaec98232f" ns2:_="" ns3:_="">
    <xsd:import namespace="3445efd2-2707-48b2-a062-9192c1947536"/>
    <xsd:import namespace="13b5ebf6-e51b-448b-b0dd-02bc0e584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5efd2-2707-48b2-a062-9192c1947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a7c2e24-dda2-47b3-934a-2f96af816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5ebf6-e51b-448b-b0dd-02bc0e584ad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262938e-e7db-45fa-9722-78f0ddd42b24}" ma:internalName="TaxCatchAll" ma:showField="CatchAllData" ma:web="13b5ebf6-e51b-448b-b0dd-02bc0e584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E9A4E9-D309-42B9-B45A-AD4E6500B98E}">
  <ds:schemaRefs>
    <ds:schemaRef ds:uri="http://schemas.microsoft.com/office/2006/metadata/properties"/>
    <ds:schemaRef ds:uri="http://schemas.microsoft.com/office/infopath/2007/PartnerControls"/>
    <ds:schemaRef ds:uri="3445efd2-2707-48b2-a062-9192c1947536"/>
    <ds:schemaRef ds:uri="13b5ebf6-e51b-448b-b0dd-02bc0e584ad6"/>
  </ds:schemaRefs>
</ds:datastoreItem>
</file>

<file path=customXml/itemProps2.xml><?xml version="1.0" encoding="utf-8"?>
<ds:datastoreItem xmlns:ds="http://schemas.openxmlformats.org/officeDocument/2006/customXml" ds:itemID="{D276B5A6-5D3D-4437-A2A7-C05341143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5efd2-2707-48b2-a062-9192c1947536"/>
    <ds:schemaRef ds:uri="13b5ebf6-e51b-448b-b0dd-02bc0e584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49BA6F-4020-4C4C-8B98-075413AD177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65e3067-9277-46fd-8a11-a8a9e0e22c62}" enabled="0" method="" siteId="{165e3067-9277-46fd-8a11-a8a9e0e22c6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2788</TotalTime>
  <Words>1359</Words>
  <Application>Microsoft Office PowerPoint</Application>
  <PresentationFormat>Widescreen</PresentationFormat>
  <Paragraphs>271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Wingdings</vt:lpstr>
      <vt:lpstr>NSRP Header</vt:lpstr>
      <vt:lpstr>SHIPBOARD FIBER OPTIC CABLES JACKETS PERFORMANCE ENHANCEMENTS Giovanni Tomasi </vt:lpstr>
      <vt:lpstr>TABLE OF CONTENTS</vt:lpstr>
      <vt:lpstr>PowerPoint Presentation</vt:lpstr>
      <vt:lpstr>OUTER JACKET PERFORMANCE</vt:lpstr>
      <vt:lpstr>2020 OUTER JACKET SCRAPE ABRASION TEST</vt:lpstr>
      <vt:lpstr>PowerPoint Presentation</vt:lpstr>
      <vt:lpstr> 2023 – SHIPBOARD FIBER OPTIC CABLES JACKETS PERFORMANCE ENHANCEMENTS</vt:lpstr>
      <vt:lpstr> 2023 – SHIPBOARD FIBER OPTIC CABLES JACKETS PERFORMANCE ENHANCEMENTS</vt:lpstr>
      <vt:lpstr> 2023 – SHIPBOARD FIBER OPTIC CABLES JACKETS PERFORMANCE ENHANCEMENTS</vt:lpstr>
      <vt:lpstr> 2023 – SHIPBOARD FIBER OPTIC CABLES JACKETS PERFORMANCE ENHANCEMENTS</vt:lpstr>
      <vt:lpstr> 2023 – SHIPBOARD FIBER OPTIC CABLES JACKETS PERFORMANCE ENHANCEMENTS</vt:lpstr>
      <vt:lpstr>QUESTIONS?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Giovanni Tomasi</cp:lastModifiedBy>
  <cp:revision>104</cp:revision>
  <dcterms:created xsi:type="dcterms:W3CDTF">2019-02-28T12:25:49Z</dcterms:created>
  <dcterms:modified xsi:type="dcterms:W3CDTF">2023-03-23T19:19:37Z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0x0101008211714A8386914FBBAF237E0209D6CD</vt:lpwstr>
  </property>
  <property fmtid="{D5CDD505-2E9C-101B-9397-08002B2CF9AE}" pid="3" name="MediaServiceImageTags">
    <vt:lpwstr/>
  </property>
</Properties>
</file>