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69" r:id="rId3"/>
    <p:sldId id="270" r:id="rId4"/>
    <p:sldId id="257" r:id="rId5"/>
    <p:sldId id="278" r:id="rId6"/>
    <p:sldId id="279" r:id="rId7"/>
    <p:sldId id="292" r:id="rId8"/>
    <p:sldId id="277" r:id="rId9"/>
    <p:sldId id="258" r:id="rId10"/>
    <p:sldId id="273" r:id="rId11"/>
    <p:sldId id="298" r:id="rId12"/>
    <p:sldId id="27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51991"/>
  </p:normalViewPr>
  <p:slideViewPr>
    <p:cSldViewPr snapToGrid="0" snapToObjects="1">
      <p:cViewPr varScale="1">
        <p:scale>
          <a:sx n="50" d="100"/>
          <a:sy n="50" d="100"/>
        </p:scale>
        <p:origin x="27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85E03-D87B-3E47-9129-F2907D178C52}" type="datetimeFigureOut">
              <a:rPr lang="en-US" smtClean="0"/>
              <a:t>7/14/23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A47FD-3697-094D-B7F8-02D08F6FA093}" type="slidenum">
              <a:rPr lang="en-US" smtClean="0"/>
              <a:t>‹#›</a:t>
            </a:fld>
            <a:endParaRPr lang="en-US"/>
          </a:p>
        </p:txBody>
      </p:sp>
    </p:spTree>
    <p:extLst>
      <p:ext uri="{BB962C8B-B14F-4D97-AF65-F5344CB8AC3E}">
        <p14:creationId xmlns:p14="http://schemas.microsoft.com/office/powerpoint/2010/main" val="2657373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0DA47FD-3697-094D-B7F8-02D08F6FA093}" type="slidenum">
              <a:rPr lang="en-US" smtClean="0"/>
              <a:t>4</a:t>
            </a:fld>
            <a:endParaRPr lang="en-US"/>
          </a:p>
        </p:txBody>
      </p:sp>
    </p:spTree>
    <p:extLst>
      <p:ext uri="{BB962C8B-B14F-4D97-AF65-F5344CB8AC3E}">
        <p14:creationId xmlns:p14="http://schemas.microsoft.com/office/powerpoint/2010/main" val="105179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47FD-3697-094D-B7F8-02D08F6FA093}" type="slidenum">
              <a:rPr lang="en-US" smtClean="0"/>
              <a:t>5</a:t>
            </a:fld>
            <a:endParaRPr lang="en-US"/>
          </a:p>
        </p:txBody>
      </p:sp>
    </p:spTree>
    <p:extLst>
      <p:ext uri="{BB962C8B-B14F-4D97-AF65-F5344CB8AC3E}">
        <p14:creationId xmlns:p14="http://schemas.microsoft.com/office/powerpoint/2010/main" val="293451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47FD-3697-094D-B7F8-02D08F6FA093}" type="slidenum">
              <a:rPr lang="en-US" smtClean="0"/>
              <a:t>6</a:t>
            </a:fld>
            <a:endParaRPr lang="en-US"/>
          </a:p>
        </p:txBody>
      </p:sp>
    </p:spTree>
    <p:extLst>
      <p:ext uri="{BB962C8B-B14F-4D97-AF65-F5344CB8AC3E}">
        <p14:creationId xmlns:p14="http://schemas.microsoft.com/office/powerpoint/2010/main" val="99914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ANSI</a:t>
            </a:r>
            <a:r>
              <a:rPr lang="en-US" baseline="0" dirty="0"/>
              <a:t> Z10 is a foundational document at the heart of practically all safety standards. It is referenced throughout NFPA 70E and CSA Z462.</a:t>
            </a:r>
          </a:p>
          <a:p>
            <a:r>
              <a:rPr lang="en-US" baseline="0" dirty="0"/>
              <a:t>  -- One of the things it seeks to do is systematize safety and make it a “manageable” science</a:t>
            </a:r>
          </a:p>
          <a:p>
            <a:r>
              <a:rPr lang="en-US" baseline="0" dirty="0"/>
              <a:t>  -- The </a:t>
            </a:r>
            <a:r>
              <a:rPr lang="en-US" dirty="0"/>
              <a:t>Hierarchy of Risk Controls (in ANSI Z10 &amp; referenced in</a:t>
            </a:r>
            <a:r>
              <a:rPr lang="en-US" baseline="0" dirty="0"/>
              <a:t> 70E Annexes) is a systematic method of controlling risks to protect personnel</a:t>
            </a:r>
          </a:p>
          <a:p>
            <a:r>
              <a:rPr lang="en-US" baseline="0" dirty="0"/>
              <a:t>  -- Note it is a HIERARCHY of Risk Control – not a random list</a:t>
            </a:r>
          </a:p>
          <a:p>
            <a:r>
              <a:rPr lang="en-US" baseline="0" dirty="0"/>
              <a:t>     -- That means that the higher order controls are MORE EFFECTIVE at controlling risk than are lower orders</a:t>
            </a:r>
          </a:p>
          <a:p>
            <a:r>
              <a:rPr lang="en-US" baseline="0" dirty="0"/>
              <a:t>     -- It lists these controls from most effective (coincidently most proactive), to least effective (coincidently more reactive)</a:t>
            </a:r>
          </a:p>
          <a:p>
            <a:r>
              <a:rPr lang="en-US" baseline="0" dirty="0"/>
              <a:t>     -- This is not to say that any of the controls are more or less IMPORTANT than the others, even the lowest order of control, while least effective, is critically important if it is your last line of defense. </a:t>
            </a:r>
          </a:p>
          <a:p>
            <a:endParaRPr lang="en-US" baseline="0" dirty="0"/>
          </a:p>
          <a:p>
            <a:r>
              <a:rPr lang="en-US" baseline="0" dirty="0"/>
              <a:t>OK – So what is the most effective way NOT to get injured a car crash with that girl? That’s right – Don’t get in the car!!! We call that “ELIMINATING THE HAZARD” </a:t>
            </a:r>
          </a:p>
          <a:p>
            <a:r>
              <a:rPr lang="en-US" baseline="0" dirty="0"/>
              <a:t>  -- What do we call this in the world of electrical safety? </a:t>
            </a:r>
            <a:r>
              <a:rPr lang="en-US" baseline="0" dirty="0" err="1"/>
              <a:t>Deenergize</a:t>
            </a:r>
            <a:r>
              <a:rPr lang="en-US" baseline="0" dirty="0"/>
              <a:t>, that’s right… turn the gear OFF. It’s actually the first and most important (and overlooked) directive in 70E. </a:t>
            </a:r>
          </a:p>
          <a:p>
            <a:endParaRPr lang="en-US" baseline="0" dirty="0"/>
          </a:p>
          <a:p>
            <a:r>
              <a:rPr lang="en-US" baseline="0" dirty="0"/>
              <a:t>Now if you can’t Eliminate the hazard, you are going to use a suite of the following 5 controls, with emphasis on the higher orders where possible.</a:t>
            </a:r>
          </a:p>
          <a:p>
            <a:endParaRPr lang="en-US" baseline="0" dirty="0"/>
          </a:p>
          <a:p>
            <a:r>
              <a:rPr lang="en-US" baseline="0" dirty="0"/>
              <a:t>#2:  We can’t stay in bed our whole lives though, can we? No. We need to drive to work. So when we do, we substitute the hazard with a lower form of the hazard. When we are in the city or around neighborhoods we have  higher likelihood of a crash so do we drive faster or slower – we drive slower because in the even the we release the hazard, it will be a lower crash energy. </a:t>
            </a:r>
          </a:p>
          <a:p>
            <a:r>
              <a:rPr lang="en-US" baseline="0" dirty="0"/>
              <a:t>  -- In our business we Substitute by using AUTOMATED RACKING &amp; UNRACKING, right. That way we can set the robot up in front of the breaker, walk 50 feet to the end of the line-up, and rack or </a:t>
            </a:r>
            <a:r>
              <a:rPr lang="en-US" baseline="0" dirty="0" err="1"/>
              <a:t>unrack</a:t>
            </a:r>
            <a:r>
              <a:rPr lang="en-US" baseline="0" dirty="0"/>
              <a:t> – a very dangerous task. But by increasing working distance we decrease energy exposure, right?</a:t>
            </a:r>
          </a:p>
          <a:p>
            <a:endParaRPr lang="en-US" baseline="0" dirty="0"/>
          </a:p>
          <a:p>
            <a:r>
              <a:rPr lang="en-US" baseline="0" dirty="0"/>
              <a:t>#3: The third most effective way to mitigate risk is with engineering controls. What are these in your car? Crumple zones to redirect energy, seatbelt, airbags, anti-lock breaks, etc. Now engineering controls are not as sure-fire as reducing speed, but they are no less important.</a:t>
            </a:r>
          </a:p>
          <a:p>
            <a:r>
              <a:rPr lang="en-US" baseline="0" dirty="0"/>
              <a:t>  -- What are some examples of this in our world? Arc resistant switchgear, current limiting fuses, high-speed relays, high-resistance grounding…</a:t>
            </a:r>
          </a:p>
          <a:p>
            <a:endParaRPr lang="en-US" baseline="0" dirty="0"/>
          </a:p>
          <a:p>
            <a:r>
              <a:rPr lang="en-US" dirty="0"/>
              <a:t>#4: Less effective, but no less important are warnings – speed limits, curve ahead, yield…</a:t>
            </a:r>
          </a:p>
          <a:p>
            <a:r>
              <a:rPr lang="en-US" dirty="0"/>
              <a:t>  -- Anyone see these Arc Flash Risk Assessment Labels going up on all the electrical equipment now, warning of the hazards?</a:t>
            </a:r>
          </a:p>
          <a:p>
            <a:endParaRPr lang="en-US" dirty="0"/>
          </a:p>
          <a:p>
            <a:r>
              <a:rPr lang="en-US" dirty="0"/>
              <a:t>#5: Administrative controls – we send our kids to Driver’s Ed classes, we have traffic laws, </a:t>
            </a:r>
            <a:r>
              <a:rPr lang="en-US" dirty="0" err="1"/>
              <a:t>etc</a:t>
            </a:r>
            <a:endParaRPr lang="en-US" dirty="0"/>
          </a:p>
          <a:p>
            <a:r>
              <a:rPr lang="en-US" dirty="0"/>
              <a:t>  -- In</a:t>
            </a:r>
            <a:r>
              <a:rPr lang="en-US" baseline="0" dirty="0"/>
              <a:t> the electrical world, we have Energized Work Permits, 70E, arc flash classes, </a:t>
            </a:r>
            <a:r>
              <a:rPr lang="en-US" baseline="0" dirty="0" err="1"/>
              <a:t>etc</a:t>
            </a:r>
            <a:endParaRPr lang="en-US" baseline="0" dirty="0"/>
          </a:p>
          <a:p>
            <a:endParaRPr lang="en-US" baseline="0" dirty="0"/>
          </a:p>
          <a:p>
            <a:r>
              <a:rPr lang="en-US" baseline="0" dirty="0"/>
              <a:t>#6: So what’s the LEAST effective way to protect yourself? PPE. </a:t>
            </a:r>
            <a:r>
              <a:rPr lang="en-US" baseline="0" dirty="0" err="1"/>
              <a:t>Nascar</a:t>
            </a:r>
            <a:r>
              <a:rPr lang="en-US" baseline="0" dirty="0"/>
              <a:t> drivers wear PPE because they are driving at high risk, right? And we use PPE when we have to work energized. But it the least proactive method, basically saying “OK arc flash, give me everything you’ve got, I have my magic fabric to protect me.” Now don’t get me wrong – PPE is critically important… as your LAST LINE of DEFENSE. It saves lives every day, but </a:t>
            </a:r>
            <a:r>
              <a:rPr lang="en-US" baseline="0" dirty="0" err="1"/>
              <a:t>wouldn</a:t>
            </a:r>
            <a:r>
              <a:rPr lang="fr-FR" baseline="0" dirty="0"/>
              <a:t>’</a:t>
            </a:r>
            <a:r>
              <a:rPr lang="en-US" baseline="0" dirty="0"/>
              <a:t>t you be better off avoiding the hazard by eliminating it?</a:t>
            </a:r>
          </a:p>
          <a:p>
            <a:endParaRPr lang="en-US" baseline="0" dirty="0"/>
          </a:p>
          <a:p>
            <a:r>
              <a:rPr lang="en-US" baseline="0" dirty="0"/>
              <a:t>Now let me ask you – where did your company spend it’s money 1</a:t>
            </a:r>
            <a:r>
              <a:rPr lang="en-US" baseline="30000" dirty="0"/>
              <a:t>st</a:t>
            </a:r>
            <a:r>
              <a:rPr lang="en-US" baseline="0" dirty="0"/>
              <a:t>? (PPE)</a:t>
            </a:r>
          </a:p>
          <a:p>
            <a:r>
              <a:rPr lang="en-US" baseline="0" dirty="0"/>
              <a:t>And then they probably paid for training? </a:t>
            </a:r>
          </a:p>
          <a:p>
            <a:r>
              <a:rPr lang="en-US" baseline="0" dirty="0"/>
              <a:t>And then the arc flash stickers?</a:t>
            </a:r>
          </a:p>
          <a:p>
            <a:r>
              <a:rPr lang="en-US" baseline="0" dirty="0"/>
              <a:t>Why are we starting at the bottom when we are supposed to use top order controls?</a:t>
            </a:r>
            <a:endParaRPr lang="en-US" dirty="0"/>
          </a:p>
        </p:txBody>
      </p:sp>
      <p:sp>
        <p:nvSpPr>
          <p:cNvPr id="4" name="Slide Number Placeholder 3"/>
          <p:cNvSpPr>
            <a:spLocks noGrp="1"/>
          </p:cNvSpPr>
          <p:nvPr>
            <p:ph type="sldNum" sz="quarter" idx="10"/>
          </p:nvPr>
        </p:nvSpPr>
        <p:spPr/>
        <p:txBody>
          <a:bodyPr/>
          <a:lstStyle/>
          <a:p>
            <a:fld id="{0FC0FAF5-AA4C-AF4C-87C5-D7632A79DA99}" type="slidenum">
              <a:rPr lang="en-US" smtClean="0"/>
              <a:t>7</a:t>
            </a:fld>
            <a:endParaRPr lang="en-US"/>
          </a:p>
        </p:txBody>
      </p:sp>
    </p:spTree>
    <p:extLst>
      <p:ext uri="{BB962C8B-B14F-4D97-AF65-F5344CB8AC3E}">
        <p14:creationId xmlns:p14="http://schemas.microsoft.com/office/powerpoint/2010/main" val="322428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47FD-3697-094D-B7F8-02D08F6FA093}" type="slidenum">
              <a:rPr lang="en-US" smtClean="0"/>
              <a:t>8</a:t>
            </a:fld>
            <a:endParaRPr lang="en-US"/>
          </a:p>
        </p:txBody>
      </p:sp>
    </p:spTree>
    <p:extLst>
      <p:ext uri="{BB962C8B-B14F-4D97-AF65-F5344CB8AC3E}">
        <p14:creationId xmlns:p14="http://schemas.microsoft.com/office/powerpoint/2010/main" val="92284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closed panel-inspection saves roughly 95$% of man-hours required to complete a scan of a facility.</a:t>
            </a:r>
          </a:p>
          <a:p>
            <a:r>
              <a:rPr lang="en-US" dirty="0"/>
              <a:t>--</a:t>
            </a:r>
            <a:r>
              <a:rPr lang="en-US" baseline="0" dirty="0"/>
              <a:t> Open-panel inspection requires two or three guys</a:t>
            </a:r>
          </a:p>
          <a:p>
            <a:r>
              <a:rPr lang="en-US" baseline="0" dirty="0"/>
              <a:t>-- Everyone is dressed up in PPE so there are multiple dress-up and dress-down periods with </a:t>
            </a:r>
            <a:r>
              <a:rPr lang="en-US" baseline="0" dirty="0" err="1"/>
              <a:t>manitory</a:t>
            </a:r>
            <a:r>
              <a:rPr lang="en-US" baseline="0" dirty="0"/>
              <a:t> rest time (due to working in the hot PPE)</a:t>
            </a:r>
          </a:p>
          <a:p>
            <a:r>
              <a:rPr lang="en-US" baseline="0" dirty="0"/>
              <a:t>-- time studies of Open-panel inspections put each enclosure at roughly 1 to 1.5 man-hours of labor.</a:t>
            </a:r>
          </a:p>
          <a:p>
            <a:r>
              <a:rPr lang="en-US" baseline="0" dirty="0"/>
              <a:t>-- Closed-panel inspections using IR windows typically takes less than 4 minutes per point, allowing thermographers to deliver a more complete inspection, and a more allows them to spend more time on critical assets.</a:t>
            </a:r>
          </a:p>
          <a:p>
            <a:r>
              <a:rPr lang="en-US" baseline="0" dirty="0"/>
              <a:t>-- the simpler, de-risked process also makes it easier to </a:t>
            </a:r>
            <a:r>
              <a:rPr lang="en-US" baseline="0" dirty="0" err="1"/>
              <a:t>inspec</a:t>
            </a:r>
            <a:r>
              <a:rPr lang="en-US" baseline="0" dirty="0"/>
              <a:t> critical assets more frequently under ideal, full-load condition</a:t>
            </a:r>
            <a:endParaRPr lang="en-US" dirty="0"/>
          </a:p>
        </p:txBody>
      </p:sp>
      <p:sp>
        <p:nvSpPr>
          <p:cNvPr id="4" name="Slide Number Placeholder 3"/>
          <p:cNvSpPr>
            <a:spLocks noGrp="1"/>
          </p:cNvSpPr>
          <p:nvPr>
            <p:ph type="sldNum" sz="quarter" idx="10"/>
          </p:nvPr>
        </p:nvSpPr>
        <p:spPr/>
        <p:txBody>
          <a:bodyPr/>
          <a:lstStyle/>
          <a:p>
            <a:fld id="{40DA47FD-3697-094D-B7F8-02D08F6FA093}" type="slidenum">
              <a:rPr lang="en-US" smtClean="0"/>
              <a:t>9</a:t>
            </a:fld>
            <a:endParaRPr lang="en-US"/>
          </a:p>
        </p:txBody>
      </p:sp>
    </p:spTree>
    <p:extLst>
      <p:ext uri="{BB962C8B-B14F-4D97-AF65-F5344CB8AC3E}">
        <p14:creationId xmlns:p14="http://schemas.microsoft.com/office/powerpoint/2010/main" val="120822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option in the IR window marketplace</a:t>
            </a:r>
          </a:p>
        </p:txBody>
      </p:sp>
      <p:sp>
        <p:nvSpPr>
          <p:cNvPr id="4" name="Slide Number Placeholder 3"/>
          <p:cNvSpPr>
            <a:spLocks noGrp="1"/>
          </p:cNvSpPr>
          <p:nvPr>
            <p:ph type="sldNum" sz="quarter" idx="10"/>
          </p:nvPr>
        </p:nvSpPr>
        <p:spPr/>
        <p:txBody>
          <a:bodyPr/>
          <a:lstStyle/>
          <a:p>
            <a:fld id="{40DA47FD-3697-094D-B7F8-02D08F6FA093}" type="slidenum">
              <a:rPr lang="en-US" smtClean="0"/>
              <a:t>10</a:t>
            </a:fld>
            <a:endParaRPr lang="en-US"/>
          </a:p>
        </p:txBody>
      </p:sp>
    </p:spTree>
    <p:extLst>
      <p:ext uri="{BB962C8B-B14F-4D97-AF65-F5344CB8AC3E}">
        <p14:creationId xmlns:p14="http://schemas.microsoft.com/office/powerpoint/2010/main" val="122484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47FD-3697-094D-B7F8-02D08F6FA093}" type="slidenum">
              <a:rPr lang="en-US" smtClean="0"/>
              <a:t>12</a:t>
            </a:fld>
            <a:endParaRPr lang="en-US"/>
          </a:p>
        </p:txBody>
      </p:sp>
    </p:spTree>
    <p:extLst>
      <p:ext uri="{BB962C8B-B14F-4D97-AF65-F5344CB8AC3E}">
        <p14:creationId xmlns:p14="http://schemas.microsoft.com/office/powerpoint/2010/main" val="285255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 2013 Exiscan LLC; All Rights reserved</a:t>
            </a:r>
          </a:p>
        </p:txBody>
      </p:sp>
      <p:sp>
        <p:nvSpPr>
          <p:cNvPr id="5" name="Slide Number Placeholder 4"/>
          <p:cNvSpPr>
            <a:spLocks noGrp="1"/>
          </p:cNvSpPr>
          <p:nvPr>
            <p:ph type="sldNum" sz="quarter" idx="12"/>
          </p:nvPr>
        </p:nvSpPr>
        <p:spPr/>
        <p:txBody>
          <a:bodyPr/>
          <a:lstStyle/>
          <a:p>
            <a:fld id="{37EE2D72-E4EF-CD44-BA04-40FC757145E8}" type="slidenum">
              <a:rPr lang="en-US" smtClean="0"/>
              <a:t>‹#›</a:t>
            </a:fld>
            <a:endParaRPr lang="en-US"/>
          </a:p>
        </p:txBody>
      </p:sp>
    </p:spTree>
    <p:extLst>
      <p:ext uri="{BB962C8B-B14F-4D97-AF65-F5344CB8AC3E}">
        <p14:creationId xmlns:p14="http://schemas.microsoft.com/office/powerpoint/2010/main" val="401065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4272" y="1426892"/>
            <a:ext cx="9158271" cy="4765820"/>
          </a:xfrm>
          <a:prstGeom prst="rect">
            <a:avLst/>
          </a:prstGeom>
          <a:solidFill>
            <a:srgbClr val="20202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xiscan_Logo_Border_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02800"/>
            <a:ext cx="2665864" cy="132374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a:t>Click to edit Master title style</a:t>
            </a:r>
            <a:endParaRPr lang="en-US" dirty="0"/>
          </a:p>
        </p:txBody>
      </p:sp>
      <p:sp>
        <p:nvSpPr>
          <p:cNvPr id="17" name="Rectangle 16"/>
          <p:cNvSpPr/>
          <p:nvPr userDrawn="1"/>
        </p:nvSpPr>
        <p:spPr>
          <a:xfrm>
            <a:off x="5565603" y="4608862"/>
            <a:ext cx="2892597" cy="1323439"/>
          </a:xfrm>
          <a:prstGeom prst="rect">
            <a:avLst/>
          </a:prstGeom>
        </p:spPr>
        <p:txBody>
          <a:bodyPr wrap="square">
            <a:spAutoFit/>
          </a:bodyPr>
          <a:lstStyle/>
          <a:p>
            <a:r>
              <a:rPr lang="en-US" sz="2000" baseline="0" dirty="0">
                <a:solidFill>
                  <a:srgbClr val="FFFFFF"/>
                </a:solidFill>
              </a:rPr>
              <a:t>Tim Rohrer</a:t>
            </a:r>
          </a:p>
          <a:p>
            <a:r>
              <a:rPr lang="en-US" sz="2000" baseline="0" dirty="0">
                <a:solidFill>
                  <a:srgbClr val="FFFFFF"/>
                </a:solidFill>
              </a:rPr>
              <a:t>Exiscan™</a:t>
            </a:r>
          </a:p>
          <a:p>
            <a:r>
              <a:rPr lang="en-US" sz="2000" baseline="0" dirty="0" err="1">
                <a:solidFill>
                  <a:srgbClr val="FFFFFF"/>
                </a:solidFill>
              </a:rPr>
              <a:t>TRohrer@Exiscan.com</a:t>
            </a:r>
            <a:endParaRPr lang="en-US" sz="2000" baseline="0" dirty="0">
              <a:solidFill>
                <a:srgbClr val="FFFFFF"/>
              </a:solidFill>
            </a:endParaRPr>
          </a:p>
          <a:p>
            <a:r>
              <a:rPr lang="en-US" sz="2000" baseline="0" dirty="0">
                <a:solidFill>
                  <a:srgbClr val="FFFFFF"/>
                </a:solidFill>
              </a:rPr>
              <a:t>(585) 366-0333</a:t>
            </a:r>
          </a:p>
        </p:txBody>
      </p:sp>
    </p:spTree>
    <p:extLst>
      <p:ext uri="{BB962C8B-B14F-4D97-AF65-F5344CB8AC3E}">
        <p14:creationId xmlns:p14="http://schemas.microsoft.com/office/powerpoint/2010/main" val="364325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Grn">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25782"/>
            <a:ext cx="6858000" cy="425118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69482BD-81B0-A544-99F6-A1CE6417EBCB}"/>
              </a:ext>
            </a:extLst>
          </p:cNvPr>
          <p:cNvCxnSpPr>
            <a:cxnSpLocks/>
          </p:cNvCxnSpPr>
          <p:nvPr userDrawn="1"/>
        </p:nvCxnSpPr>
        <p:spPr>
          <a:xfrm>
            <a:off x="0" y="1499731"/>
            <a:ext cx="9144000" cy="0"/>
          </a:xfrm>
          <a:prstGeom prst="line">
            <a:avLst/>
          </a:prstGeom>
          <a:ln w="7937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CD3DEAF-7778-2C47-AFD6-38B6722C8102}"/>
              </a:ext>
            </a:extLst>
          </p:cNvPr>
          <p:cNvSpPr>
            <a:spLocks noGrp="1"/>
          </p:cNvSpPr>
          <p:nvPr>
            <p:ph type="title"/>
          </p:nvPr>
        </p:nvSpPr>
        <p:spPr>
          <a:xfrm>
            <a:off x="1143000" y="365126"/>
            <a:ext cx="6858000" cy="1134604"/>
          </a:xfrm>
          <a:prstGeom prst="rect">
            <a:avLst/>
          </a:prstGeom>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447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16161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206980"/>
            <a:ext cx="9144000" cy="651020"/>
          </a:xfrm>
          <a:prstGeom prst="rect">
            <a:avLst/>
          </a:prstGeom>
          <a:solidFill>
            <a:srgbClr val="16161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1269934"/>
            <a:ext cx="9144000" cy="0"/>
          </a:xfrm>
          <a:prstGeom prst="line">
            <a:avLst/>
          </a:prstGeom>
          <a:ln w="50800">
            <a:solidFill>
              <a:srgbClr val="50505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299274"/>
            <a:ext cx="9144000" cy="0"/>
          </a:xfrm>
          <a:prstGeom prst="line">
            <a:avLst/>
          </a:prstGeom>
          <a:ln w="50800">
            <a:solidFill>
              <a:srgbClr val="505051"/>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317445"/>
            <a:ext cx="8229600" cy="866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55365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2013 Exiscan LLC;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2D72-E4EF-CD44-BA04-40FC757145E8}" type="slidenum">
              <a:rPr lang="en-US" smtClean="0"/>
              <a:t>‹#›</a:t>
            </a:fld>
            <a:endParaRPr lang="en-US"/>
          </a:p>
        </p:txBody>
      </p:sp>
    </p:spTree>
    <p:extLst>
      <p:ext uri="{BB962C8B-B14F-4D97-AF65-F5344CB8AC3E}">
        <p14:creationId xmlns:p14="http://schemas.microsoft.com/office/powerpoint/2010/main" val="1578851992"/>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5" r:id="rId3"/>
  </p:sldLayoutIdLst>
  <p:txStyles>
    <p:titleStyle>
      <a:lvl1pPr algn="ctr" defTabSz="457200" rtl="0" eaLnBrk="1" latinLnBrk="0" hangingPunct="1">
        <a:spcBef>
          <a:spcPct val="0"/>
        </a:spcBef>
        <a:buNone/>
        <a:defRPr sz="4400" kern="1200">
          <a:solidFill>
            <a:schemeClr val="bg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IR Window Overview</a:t>
            </a:r>
          </a:p>
        </p:txBody>
      </p:sp>
    </p:spTree>
    <p:extLst>
      <p:ext uri="{BB962C8B-B14F-4D97-AF65-F5344CB8AC3E}">
        <p14:creationId xmlns:p14="http://schemas.microsoft.com/office/powerpoint/2010/main" val="211453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4965"/>
            <a:ext cx="9144000" cy="4853208"/>
          </a:xfrm>
          <a:prstGeom prst="rect">
            <a:avLst/>
          </a:prstGeom>
          <a:solidFill>
            <a:srgbClr val="2C2C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739532" y="2603746"/>
            <a:ext cx="5663156" cy="1200329"/>
          </a:xfrm>
          <a:prstGeom prst="rect">
            <a:avLst/>
          </a:prstGeom>
          <a:noFill/>
        </p:spPr>
        <p:txBody>
          <a:bodyPr wrap="square" rtlCol="0">
            <a:spAutoFit/>
          </a:bodyPr>
          <a:lstStyle/>
          <a:p>
            <a:pPr algn="ctr"/>
            <a:r>
              <a:rPr lang="en-US" sz="7200" dirty="0">
                <a:solidFill>
                  <a:srgbClr val="F2F2F2"/>
                </a:solidFill>
              </a:rPr>
              <a:t>Options</a:t>
            </a:r>
          </a:p>
        </p:txBody>
      </p:sp>
    </p:spTree>
    <p:extLst>
      <p:ext uri="{BB962C8B-B14F-4D97-AF65-F5344CB8AC3E}">
        <p14:creationId xmlns:p14="http://schemas.microsoft.com/office/powerpoint/2010/main" val="116630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25E8D0-D155-4244-A628-D3815F28843D}"/>
              </a:ext>
            </a:extLst>
          </p:cNvPr>
          <p:cNvSpPr>
            <a:spLocks noGrp="1"/>
          </p:cNvSpPr>
          <p:nvPr>
            <p:ph type="title"/>
          </p:nvPr>
        </p:nvSpPr>
        <p:spPr/>
        <p:txBody>
          <a:bodyPr>
            <a:normAutofit fontScale="90000"/>
          </a:bodyPr>
          <a:lstStyle/>
          <a:p>
            <a:r>
              <a:rPr lang="en-US" dirty="0"/>
              <a:t>Industrial Polymers v/ Crystals</a:t>
            </a:r>
          </a:p>
        </p:txBody>
      </p:sp>
      <p:pic>
        <p:nvPicPr>
          <p:cNvPr id="4" name="Picture 3" descr="A picture containing indoor, oven, sitting, monitor&#10;&#10;Description automatically generated">
            <a:extLst>
              <a:ext uri="{FF2B5EF4-FFF2-40B4-BE49-F238E27FC236}">
                <a16:creationId xmlns:a16="http://schemas.microsoft.com/office/drawing/2014/main" id="{9B072111-F12E-364C-B03D-272E30BB1F1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9089" l="6934" r="98340">
                        <a14:foregroundMark x1="10547" y1="4948" x2="11328" y2="12891"/>
                        <a14:foregroundMark x1="10547" y1="4818" x2="16016" y2="5599"/>
                        <a14:foregroundMark x1="16016" y1="5599" x2="21191" y2="4167"/>
                        <a14:foregroundMark x1="21191" y1="4167" x2="21582" y2="4167"/>
                        <a14:foregroundMark x1="23340" y1="53125" x2="23340" y2="61849"/>
                        <a14:foregroundMark x1="23340" y1="61849" x2="27637" y2="52604"/>
                        <a14:foregroundMark x1="27637" y1="52604" x2="30176" y2="59896"/>
                        <a14:foregroundMark x1="30176" y1="59896" x2="32813" y2="51172"/>
                        <a14:foregroundMark x1="32813" y1="51172" x2="37207" y2="57813"/>
                        <a14:foregroundMark x1="37207" y1="57813" x2="48633" y2="53906"/>
                        <a14:foregroundMark x1="48633" y1="53906" x2="53516" y2="57292"/>
                        <a14:foregroundMark x1="53516" y1="57292" x2="61133" y2="50391"/>
                        <a14:foregroundMark x1="61133" y1="50391" x2="66113" y2="52474"/>
                        <a14:foregroundMark x1="66113" y1="52474" x2="61621" y2="56641"/>
                        <a14:foregroundMark x1="61621" y1="56641" x2="66016" y2="50521"/>
                        <a14:foregroundMark x1="66016" y1="50521" x2="69141" y2="56120"/>
                        <a14:foregroundMark x1="69141" y1="56120" x2="75879" y2="52474"/>
                        <a14:foregroundMark x1="75879" y1="52474" x2="81641" y2="55729"/>
                        <a14:foregroundMark x1="81641" y1="55729" x2="79199" y2="61849"/>
                        <a14:foregroundMark x1="79199" y1="61849" x2="80957" y2="54818"/>
                        <a14:foregroundMark x1="80957" y1="54818" x2="85352" y2="68750"/>
                        <a14:foregroundMark x1="85352" y1="68750" x2="81152" y2="73177"/>
                        <a14:foregroundMark x1="81152" y1="73177" x2="75879" y2="71615"/>
                        <a14:foregroundMark x1="75879" y1="71615" x2="66016" y2="61979"/>
                        <a14:foregroundMark x1="66016" y1="61979" x2="60742" y2="62109"/>
                        <a14:foregroundMark x1="60742" y1="62109" x2="45215" y2="57682"/>
                        <a14:foregroundMark x1="45215" y1="57682" x2="43457" y2="64453"/>
                        <a14:foregroundMark x1="43457" y1="64453" x2="32813" y2="63151"/>
                        <a14:foregroundMark x1="32813" y1="63151" x2="23535" y2="69010"/>
                        <a14:foregroundMark x1="26270" y1="62891" x2="31738" y2="59375"/>
                        <a14:foregroundMark x1="31738" y1="59375" x2="37207" y2="59635"/>
                        <a14:foregroundMark x1="37207" y1="59635" x2="39355" y2="52865"/>
                        <a14:foregroundMark x1="39355" y1="52865" x2="51367" y2="50651"/>
                        <a14:foregroundMark x1="51367" y1="50651" x2="62695" y2="56120"/>
                        <a14:foregroundMark x1="62695" y1="56120" x2="67676" y2="53385"/>
                        <a14:foregroundMark x1="67676" y1="53385" x2="71191" y2="48177"/>
                        <a14:foregroundMark x1="71191" y1="48177" x2="69922" y2="55729"/>
                        <a14:foregroundMark x1="69922" y1="55729" x2="74902" y2="58594"/>
                        <a14:foregroundMark x1="74902" y1="58594" x2="77441" y2="65495"/>
                        <a14:foregroundMark x1="77441" y1="65495" x2="82910" y2="64714"/>
                        <a14:foregroundMark x1="82910" y1="64714" x2="84961" y2="58203"/>
                        <a14:foregroundMark x1="84961" y1="58203" x2="84570" y2="73438"/>
                        <a14:foregroundMark x1="84570" y1="73438" x2="87402" y2="67188"/>
                        <a14:foregroundMark x1="87402" y1="67188" x2="88477" y2="38802"/>
                        <a14:foregroundMark x1="67871" y1="58333" x2="67871" y2="58333"/>
                        <a14:foregroundMark x1="71289" y1="60807" x2="71289" y2="60807"/>
                        <a14:foregroundMark x1="39258" y1="62109" x2="39258" y2="62109"/>
                        <a14:foregroundMark x1="33691" y1="57031" x2="33691" y2="57031"/>
                        <a14:foregroundMark x1="36816" y1="49349" x2="36816" y2="49349"/>
                        <a14:foregroundMark x1="43066" y1="48958" x2="43066" y2="48958"/>
                        <a14:foregroundMark x1="41895" y1="32031" x2="41895" y2="32031"/>
                        <a14:foregroundMark x1="18164" y1="15625" x2="18359" y2="31901"/>
                        <a14:foregroundMark x1="18359" y1="31901" x2="23633" y2="34115"/>
                        <a14:foregroundMark x1="23633" y1="34115" x2="29004" y2="32031"/>
                        <a14:foregroundMark x1="29004" y1="32031" x2="45996" y2="36458"/>
                        <a14:foregroundMark x1="45996" y1="36458" x2="72266" y2="31250"/>
                        <a14:foregroundMark x1="72266" y1="31250" x2="84375" y2="33984"/>
                        <a14:foregroundMark x1="84375" y1="33984" x2="83984" y2="16797"/>
                        <a14:foregroundMark x1="83984" y1="16797" x2="20703" y2="16667"/>
                        <a14:foregroundMark x1="21191" y1="10026" x2="30273" y2="8984"/>
                        <a14:foregroundMark x1="30273" y1="8984" x2="38672" y2="9896"/>
                        <a14:foregroundMark x1="38672" y1="9896" x2="46191" y2="9896"/>
                        <a14:foregroundMark x1="46191" y1="9896" x2="52734" y2="10026"/>
                        <a14:foregroundMark x1="52734" y1="10026" x2="65918" y2="8854"/>
                        <a14:foregroundMark x1="65918" y1="8854" x2="80078" y2="11458"/>
                        <a14:foregroundMark x1="80078" y1="11458" x2="86133" y2="10938"/>
                        <a14:foregroundMark x1="86133" y1="10938" x2="90332" y2="20703"/>
                        <a14:foregroundMark x1="90332" y1="20703" x2="90039" y2="35417"/>
                        <a14:foregroundMark x1="90039" y1="35417" x2="91504" y2="44401"/>
                        <a14:foregroundMark x1="91504" y1="44401" x2="90234" y2="65104"/>
                        <a14:foregroundMark x1="90234" y1="65104" x2="91016" y2="72266"/>
                        <a14:foregroundMark x1="91016" y1="72266" x2="88867" y2="79167"/>
                        <a14:foregroundMark x1="88867" y1="79167" x2="85156" y2="84375"/>
                        <a14:foregroundMark x1="85156" y1="84375" x2="90332" y2="86328"/>
                        <a14:foregroundMark x1="90332" y1="86328" x2="93945" y2="80859"/>
                        <a14:foregroundMark x1="93945" y1="80859" x2="94238" y2="56901"/>
                        <a14:foregroundMark x1="14160" y1="16927" x2="14746" y2="84245"/>
                        <a14:foregroundMark x1="14746" y1="84245" x2="17383" y2="85417"/>
                        <a14:foregroundMark x1="20020" y1="41927" x2="42676" y2="42708"/>
                        <a14:foregroundMark x1="42676" y1="42708" x2="48633" y2="42057"/>
                        <a14:foregroundMark x1="48633" y1="42057" x2="54688" y2="42318"/>
                        <a14:foregroundMark x1="54688" y1="42318" x2="65234" y2="40625"/>
                        <a14:foregroundMark x1="65234" y1="40625" x2="83203" y2="41406"/>
                        <a14:foregroundMark x1="25195" y1="47526" x2="25195" y2="47526"/>
                        <a14:foregroundMark x1="25977" y1="46224" x2="25977" y2="46224"/>
                        <a14:foregroundMark x1="51953" y1="46615" x2="51953" y2="46615"/>
                        <a14:foregroundMark x1="59277" y1="47917" x2="59277" y2="47917"/>
                        <a14:foregroundMark x1="77734" y1="46484" x2="77734" y2="46484"/>
                        <a14:foregroundMark x1="81641" y1="68099" x2="81641" y2="68099"/>
                        <a14:foregroundMark x1="84277" y1="76693" x2="84277" y2="76693"/>
                        <a14:foregroundMark x1="81641" y1="77734" x2="70801" y2="74740"/>
                        <a14:foregroundMark x1="70801" y1="74740" x2="68652" y2="68099"/>
                        <a14:foregroundMark x1="68652" y1="68099" x2="66309" y2="66016"/>
                        <a14:foregroundMark x1="81445" y1="86198" x2="57813" y2="80208"/>
                        <a14:foregroundMark x1="57813" y1="80208" x2="26758" y2="83724"/>
                        <a14:foregroundMark x1="26758" y1="83724" x2="20996" y2="82552"/>
                        <a14:foregroundMark x1="20996" y1="82552" x2="23145" y2="85807"/>
                        <a14:foregroundMark x1="20801" y1="61719" x2="21191" y2="67057"/>
                        <a14:foregroundMark x1="25879" y1="72917" x2="32422" y2="71875"/>
                        <a14:foregroundMark x1="32422" y1="71875" x2="47656" y2="76302"/>
                        <a14:foregroundMark x1="47656" y1="76302" x2="53613" y2="75000"/>
                        <a14:foregroundMark x1="53613" y1="75000" x2="58984" y2="75781"/>
                        <a14:foregroundMark x1="58984" y1="75781" x2="64160" y2="73698"/>
                        <a14:foregroundMark x1="64160" y1="73698" x2="61230" y2="67839"/>
                        <a14:foregroundMark x1="61230" y1="67839" x2="56836" y2="63802"/>
                        <a14:foregroundMark x1="56836" y1="63802" x2="55859" y2="70833"/>
                        <a14:foregroundMark x1="55859" y1="70833" x2="52051" y2="65885"/>
                        <a14:foregroundMark x1="52051" y1="65885" x2="50684" y2="72917"/>
                        <a14:foregroundMark x1="50684" y1="72917" x2="46484" y2="71094"/>
                        <a14:foregroundMark x1="46289" y1="61849" x2="46289" y2="61849"/>
                        <a14:foregroundMark x1="59082" y1="70833" x2="59082" y2="70833"/>
                        <a14:foregroundMark x1="65527" y1="76823" x2="65527" y2="76823"/>
                        <a14:foregroundMark x1="9493" y1="89453" x2="9375" y2="90755"/>
                        <a14:foregroundMark x1="9766" y1="86458" x2="9493" y2="89453"/>
                        <a14:foregroundMark x1="7910" y1="92448" x2="8398" y2="91016"/>
                        <a14:foregroundMark x1="8105" y1="90755" x2="8105" y2="90755"/>
                        <a14:foregroundMark x1="8301" y1="90755" x2="8301" y2="90755"/>
                        <a14:foregroundMark x1="8789" y1="90234" x2="8789" y2="90234"/>
                        <a14:foregroundMark x1="8887" y1="88672" x2="8887" y2="88672"/>
                        <a14:foregroundMark x1="9473" y1="85286" x2="9473" y2="85286"/>
                        <a14:foregroundMark x1="9375" y1="84766" x2="9375" y2="84766"/>
                        <a14:foregroundMark x1="9180" y1="85938" x2="9082" y2="88021"/>
                        <a14:foregroundMark x1="9668" y1="86719" x2="9570" y2="89193"/>
                        <a14:foregroundMark x1="10742" y1="90625" x2="15625" y2="90755"/>
                        <a14:foregroundMark x1="16504" y1="90885" x2="16699" y2="91016"/>
                        <a14:foregroundMark x1="17188" y1="90755" x2="17188" y2="90755"/>
                        <a14:foregroundMark x1="17383" y1="91276" x2="17383" y2="91276"/>
                        <a14:foregroundMark x1="17676" y1="90885" x2="17676" y2="90885"/>
                        <a14:foregroundMark x1="18555" y1="90625" x2="18555" y2="90625"/>
                        <a14:foregroundMark x1="9180" y1="93620" x2="7031" y2="98438"/>
                        <a14:foregroundMark x1="10645" y1="97917" x2="15234" y2="95313"/>
                        <a14:foregroundMark x1="19238" y1="94010" x2="26563" y2="93620"/>
                        <a14:foregroundMark x1="26563" y1="93620" x2="32227" y2="94271"/>
                        <a14:foregroundMark x1="32227" y1="94271" x2="26953" y2="98177"/>
                        <a14:foregroundMark x1="26953" y1="98177" x2="18164" y2="97786"/>
                        <a14:foregroundMark x1="33301" y1="94792" x2="45410" y2="95182"/>
                        <a14:foregroundMark x1="45410" y1="95182" x2="52539" y2="94922"/>
                        <a14:foregroundMark x1="52539" y1="94922" x2="41113" y2="98958"/>
                        <a14:foregroundMark x1="41113" y1="98958" x2="32422" y2="98828"/>
                        <a14:foregroundMark x1="55957" y1="73828" x2="55957" y2="73828"/>
                        <a14:foregroundMark x1="53516" y1="94141" x2="58691" y2="94271"/>
                        <a14:foregroundMark x1="58691" y1="94271" x2="68457" y2="93229"/>
                        <a14:foregroundMark x1="68457" y1="93229" x2="76758" y2="94401"/>
                        <a14:foregroundMark x1="90332" y1="91146" x2="90332" y2="91146"/>
                        <a14:foregroundMark x1="90039" y1="91536" x2="95313" y2="90495"/>
                        <a14:foregroundMark x1="95313" y1="90495" x2="90918" y2="95313"/>
                        <a14:foregroundMark x1="90918" y1="95313" x2="79102" y2="98177"/>
                        <a14:foregroundMark x1="79102" y1="98177" x2="84570" y2="99219"/>
                        <a14:foregroundMark x1="84570" y1="99219" x2="90527" y2="98438"/>
                        <a14:foregroundMark x1="90527" y1="98438" x2="95801" y2="99089"/>
                        <a14:foregroundMark x1="95801" y1="99089" x2="95117" y2="94922"/>
                        <a14:foregroundMark x1="96387" y1="84505" x2="96387" y2="84505"/>
                        <a14:foregroundMark x1="96582" y1="85417" x2="96582" y2="85417"/>
                        <a14:foregroundMark x1="96680" y1="86328" x2="96680" y2="86328"/>
                        <a14:foregroundMark x1="96387" y1="84896" x2="97754" y2="91927"/>
                        <a14:foregroundMark x1="96582" y1="85677" x2="96582" y2="85677"/>
                        <a14:foregroundMark x1="96582" y1="84896" x2="96582" y2="84896"/>
                        <a14:foregroundMark x1="98242" y1="91406" x2="98242" y2="91406"/>
                        <a14:foregroundMark x1="98340" y1="92057" x2="98340" y2="92057"/>
                        <a14:foregroundMark x1="98047" y1="90755" x2="98047" y2="90755"/>
                        <a14:foregroundMark x1="50781" y1="92318" x2="50781" y2="92318"/>
                        <a14:foregroundMark x1="51660" y1="92318" x2="51660" y2="92318"/>
                        <a14:foregroundMark x1="46191" y1="92578" x2="46191" y2="92578"/>
                        <a14:foregroundMark x1="35840" y1="92318" x2="35840" y2="92318"/>
                        <a14:foregroundMark x1="26855" y1="92448" x2="26855" y2="92448"/>
                        <a14:foregroundMark x1="28613" y1="92318" x2="28613" y2="92318"/>
                        <a14:foregroundMark x1="31934" y1="92318" x2="31934" y2="92318"/>
                        <a14:foregroundMark x1="53223" y1="92448" x2="53223" y2="92448"/>
                        <a14:foregroundMark x1="39258" y1="92318" x2="39258" y2="92318"/>
                        <a14:foregroundMark x1="49316" y1="64193" x2="49316" y2="64193"/>
                        <a14:backgroundMark x1="98340" y1="84766" x2="98340" y2="84766"/>
                        <a14:backgroundMark x1="98633" y1="87109" x2="98633" y2="87109"/>
                        <a14:backgroundMark x1="99219" y1="92318" x2="99219" y2="92318"/>
                        <a14:backgroundMark x1="93945" y1="89583" x2="93945" y2="89583"/>
                        <a14:backgroundMark x1="95020" y1="89583" x2="95020" y2="89583"/>
                        <a14:backgroundMark x1="92578" y1="89583" x2="92578" y2="89583"/>
                        <a14:backgroundMark x1="91016" y1="89453" x2="91016" y2="89453"/>
                        <a14:backgroundMark x1="88867" y1="89453" x2="88867" y2="89453"/>
                        <a14:backgroundMark x1="89258" y1="89453" x2="89258" y2="89453"/>
                        <a14:backgroundMark x1="87793" y1="89453" x2="87793" y2="89453"/>
                        <a14:backgroundMark x1="86328" y1="89453" x2="86328" y2="89453"/>
                        <a14:backgroundMark x1="58691" y1="89844" x2="58691" y2="89844"/>
                        <a14:backgroundMark x1="56445" y1="89844" x2="56445" y2="89844"/>
                        <a14:backgroundMark x1="53027" y1="89974" x2="53027" y2="89974"/>
                        <a14:backgroundMark x1="53711" y1="90104" x2="53711" y2="90104"/>
                        <a14:backgroundMark x1="54297" y1="90625" x2="54297" y2="90625"/>
                        <a14:backgroundMark x1="51172" y1="89974" x2="51172" y2="89974"/>
                        <a14:backgroundMark x1="51563" y1="90104" x2="51563" y2="90104"/>
                        <a14:backgroundMark x1="48730" y1="90365" x2="48730" y2="90365"/>
                        <a14:backgroundMark x1="49316" y1="90495" x2="49316" y2="90495"/>
                        <a14:backgroundMark x1="47070" y1="90234" x2="47070" y2="90234"/>
                        <a14:backgroundMark x1="45020" y1="90234" x2="45020" y2="90234"/>
                        <a14:backgroundMark x1="42969" y1="89844" x2="42969" y2="89844"/>
                        <a14:backgroundMark x1="39941" y1="90495" x2="39941" y2="90495"/>
                        <a14:backgroundMark x1="37988" y1="90234" x2="37988" y2="90234"/>
                        <a14:backgroundMark x1="35938" y1="90365" x2="35938" y2="90365"/>
                        <a14:backgroundMark x1="34668" y1="90234" x2="34668" y2="90234"/>
                        <a14:backgroundMark x1="32910" y1="90234" x2="32910" y2="90234"/>
                        <a14:backgroundMark x1="30078" y1="90495" x2="30078" y2="90495"/>
                        <a14:backgroundMark x1="26758" y1="90495" x2="26758" y2="90495"/>
                        <a14:backgroundMark x1="23730" y1="90495" x2="23730" y2="90495"/>
                        <a14:backgroundMark x1="10742" y1="89453" x2="10742" y2="89453"/>
                        <a14:backgroundMark x1="11230" y1="89714" x2="11230" y2="89714"/>
                        <a14:backgroundMark x1="12109" y1="89714" x2="12109" y2="89714"/>
                        <a14:backgroundMark x1="13281" y1="89714" x2="13281" y2="89714"/>
                        <a14:backgroundMark x1="16895" y1="89323" x2="16895" y2="89323"/>
                        <a14:backgroundMark x1="18262" y1="89453" x2="18262" y2="89453"/>
                        <a14:backgroundMark x1="19141" y1="89323" x2="19141" y2="89323"/>
                        <a14:backgroundMark x1="92090" y1="1172" x2="92090" y2="1172"/>
                        <a14:backgroundMark x1="97266" y1="1432" x2="97266" y2="1432"/>
                        <a14:backgroundMark x1="95117" y1="1432" x2="95117" y2="1432"/>
                        <a14:backgroundMark x1="97363" y1="2865" x2="97363" y2="2865"/>
                      </a14:backgroundRemoval>
                    </a14:imgEffect>
                  </a14:imgLayer>
                </a14:imgProps>
              </a:ext>
            </a:extLst>
          </a:blip>
          <a:stretch>
            <a:fillRect/>
          </a:stretch>
        </p:blipFill>
        <p:spPr>
          <a:xfrm>
            <a:off x="2665142" y="2484005"/>
            <a:ext cx="3813717" cy="2860288"/>
          </a:xfrm>
          <a:prstGeom prst="rect">
            <a:avLst/>
          </a:prstGeom>
        </p:spPr>
      </p:pic>
      <p:pic>
        <p:nvPicPr>
          <p:cNvPr id="6" name="Picture 5" descr="A close up of a device&#10;&#10;Description automatically generated">
            <a:extLst>
              <a:ext uri="{FF2B5EF4-FFF2-40B4-BE49-F238E27FC236}">
                <a16:creationId xmlns:a16="http://schemas.microsoft.com/office/drawing/2014/main" id="{998C32CF-E974-8F45-8F60-A9B9471F9F9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18499" y="2616857"/>
            <a:ext cx="4835876" cy="2439122"/>
          </a:xfrm>
          <a:prstGeom prst="rect">
            <a:avLst/>
          </a:prstGeom>
        </p:spPr>
      </p:pic>
      <p:pic>
        <p:nvPicPr>
          <p:cNvPr id="8" name="Picture 7" descr="A close up of a device&#10;&#10;Description automatically generated">
            <a:extLst>
              <a:ext uri="{FF2B5EF4-FFF2-40B4-BE49-F238E27FC236}">
                <a16:creationId xmlns:a16="http://schemas.microsoft.com/office/drawing/2014/main" id="{D22B62C4-0A67-374B-AA08-7CBF91AAE0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01" b="89925" l="8400" r="90000">
                        <a14:foregroundMark x1="8400" y1="36940" x2="8400" y2="36940"/>
                        <a14:foregroundMark x1="39600" y1="9701" x2="39600" y2="9701"/>
                        <a14:foregroundMark x1="73200" y1="46269" x2="73200" y2="46269"/>
                      </a14:backgroundRemoval>
                    </a14:imgEffect>
                  </a14:imgLayer>
                </a14:imgProps>
              </a:ext>
            </a:extLst>
          </a:blip>
          <a:stretch>
            <a:fillRect/>
          </a:stretch>
        </p:blipFill>
        <p:spPr>
          <a:xfrm>
            <a:off x="6478859" y="2391015"/>
            <a:ext cx="2118077" cy="2270579"/>
          </a:xfrm>
          <a:prstGeom prst="rect">
            <a:avLst/>
          </a:prstGeom>
        </p:spPr>
      </p:pic>
    </p:spTree>
    <p:extLst>
      <p:ext uri="{BB962C8B-B14F-4D97-AF65-F5344CB8AC3E}">
        <p14:creationId xmlns:p14="http://schemas.microsoft.com/office/powerpoint/2010/main" val="337815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Industrial-Grade Tools</a:t>
            </a:r>
          </a:p>
        </p:txBody>
      </p:sp>
      <p:pic>
        <p:nvPicPr>
          <p:cNvPr id="7" name="Picture 6" descr="Dual_View_Windows.psd"/>
          <p:cNvPicPr>
            <a:picLocks noChangeAspect="1"/>
          </p:cNvPicPr>
          <p:nvPr/>
        </p:nvPicPr>
        <p:blipFill rotWithShape="1">
          <a:blip r:embed="rId3">
            <a:extLst>
              <a:ext uri="{BEBA8EAE-BF5A-486C-A8C5-ECC9F3942E4B}">
                <a14:imgProps xmlns:a14="http://schemas.microsoft.com/office/drawing/2010/main">
                  <a14:imgLayer r:embed="rId4">
                    <a14:imgEffect>
                      <a14:backgroundRemoval t="2336" b="95076" l="9292" r="93262"/>
                    </a14:imgEffect>
                  </a14:imgLayer>
                </a14:imgProps>
              </a:ext>
              <a:ext uri="{28A0092B-C50C-407E-A947-70E740481C1C}">
                <a14:useLocalDpi xmlns:a14="http://schemas.microsoft.com/office/drawing/2010/main" val="0"/>
              </a:ext>
            </a:extLst>
          </a:blip>
          <a:srcRect l="48398" r="6746" b="10456"/>
          <a:stretch/>
        </p:blipFill>
        <p:spPr>
          <a:xfrm>
            <a:off x="338917" y="1709619"/>
            <a:ext cx="2137844" cy="2079978"/>
          </a:xfrm>
          <a:prstGeom prst="rect">
            <a:avLst/>
          </a:prstGeom>
        </p:spPr>
      </p:pic>
      <p:pic>
        <p:nvPicPr>
          <p:cNvPr id="10" name="Picture 9" descr="XDP_InspPanel.psd"/>
          <p:cNvPicPr>
            <a:picLocks noChangeAspect="1"/>
          </p:cNvPicPr>
          <p:nvPr/>
        </p:nvPicPr>
        <p:blipFill rotWithShape="1">
          <a:blip r:embed="rId5">
            <a:extLst>
              <a:ext uri="{BEBA8EAE-BF5A-486C-A8C5-ECC9F3942E4B}">
                <a14:imgProps xmlns:a14="http://schemas.microsoft.com/office/drawing/2010/main">
                  <a14:imgLayer r:embed="rId6">
                    <a14:imgEffect>
                      <a14:backgroundRemoval t="8238" b="79886" l="9978" r="89995"/>
                    </a14:imgEffect>
                  </a14:imgLayer>
                </a14:imgProps>
              </a:ext>
              <a:ext uri="{28A0092B-C50C-407E-A947-70E740481C1C}">
                <a14:useLocalDpi xmlns:a14="http://schemas.microsoft.com/office/drawing/2010/main" val="0"/>
              </a:ext>
            </a:extLst>
          </a:blip>
          <a:srcRect l="36727" r="7070" b="17260"/>
          <a:stretch/>
        </p:blipFill>
        <p:spPr>
          <a:xfrm>
            <a:off x="-184524" y="3458685"/>
            <a:ext cx="3471333" cy="2882071"/>
          </a:xfrm>
          <a:prstGeom prst="rect">
            <a:avLst/>
          </a:prstGeom>
        </p:spPr>
      </p:pic>
      <p:sp>
        <p:nvSpPr>
          <p:cNvPr id="12" name="TextBox 11"/>
          <p:cNvSpPr txBox="1"/>
          <p:nvPr/>
        </p:nvSpPr>
        <p:spPr>
          <a:xfrm>
            <a:off x="3280978" y="1758104"/>
            <a:ext cx="5683153" cy="4132413"/>
          </a:xfrm>
          <a:prstGeom prst="rect">
            <a:avLst/>
          </a:prstGeom>
          <a:noFill/>
        </p:spPr>
        <p:txBody>
          <a:bodyPr wrap="square" rtlCol="0">
            <a:spAutoFit/>
          </a:bodyPr>
          <a:lstStyle/>
          <a:p>
            <a:r>
              <a:rPr lang="en-US" sz="3600" dirty="0">
                <a:effectLst>
                  <a:outerShdw blurRad="63500" sx="102000" sy="102000" algn="ctr" rotWithShape="0">
                    <a:schemeClr val="bg1">
                      <a:alpha val="40000"/>
                    </a:schemeClr>
                  </a:outerShdw>
                </a:effectLst>
              </a:rPr>
              <a:t>Exiscan™:</a:t>
            </a:r>
          </a:p>
          <a:p>
            <a:pPr marL="800100" lvl="1" indent="-342900">
              <a:lnSpc>
                <a:spcPct val="140000"/>
              </a:lnSpc>
              <a:spcBef>
                <a:spcPts val="600"/>
              </a:spcBef>
              <a:buFont typeface="Arial"/>
              <a:buChar char="•"/>
            </a:pPr>
            <a:r>
              <a:rPr lang="en-US" sz="2800" dirty="0">
                <a:effectLst>
                  <a:outerShdw blurRad="63500" sx="102000" sy="102000" algn="ctr" rotWithShape="0">
                    <a:schemeClr val="bg1">
                      <a:alpha val="40000"/>
                    </a:schemeClr>
                  </a:outerShdw>
                </a:effectLst>
              </a:rPr>
              <a:t>Superior Structural Integrity</a:t>
            </a:r>
          </a:p>
          <a:p>
            <a:pPr marL="800100" lvl="1" indent="-342900">
              <a:lnSpc>
                <a:spcPct val="200000"/>
              </a:lnSpc>
              <a:spcBef>
                <a:spcPts val="600"/>
              </a:spcBef>
              <a:buFont typeface="Arial"/>
              <a:buChar char="•"/>
            </a:pPr>
            <a:r>
              <a:rPr lang="en-US" sz="2800" dirty="0">
                <a:effectLst>
                  <a:outerShdw blurRad="63500" sx="102000" sy="102000" algn="ctr" rotWithShape="0">
                    <a:schemeClr val="bg1">
                      <a:alpha val="40000"/>
                    </a:schemeClr>
                  </a:outerShdw>
                </a:effectLst>
              </a:rPr>
              <a:t>Superior Field-of-View</a:t>
            </a:r>
          </a:p>
          <a:p>
            <a:pPr marL="800100" lvl="1" indent="-342900">
              <a:lnSpc>
                <a:spcPct val="200000"/>
              </a:lnSpc>
              <a:spcBef>
                <a:spcPts val="600"/>
              </a:spcBef>
              <a:buFont typeface="Arial"/>
              <a:buChar char="•"/>
            </a:pPr>
            <a:r>
              <a:rPr lang="en-US" sz="2800" dirty="0">
                <a:effectLst>
                  <a:outerShdw blurRad="63500" sx="102000" sy="102000" algn="ctr" rotWithShape="0">
                    <a:schemeClr val="bg1">
                      <a:alpha val="40000"/>
                    </a:schemeClr>
                  </a:outerShdw>
                </a:effectLst>
              </a:rPr>
              <a:t>Superior Data Accuracy</a:t>
            </a:r>
          </a:p>
          <a:p>
            <a:pPr marL="800100" lvl="1" indent="-342900">
              <a:lnSpc>
                <a:spcPct val="200000"/>
              </a:lnSpc>
              <a:spcBef>
                <a:spcPts val="600"/>
              </a:spcBef>
              <a:buFont typeface="Arial"/>
              <a:buChar char="•"/>
            </a:pPr>
            <a:r>
              <a:rPr lang="en-US" sz="2800" dirty="0">
                <a:effectLst>
                  <a:outerShdw blurRad="63500" sx="102000" sy="102000" algn="ctr" rotWithShape="0">
                    <a:schemeClr val="bg1">
                      <a:alpha val="40000"/>
                    </a:schemeClr>
                  </a:outerShdw>
                </a:effectLst>
              </a:rPr>
              <a:t>Superior Value</a:t>
            </a:r>
          </a:p>
        </p:txBody>
      </p:sp>
    </p:spTree>
    <p:extLst>
      <p:ext uri="{BB962C8B-B14F-4D97-AF65-F5344CB8AC3E}">
        <p14:creationId xmlns:p14="http://schemas.microsoft.com/office/powerpoint/2010/main" val="175696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Thank You for Your Time!</a:t>
            </a:r>
          </a:p>
        </p:txBody>
      </p:sp>
    </p:spTree>
    <p:extLst>
      <p:ext uri="{BB962C8B-B14F-4D97-AF65-F5344CB8AC3E}">
        <p14:creationId xmlns:p14="http://schemas.microsoft.com/office/powerpoint/2010/main" val="110443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TextBox 2"/>
          <p:cNvSpPr txBox="1"/>
          <p:nvPr/>
        </p:nvSpPr>
        <p:spPr>
          <a:xfrm>
            <a:off x="1210831" y="2028656"/>
            <a:ext cx="7028736" cy="2554545"/>
          </a:xfrm>
          <a:prstGeom prst="rect">
            <a:avLst/>
          </a:prstGeom>
          <a:noFill/>
        </p:spPr>
        <p:txBody>
          <a:bodyPr wrap="square" rtlCol="0">
            <a:spAutoFit/>
          </a:bodyPr>
          <a:lstStyle/>
          <a:p>
            <a:r>
              <a:rPr lang="en-US" sz="3200" dirty="0"/>
              <a:t>Standards and Best Practices</a:t>
            </a:r>
          </a:p>
          <a:p>
            <a:endParaRPr lang="en-US" sz="3200" dirty="0"/>
          </a:p>
          <a:p>
            <a:r>
              <a:rPr lang="en-US" sz="3200" dirty="0"/>
              <a:t>Options Available</a:t>
            </a:r>
          </a:p>
          <a:p>
            <a:endParaRPr lang="en-US" sz="3200" dirty="0"/>
          </a:p>
          <a:p>
            <a:r>
              <a:rPr lang="en-US" sz="3200" dirty="0"/>
              <a:t>Exiscan</a:t>
            </a:r>
          </a:p>
        </p:txBody>
      </p:sp>
    </p:spTree>
    <p:extLst>
      <p:ext uri="{BB962C8B-B14F-4D97-AF65-F5344CB8AC3E}">
        <p14:creationId xmlns:p14="http://schemas.microsoft.com/office/powerpoint/2010/main" val="210959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9219"/>
            <a:ext cx="9144000" cy="4780525"/>
          </a:xfrm>
          <a:prstGeom prst="rect">
            <a:avLst/>
          </a:prstGeom>
          <a:solidFill>
            <a:schemeClr val="tx1">
              <a:lumMod val="85000"/>
              <a:lumOff val="1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576990"/>
            <a:ext cx="8229600" cy="866876"/>
          </a:xfrm>
        </p:spPr>
        <p:txBody>
          <a:bodyPr>
            <a:noAutofit/>
          </a:bodyPr>
          <a:lstStyle/>
          <a:p>
            <a:r>
              <a:rPr lang="en-US" sz="5400" dirty="0">
                <a:solidFill>
                  <a:schemeClr val="bg1">
                    <a:lumMod val="95000"/>
                  </a:schemeClr>
                </a:solidFill>
                <a:latin typeface="Arial"/>
                <a:cs typeface="Arial"/>
              </a:rPr>
              <a:t>Standards &amp; Practices</a:t>
            </a:r>
            <a:endParaRPr lang="en-US" sz="3200" i="1" dirty="0">
              <a:solidFill>
                <a:schemeClr val="bg1">
                  <a:lumMod val="95000"/>
                </a:schemeClr>
              </a:solidFill>
              <a:latin typeface="Arial"/>
              <a:cs typeface="Arial"/>
            </a:endParaRPr>
          </a:p>
        </p:txBody>
      </p:sp>
    </p:spTree>
    <p:extLst>
      <p:ext uri="{BB962C8B-B14F-4D97-AF65-F5344CB8AC3E}">
        <p14:creationId xmlns:p14="http://schemas.microsoft.com/office/powerpoint/2010/main" val="391759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Safety</a:t>
            </a:r>
          </a:p>
        </p:txBody>
      </p:sp>
      <p:sp>
        <p:nvSpPr>
          <p:cNvPr id="3" name="TextBox 2"/>
          <p:cNvSpPr txBox="1"/>
          <p:nvPr/>
        </p:nvSpPr>
        <p:spPr>
          <a:xfrm>
            <a:off x="972082" y="2055707"/>
            <a:ext cx="7492999" cy="2189510"/>
          </a:xfrm>
          <a:prstGeom prst="rect">
            <a:avLst/>
          </a:prstGeom>
          <a:noFill/>
        </p:spPr>
        <p:txBody>
          <a:bodyPr wrap="square" rtlCol="0">
            <a:spAutoFit/>
          </a:bodyPr>
          <a:lstStyle/>
          <a:p>
            <a:pPr>
              <a:spcBef>
                <a:spcPts val="600"/>
              </a:spcBef>
            </a:pPr>
            <a:r>
              <a:rPr lang="en-US" sz="3200" dirty="0"/>
              <a:t>NFPA 70E: </a:t>
            </a:r>
          </a:p>
          <a:p>
            <a:pPr marL="968375" lvl="1" indent="-342900">
              <a:lnSpc>
                <a:spcPct val="130000"/>
              </a:lnSpc>
              <a:spcBef>
                <a:spcPts val="600"/>
              </a:spcBef>
              <a:buSzPct val="125000"/>
              <a:buFont typeface="Arial"/>
              <a:buChar char="•"/>
            </a:pPr>
            <a:r>
              <a:rPr lang="en-US" sz="2400" dirty="0"/>
              <a:t>Emphasis on Deenergized or Closed-Panel</a:t>
            </a:r>
          </a:p>
          <a:p>
            <a:pPr marL="968375" lvl="1" indent="-342900">
              <a:lnSpc>
                <a:spcPct val="130000"/>
              </a:lnSpc>
              <a:spcBef>
                <a:spcPts val="600"/>
              </a:spcBef>
              <a:buSzPct val="125000"/>
              <a:buFont typeface="Arial"/>
              <a:buChar char="•"/>
            </a:pPr>
            <a:r>
              <a:rPr lang="en-US" sz="2400" dirty="0"/>
              <a:t>Normal Operating Condition</a:t>
            </a:r>
          </a:p>
          <a:p>
            <a:pPr marL="1714500" lvl="3" indent="-342900">
              <a:lnSpc>
                <a:spcPct val="120000"/>
              </a:lnSpc>
              <a:spcBef>
                <a:spcPts val="600"/>
              </a:spcBef>
              <a:buSzPct val="125000"/>
              <a:buFont typeface="Lucida Grande"/>
              <a:buChar char="-"/>
            </a:pPr>
            <a:r>
              <a:rPr lang="mr-IN" sz="2400" dirty="0">
                <a:solidFill>
                  <a:srgbClr val="FF0000"/>
                </a:solidFill>
              </a:rPr>
              <a:t>…</a:t>
            </a:r>
            <a:r>
              <a:rPr lang="en-US" sz="2400" dirty="0">
                <a:solidFill>
                  <a:srgbClr val="FF0000"/>
                </a:solidFill>
              </a:rPr>
              <a:t>Properly Maintained (per NFPA 70B)</a:t>
            </a:r>
          </a:p>
        </p:txBody>
      </p:sp>
    </p:spTree>
    <p:extLst>
      <p:ext uri="{BB962C8B-B14F-4D97-AF65-F5344CB8AC3E}">
        <p14:creationId xmlns:p14="http://schemas.microsoft.com/office/powerpoint/2010/main" val="110015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Condition Monitoring</a:t>
            </a:r>
          </a:p>
        </p:txBody>
      </p:sp>
      <p:sp>
        <p:nvSpPr>
          <p:cNvPr id="3" name="TextBox 2"/>
          <p:cNvSpPr txBox="1"/>
          <p:nvPr/>
        </p:nvSpPr>
        <p:spPr>
          <a:xfrm>
            <a:off x="984609" y="2086246"/>
            <a:ext cx="7492999" cy="1789401"/>
          </a:xfrm>
          <a:prstGeom prst="rect">
            <a:avLst/>
          </a:prstGeom>
          <a:noFill/>
        </p:spPr>
        <p:txBody>
          <a:bodyPr wrap="square" rtlCol="0">
            <a:spAutoFit/>
          </a:bodyPr>
          <a:lstStyle/>
          <a:p>
            <a:pPr>
              <a:spcBef>
                <a:spcPts val="600"/>
              </a:spcBef>
              <a:buSzPct val="125000"/>
            </a:pPr>
            <a:r>
              <a:rPr lang="en-US" sz="3200" dirty="0"/>
              <a:t>NFPA 70B: </a:t>
            </a:r>
          </a:p>
          <a:p>
            <a:pPr marL="800100" lvl="1" indent="-342900">
              <a:lnSpc>
                <a:spcPct val="150000"/>
              </a:lnSpc>
              <a:spcBef>
                <a:spcPts val="600"/>
              </a:spcBef>
              <a:buSzPct val="125000"/>
              <a:buFont typeface="Arial"/>
              <a:buChar char="•"/>
            </a:pPr>
            <a:r>
              <a:rPr lang="en-US" sz="2400" dirty="0"/>
              <a:t>IR is Most Efficient Way to Detect Electrical Faults</a:t>
            </a:r>
          </a:p>
          <a:p>
            <a:pPr marL="800100" lvl="1" indent="-342900">
              <a:lnSpc>
                <a:spcPct val="150000"/>
              </a:lnSpc>
              <a:spcBef>
                <a:spcPts val="600"/>
              </a:spcBef>
              <a:buSzPct val="125000"/>
              <a:buFont typeface="Arial"/>
              <a:buChar char="•"/>
            </a:pPr>
            <a:r>
              <a:rPr lang="en-US" sz="2400" dirty="0"/>
              <a:t>Annual IR Scans</a:t>
            </a:r>
          </a:p>
        </p:txBody>
      </p:sp>
    </p:spTree>
    <p:extLst>
      <p:ext uri="{BB962C8B-B14F-4D97-AF65-F5344CB8AC3E}">
        <p14:creationId xmlns:p14="http://schemas.microsoft.com/office/powerpoint/2010/main" val="224405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 Safe Inspections</a:t>
            </a:r>
          </a:p>
        </p:txBody>
      </p:sp>
      <p:sp>
        <p:nvSpPr>
          <p:cNvPr id="3" name="TextBox 2"/>
          <p:cNvSpPr txBox="1"/>
          <p:nvPr/>
        </p:nvSpPr>
        <p:spPr>
          <a:xfrm>
            <a:off x="959556" y="1960985"/>
            <a:ext cx="7492999" cy="3491405"/>
          </a:xfrm>
          <a:prstGeom prst="rect">
            <a:avLst/>
          </a:prstGeom>
          <a:noFill/>
        </p:spPr>
        <p:txBody>
          <a:bodyPr wrap="square" rtlCol="0">
            <a:spAutoFit/>
          </a:bodyPr>
          <a:lstStyle/>
          <a:p>
            <a:pPr>
              <a:spcBef>
                <a:spcPts val="600"/>
              </a:spcBef>
              <a:buSzPct val="125000"/>
            </a:pPr>
            <a:r>
              <a:rPr lang="en-US" sz="3200" dirty="0"/>
              <a:t>NFPA 70E: </a:t>
            </a:r>
          </a:p>
          <a:p>
            <a:pPr marL="800100" lvl="1" indent="-342900">
              <a:lnSpc>
                <a:spcPct val="130000"/>
              </a:lnSpc>
              <a:spcBef>
                <a:spcPts val="600"/>
              </a:spcBef>
              <a:buSzPct val="125000"/>
              <a:buFont typeface="Arial" panose="020B0604020202020204" pitchFamily="34" charset="0"/>
              <a:buChar char="•"/>
            </a:pPr>
            <a:r>
              <a:rPr lang="en-US" sz="2800" dirty="0"/>
              <a:t>Hierarchy of Risk Controls </a:t>
            </a:r>
            <a:r>
              <a:rPr lang="en-US" sz="2000" dirty="0"/>
              <a:t>(mandatory)</a:t>
            </a:r>
          </a:p>
          <a:p>
            <a:pPr marL="1257300" lvl="2" indent="-342900">
              <a:lnSpc>
                <a:spcPct val="130000"/>
              </a:lnSpc>
              <a:spcBef>
                <a:spcPts val="600"/>
              </a:spcBef>
              <a:buSzPct val="125000"/>
              <a:buFont typeface="System Font Regular"/>
              <a:buChar char="⁃"/>
            </a:pPr>
            <a:r>
              <a:rPr lang="en-US" sz="2400" dirty="0"/>
              <a:t>Priority on Highest Order Controls Possible</a:t>
            </a:r>
          </a:p>
          <a:p>
            <a:pPr marL="1714500" lvl="3" indent="-342900">
              <a:lnSpc>
                <a:spcPct val="130000"/>
              </a:lnSpc>
              <a:spcBef>
                <a:spcPts val="600"/>
              </a:spcBef>
              <a:buSzPct val="125000"/>
              <a:buFont typeface="System Font Regular"/>
              <a:buChar char="⁃"/>
            </a:pPr>
            <a:r>
              <a:rPr lang="en-US" sz="2400" dirty="0"/>
              <a:t>Not Just “Select PPE”</a:t>
            </a:r>
          </a:p>
          <a:p>
            <a:pPr marL="800100" lvl="1" indent="-342900">
              <a:lnSpc>
                <a:spcPct val="130000"/>
              </a:lnSpc>
              <a:spcBef>
                <a:spcPts val="600"/>
              </a:spcBef>
              <a:buSzPct val="125000"/>
              <a:buFont typeface="Arial" panose="020B0604020202020204" pitchFamily="34" charset="0"/>
              <a:buChar char="•"/>
            </a:pPr>
            <a:r>
              <a:rPr lang="en-US" sz="2800" dirty="0"/>
              <a:t>Safety by Design</a:t>
            </a:r>
          </a:p>
          <a:p>
            <a:pPr marL="1257300" lvl="2" indent="-342900">
              <a:lnSpc>
                <a:spcPct val="130000"/>
              </a:lnSpc>
              <a:spcBef>
                <a:spcPts val="600"/>
              </a:spcBef>
              <a:buSzPct val="125000"/>
              <a:buFont typeface="System Font Regular"/>
              <a:buChar char="⁃"/>
            </a:pPr>
            <a:r>
              <a:rPr lang="en-US" sz="2400" dirty="0"/>
              <a:t>Not Just Priority on Highest</a:t>
            </a:r>
          </a:p>
        </p:txBody>
      </p:sp>
    </p:spTree>
    <p:extLst>
      <p:ext uri="{BB962C8B-B14F-4D97-AF65-F5344CB8AC3E}">
        <p14:creationId xmlns:p14="http://schemas.microsoft.com/office/powerpoint/2010/main" val="135565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Hierarchy of Risk Control</a:t>
            </a:r>
          </a:p>
        </p:txBody>
      </p:sp>
      <p:sp>
        <p:nvSpPr>
          <p:cNvPr id="7" name="Rectangle 2"/>
          <p:cNvSpPr txBox="1">
            <a:spLocks noChangeArrowheads="1"/>
          </p:cNvSpPr>
          <p:nvPr/>
        </p:nvSpPr>
        <p:spPr>
          <a:xfrm>
            <a:off x="550514" y="1600200"/>
            <a:ext cx="4711700" cy="5207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5000"/>
              </a:lnSpc>
              <a:buFont typeface="+mj-lt"/>
              <a:buAutoNum type="arabicPeriod"/>
              <a:defRPr/>
            </a:pPr>
            <a:r>
              <a:rPr lang="en-US" sz="2900" dirty="0">
                <a:solidFill>
                  <a:srgbClr val="FF0000"/>
                </a:solidFill>
              </a:rPr>
              <a:t>Hazard Elimination</a:t>
            </a:r>
          </a:p>
          <a:p>
            <a:pPr>
              <a:lnSpc>
                <a:spcPct val="135000"/>
              </a:lnSpc>
              <a:spcBef>
                <a:spcPts val="800"/>
              </a:spcBef>
              <a:buFont typeface="+mj-lt"/>
              <a:buAutoNum type="arabicPeriod"/>
              <a:defRPr/>
            </a:pPr>
            <a:r>
              <a:rPr lang="en-US" sz="2900" dirty="0"/>
              <a:t>Substitution</a:t>
            </a:r>
          </a:p>
          <a:p>
            <a:pPr>
              <a:lnSpc>
                <a:spcPct val="135000"/>
              </a:lnSpc>
              <a:spcBef>
                <a:spcPts val="800"/>
              </a:spcBef>
              <a:buFont typeface="+mj-lt"/>
              <a:buAutoNum type="arabicPeriod"/>
              <a:defRPr/>
            </a:pPr>
            <a:r>
              <a:rPr lang="en-US" sz="2900" dirty="0"/>
              <a:t>Engineering Controls</a:t>
            </a:r>
          </a:p>
          <a:p>
            <a:pPr>
              <a:lnSpc>
                <a:spcPct val="135000"/>
              </a:lnSpc>
              <a:spcBef>
                <a:spcPts val="800"/>
              </a:spcBef>
              <a:buFont typeface="+mj-lt"/>
              <a:buAutoNum type="arabicPeriod"/>
              <a:defRPr/>
            </a:pPr>
            <a:r>
              <a:rPr lang="en-US" sz="2900" dirty="0"/>
              <a:t>Warnings</a:t>
            </a:r>
          </a:p>
          <a:p>
            <a:pPr>
              <a:lnSpc>
                <a:spcPct val="135000"/>
              </a:lnSpc>
              <a:spcBef>
                <a:spcPts val="800"/>
              </a:spcBef>
              <a:buFont typeface="+mj-lt"/>
              <a:buAutoNum type="arabicPeriod"/>
              <a:defRPr/>
            </a:pPr>
            <a:r>
              <a:rPr lang="en-US" sz="2900" dirty="0"/>
              <a:t>Administrative Controls</a:t>
            </a:r>
          </a:p>
          <a:p>
            <a:pPr>
              <a:lnSpc>
                <a:spcPct val="135000"/>
              </a:lnSpc>
              <a:spcBef>
                <a:spcPts val="800"/>
              </a:spcBef>
              <a:buFont typeface="+mj-lt"/>
              <a:buAutoNum type="arabicPeriod"/>
              <a:defRPr/>
            </a:pPr>
            <a:r>
              <a:rPr lang="en-US" sz="2900" dirty="0"/>
              <a:t>PPE</a:t>
            </a:r>
          </a:p>
        </p:txBody>
      </p:sp>
      <p:sp>
        <p:nvSpPr>
          <p:cNvPr id="3" name="Right Brace 2"/>
          <p:cNvSpPr/>
          <p:nvPr/>
        </p:nvSpPr>
        <p:spPr>
          <a:xfrm>
            <a:off x="4876800" y="1828800"/>
            <a:ext cx="533400" cy="1828800"/>
          </a:xfrm>
          <a:prstGeom prst="rightBrac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DE188B"/>
              </a:solidFill>
            </a:endParaRPr>
          </a:p>
        </p:txBody>
      </p:sp>
      <p:sp>
        <p:nvSpPr>
          <p:cNvPr id="8" name="Right Brace 7"/>
          <p:cNvSpPr/>
          <p:nvPr/>
        </p:nvSpPr>
        <p:spPr>
          <a:xfrm>
            <a:off x="4876800" y="3886200"/>
            <a:ext cx="533400" cy="1828800"/>
          </a:xfrm>
          <a:prstGeom prst="rightBrac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DE188B"/>
              </a:solidFill>
            </a:endParaRPr>
          </a:p>
        </p:txBody>
      </p:sp>
      <p:sp>
        <p:nvSpPr>
          <p:cNvPr id="5" name="TextBox 4"/>
          <p:cNvSpPr txBox="1"/>
          <p:nvPr/>
        </p:nvSpPr>
        <p:spPr>
          <a:xfrm>
            <a:off x="5638800" y="2133600"/>
            <a:ext cx="2667000" cy="1200329"/>
          </a:xfrm>
          <a:prstGeom prst="rect">
            <a:avLst/>
          </a:prstGeom>
          <a:noFill/>
        </p:spPr>
        <p:txBody>
          <a:bodyPr wrap="square" rtlCol="0">
            <a:spAutoFit/>
          </a:bodyPr>
          <a:lstStyle/>
          <a:p>
            <a:r>
              <a:rPr lang="en-US" sz="3600" dirty="0">
                <a:solidFill>
                  <a:srgbClr val="FF0000"/>
                </a:solidFill>
              </a:rPr>
              <a:t>Higher </a:t>
            </a:r>
            <a:r>
              <a:rPr lang="en-US" sz="3600" dirty="0"/>
              <a:t>Order Controls</a:t>
            </a:r>
          </a:p>
        </p:txBody>
      </p:sp>
      <p:sp>
        <p:nvSpPr>
          <p:cNvPr id="11" name="TextBox 10"/>
          <p:cNvSpPr txBox="1"/>
          <p:nvPr/>
        </p:nvSpPr>
        <p:spPr>
          <a:xfrm>
            <a:off x="5791200" y="4191000"/>
            <a:ext cx="2667000" cy="1200329"/>
          </a:xfrm>
          <a:prstGeom prst="rect">
            <a:avLst/>
          </a:prstGeom>
          <a:noFill/>
        </p:spPr>
        <p:txBody>
          <a:bodyPr wrap="square" rtlCol="0">
            <a:spAutoFit/>
          </a:bodyPr>
          <a:lstStyle/>
          <a:p>
            <a:r>
              <a:rPr lang="en-US" sz="3600" dirty="0">
                <a:solidFill>
                  <a:srgbClr val="FF0000"/>
                </a:solidFill>
              </a:rPr>
              <a:t>Lower </a:t>
            </a:r>
            <a:r>
              <a:rPr lang="en-US" sz="3600" dirty="0"/>
              <a:t>Order Controls</a:t>
            </a:r>
          </a:p>
        </p:txBody>
      </p:sp>
    </p:spTree>
    <p:extLst>
      <p:ext uri="{BB962C8B-B14F-4D97-AF65-F5344CB8AC3E}">
        <p14:creationId xmlns:p14="http://schemas.microsoft.com/office/powerpoint/2010/main" val="333388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Closed-Panel Inspection</a:t>
            </a:r>
          </a:p>
        </p:txBody>
      </p:sp>
      <p:pic>
        <p:nvPicPr>
          <p:cNvPr id="6" name="Picture 5" descr="In_Use.jpg"/>
          <p:cNvPicPr>
            <a:picLocks noChangeAspect="1"/>
          </p:cNvPicPr>
          <p:nvPr/>
        </p:nvPicPr>
        <p:blipFill rotWithShape="1">
          <a:blip r:embed="rId3">
            <a:extLst>
              <a:ext uri="{28A0092B-C50C-407E-A947-70E740481C1C}">
                <a14:useLocalDpi xmlns:a14="http://schemas.microsoft.com/office/drawing/2010/main" val="0"/>
              </a:ext>
            </a:extLst>
          </a:blip>
          <a:srcRect t="16779" r="20149"/>
          <a:stretch/>
        </p:blipFill>
        <p:spPr>
          <a:xfrm>
            <a:off x="1" y="1439653"/>
            <a:ext cx="3422696" cy="4756232"/>
          </a:xfrm>
          <a:prstGeom prst="rect">
            <a:avLst/>
          </a:prstGeom>
        </p:spPr>
      </p:pic>
      <p:sp>
        <p:nvSpPr>
          <p:cNvPr id="8" name="TextBox 7"/>
          <p:cNvSpPr txBox="1"/>
          <p:nvPr/>
        </p:nvSpPr>
        <p:spPr>
          <a:xfrm>
            <a:off x="3607812" y="1752662"/>
            <a:ext cx="4844743" cy="2197525"/>
          </a:xfrm>
          <a:prstGeom prst="rect">
            <a:avLst/>
          </a:prstGeom>
          <a:noFill/>
        </p:spPr>
        <p:txBody>
          <a:bodyPr wrap="square" rtlCol="0">
            <a:spAutoFit/>
          </a:bodyPr>
          <a:lstStyle/>
          <a:p>
            <a:pPr>
              <a:lnSpc>
                <a:spcPct val="140000"/>
              </a:lnSpc>
            </a:pPr>
            <a:r>
              <a:rPr lang="en-US" sz="3200" dirty="0"/>
              <a:t>Hazardous Task Eliminated:</a:t>
            </a:r>
          </a:p>
          <a:p>
            <a:pPr marL="914400" lvl="1" indent="-457200">
              <a:lnSpc>
                <a:spcPct val="200000"/>
              </a:lnSpc>
              <a:buFont typeface="Arial"/>
              <a:buChar char="•"/>
            </a:pPr>
            <a:r>
              <a:rPr lang="en-US" sz="2400" dirty="0"/>
              <a:t>Standards Compliant</a:t>
            </a:r>
          </a:p>
          <a:p>
            <a:pPr marL="914400" lvl="1" indent="-457200">
              <a:lnSpc>
                <a:spcPct val="200000"/>
              </a:lnSpc>
              <a:buFont typeface="Arial"/>
              <a:buChar char="•"/>
            </a:pPr>
            <a:r>
              <a:rPr lang="en-US" sz="2400" dirty="0"/>
              <a:t>Process is De-Risked</a:t>
            </a:r>
          </a:p>
        </p:txBody>
      </p:sp>
    </p:spTree>
    <p:extLst>
      <p:ext uri="{BB962C8B-B14F-4D97-AF65-F5344CB8AC3E}">
        <p14:creationId xmlns:p14="http://schemas.microsoft.com/office/powerpoint/2010/main" val="112953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jp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1425224"/>
            <a:ext cx="9144000" cy="4755444"/>
          </a:xfrm>
          <a:prstGeom prst="rect">
            <a:avLst/>
          </a:prstGeom>
        </p:spPr>
      </p:pic>
      <p:sp>
        <p:nvSpPr>
          <p:cNvPr id="2" name="Title 1"/>
          <p:cNvSpPr>
            <a:spLocks noGrp="1"/>
          </p:cNvSpPr>
          <p:nvPr>
            <p:ph type="title"/>
          </p:nvPr>
        </p:nvSpPr>
        <p:spPr/>
        <p:txBody>
          <a:bodyPr/>
          <a:lstStyle/>
          <a:p>
            <a:r>
              <a:rPr lang="en-US" dirty="0"/>
              <a:t>Benefits Inspection Windows</a:t>
            </a:r>
          </a:p>
        </p:txBody>
      </p:sp>
      <p:sp>
        <p:nvSpPr>
          <p:cNvPr id="3" name="TextBox 2"/>
          <p:cNvSpPr txBox="1"/>
          <p:nvPr/>
        </p:nvSpPr>
        <p:spPr>
          <a:xfrm>
            <a:off x="959556" y="1693338"/>
            <a:ext cx="7165237" cy="2970044"/>
          </a:xfrm>
          <a:prstGeom prst="rect">
            <a:avLst/>
          </a:prstGeom>
          <a:noFill/>
        </p:spPr>
        <p:txBody>
          <a:bodyPr wrap="square" rtlCol="0">
            <a:spAutoFit/>
          </a:bodyPr>
          <a:lstStyle/>
          <a:p>
            <a:r>
              <a:rPr lang="en-US" sz="3200" dirty="0">
                <a:solidFill>
                  <a:srgbClr val="000000"/>
                </a:solidFill>
              </a:rPr>
              <a:t>Eliminates Time-Wasting Activity: </a:t>
            </a:r>
          </a:p>
          <a:p>
            <a:pPr marL="800100" lvl="1" indent="-342900">
              <a:lnSpc>
                <a:spcPct val="200000"/>
              </a:lnSpc>
              <a:spcBef>
                <a:spcPts val="600"/>
              </a:spcBef>
              <a:buFont typeface="Arial"/>
              <a:buChar char="•"/>
            </a:pPr>
            <a:r>
              <a:rPr lang="en-US" sz="2400" dirty="0"/>
              <a:t>Closed-Panel Inspection Saves Time</a:t>
            </a:r>
          </a:p>
          <a:p>
            <a:pPr marL="800100" lvl="1" indent="-342900">
              <a:lnSpc>
                <a:spcPct val="200000"/>
              </a:lnSpc>
              <a:spcBef>
                <a:spcPts val="600"/>
              </a:spcBef>
              <a:buFont typeface="Arial"/>
              <a:buChar char="•"/>
            </a:pPr>
            <a:r>
              <a:rPr lang="en-US" sz="2400" dirty="0"/>
              <a:t>Inspect Assets Otherwise Missed </a:t>
            </a:r>
          </a:p>
          <a:p>
            <a:pPr marL="800100" lvl="1" indent="-342900">
              <a:lnSpc>
                <a:spcPct val="200000"/>
              </a:lnSpc>
              <a:spcBef>
                <a:spcPts val="600"/>
              </a:spcBef>
              <a:buFont typeface="Arial"/>
              <a:buChar char="•"/>
            </a:pPr>
            <a:r>
              <a:rPr lang="en-US" sz="2400" dirty="0"/>
              <a:t>Deeper Dives on Critical Assets</a:t>
            </a:r>
          </a:p>
        </p:txBody>
      </p:sp>
    </p:spTree>
    <p:extLst>
      <p:ext uri="{BB962C8B-B14F-4D97-AF65-F5344CB8AC3E}">
        <p14:creationId xmlns:p14="http://schemas.microsoft.com/office/powerpoint/2010/main" val="345098680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27528</TotalTime>
  <Words>1066</Words>
  <Application>Microsoft Macintosh PowerPoint</Application>
  <PresentationFormat>On-screen Show (4:3)</PresentationFormat>
  <Paragraphs>97</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Lucida Grande</vt:lpstr>
      <vt:lpstr>System Font Regular</vt:lpstr>
      <vt:lpstr>Default Theme</vt:lpstr>
      <vt:lpstr>IR Window Overview</vt:lpstr>
      <vt:lpstr>Preview</vt:lpstr>
      <vt:lpstr>Standards &amp; Practices</vt:lpstr>
      <vt:lpstr>Electrical Safety</vt:lpstr>
      <vt:lpstr>Electrical Condition Monitoring</vt:lpstr>
      <vt:lpstr>Conduct Safe Inspections</vt:lpstr>
      <vt:lpstr>Hierarchy of Risk Control</vt:lpstr>
      <vt:lpstr>Closed-Panel Inspection</vt:lpstr>
      <vt:lpstr>Benefits Inspection Windows</vt:lpstr>
      <vt:lpstr>PowerPoint Presentation</vt:lpstr>
      <vt:lpstr>Industrial Polymers v/ Crystals</vt:lpstr>
      <vt:lpstr>Industrial-Grade Tools</vt:lpstr>
      <vt:lpstr>Thank You for Your Time!</vt:lpstr>
    </vt:vector>
  </TitlesOfParts>
  <Manager/>
  <Company>Exiscan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Prioritizing Inspection Window Installations </dc:title>
  <dc:subject/>
  <dc:creator>Tim Rohrer</dc:creator>
  <cp:keywords/>
  <dc:description/>
  <cp:lastModifiedBy>Tim Rohrer</cp:lastModifiedBy>
  <cp:revision>39</cp:revision>
  <dcterms:created xsi:type="dcterms:W3CDTF">2017-03-22T20:53:10Z</dcterms:created>
  <dcterms:modified xsi:type="dcterms:W3CDTF">2023-07-14T14:23:13Z</dcterms:modified>
  <cp:category/>
</cp:coreProperties>
</file>