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8"/>
  </p:notesMasterIdLst>
  <p:sldIdLst>
    <p:sldId id="260" r:id="rId2"/>
    <p:sldId id="262" r:id="rId3"/>
    <p:sldId id="259" r:id="rId4"/>
    <p:sldId id="267" r:id="rId5"/>
    <p:sldId id="277" r:id="rId6"/>
    <p:sldId id="288" r:id="rId7"/>
    <p:sldId id="289" r:id="rId8"/>
    <p:sldId id="280" r:id="rId9"/>
    <p:sldId id="274" r:id="rId10"/>
    <p:sldId id="275" r:id="rId11"/>
    <p:sldId id="281" r:id="rId12"/>
    <p:sldId id="282" r:id="rId13"/>
    <p:sldId id="284" r:id="rId14"/>
    <p:sldId id="285" r:id="rId15"/>
    <p:sldId id="283" r:id="rId16"/>
    <p:sldId id="265" r:id="rId17"/>
    <p:sldId id="286" r:id="rId18"/>
    <p:sldId id="287" r:id="rId19"/>
    <p:sldId id="258" r:id="rId20"/>
    <p:sldId id="290" r:id="rId21"/>
    <p:sldId id="266" r:id="rId22"/>
    <p:sldId id="270" r:id="rId23"/>
    <p:sldId id="273" r:id="rId24"/>
    <p:sldId id="271" r:id="rId25"/>
    <p:sldId id="272" r:id="rId26"/>
    <p:sldId id="26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571"/>
    <a:srgbClr val="05759D"/>
    <a:srgbClr val="0688B6"/>
    <a:srgbClr val="034055"/>
    <a:srgbClr val="8EB2BF"/>
    <a:srgbClr val="446A78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87101" autoAdjust="0"/>
  </p:normalViewPr>
  <p:slideViewPr>
    <p:cSldViewPr snapToGrid="0">
      <p:cViewPr varScale="1">
        <p:scale>
          <a:sx n="82" d="100"/>
          <a:sy n="82" d="100"/>
        </p:scale>
        <p:origin x="60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5912206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33800" y="1130178"/>
            <a:ext cx="5801111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89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815136" cy="13819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8120217"/>
              </p:ext>
            </p:extLst>
          </p:nvPr>
        </p:nvGraphicFramePr>
        <p:xfrm>
          <a:off x="1835842" y="1227430"/>
          <a:ext cx="8181796" cy="5094481"/>
        </p:xfrm>
        <a:graphic>
          <a:graphicData uri="http://schemas.openxmlformats.org/drawingml/2006/table">
            <a:tbl>
              <a:tblPr firstRow="1" firstCol="1" bandRow="1"/>
              <a:tblGrid>
                <a:gridCol w="938894">
                  <a:extLst>
                    <a:ext uri="{9D8B030D-6E8A-4147-A177-3AD203B41FA5}">
                      <a16:colId xmlns:a16="http://schemas.microsoft.com/office/drawing/2014/main" val="2932954129"/>
                    </a:ext>
                  </a:extLst>
                </a:gridCol>
                <a:gridCol w="4667897">
                  <a:extLst>
                    <a:ext uri="{9D8B030D-6E8A-4147-A177-3AD203B41FA5}">
                      <a16:colId xmlns:a16="http://schemas.microsoft.com/office/drawing/2014/main" val="511602394"/>
                    </a:ext>
                  </a:extLst>
                </a:gridCol>
                <a:gridCol w="2575005">
                  <a:extLst>
                    <a:ext uri="{9D8B030D-6E8A-4147-A177-3AD203B41FA5}">
                      <a16:colId xmlns:a16="http://schemas.microsoft.com/office/drawing/2014/main" val="3374404517"/>
                    </a:ext>
                  </a:extLst>
                </a:gridCol>
              </a:tblGrid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745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087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Convene Meeting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579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19735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7400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60212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9734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8188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9409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01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533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3969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474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79672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00741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Adjourn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5444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9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191812"/>
              </p:ext>
            </p:extLst>
          </p:nvPr>
        </p:nvGraphicFramePr>
        <p:xfrm>
          <a:off x="165538" y="1532083"/>
          <a:ext cx="11274358" cy="4846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3455249154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37296426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7051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objective here.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32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055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$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513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69850" y="108832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35485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0/00</a:t>
            </a:r>
          </a:p>
        </p:txBody>
      </p:sp>
    </p:spTree>
    <p:extLst>
      <p:ext uri="{BB962C8B-B14F-4D97-AF65-F5344CB8AC3E}">
        <p14:creationId xmlns:p14="http://schemas.microsoft.com/office/powerpoint/2010/main" val="326421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631" y="6545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0" r:id="rId4"/>
    <p:sldLayoutId id="2147483659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405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759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567" y="2599135"/>
            <a:ext cx="10394108" cy="2387600"/>
          </a:xfrm>
        </p:spPr>
        <p:txBody>
          <a:bodyPr/>
          <a:lstStyle/>
          <a:p>
            <a:r>
              <a:rPr lang="en-US" dirty="0"/>
              <a:t>Leak Detection and Location in Tanks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1558800"/>
          </a:xfrm>
        </p:spPr>
        <p:txBody>
          <a:bodyPr>
            <a:normAutofit/>
          </a:bodyPr>
          <a:lstStyle/>
          <a:p>
            <a:r>
              <a:rPr lang="en-US" sz="3600" dirty="0"/>
              <a:t>Dr. Steve Ziola</a:t>
            </a:r>
          </a:p>
          <a:p>
            <a:r>
              <a:rPr lang="en-US" i="1" dirty="0"/>
              <a:t>Antech Systems</a:t>
            </a:r>
          </a:p>
          <a:p>
            <a:r>
              <a:rPr lang="en-US" sz="2000" dirty="0"/>
              <a:t>March 14,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3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2565A0-6AAF-D8DE-1589-59819B3C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Scan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E44D0-470B-E0CF-A680-043C844B5E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AABDA-69D4-89C3-0678-25C3911A6A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5889" y="1168622"/>
            <a:ext cx="5254182" cy="5212098"/>
          </a:xfrm>
          <a:prstGeom prst="rect">
            <a:avLst/>
          </a:prstGeom>
        </p:spPr>
      </p:pic>
      <p:pic>
        <p:nvPicPr>
          <p:cNvPr id="6" name="Picture 2" descr="Media">
            <a:extLst>
              <a:ext uri="{FF2B5EF4-FFF2-40B4-BE49-F238E27FC236}">
                <a16:creationId xmlns:a16="http://schemas.microsoft.com/office/drawing/2014/main" id="{DAFD03C0-7046-9666-62FB-982E0E92AD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52" y="1177096"/>
            <a:ext cx="5188082" cy="52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9EED9F-95FD-6E5E-F4B6-7F670B5543C3}"/>
              </a:ext>
            </a:extLst>
          </p:cNvPr>
          <p:cNvSpPr txBox="1"/>
          <p:nvPr/>
        </p:nvSpPr>
        <p:spPr>
          <a:xfrm>
            <a:off x="1073183" y="3255688"/>
            <a:ext cx="478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2304 square inches scanned</a:t>
            </a:r>
          </a:p>
        </p:txBody>
      </p:sp>
    </p:spTree>
    <p:extLst>
      <p:ext uri="{BB962C8B-B14F-4D97-AF65-F5344CB8AC3E}">
        <p14:creationId xmlns:p14="http://schemas.microsoft.com/office/powerpoint/2010/main" val="28323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46915 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C767E36B-7A90-9FDC-9070-832FF1149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41" y="1130300"/>
            <a:ext cx="9050868" cy="50911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97D9E4-4671-7FB7-EEFA-C8163132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Schematic – Proposed Inspection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427C5-B992-FC2C-634E-ED5FD29AFF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35055-DCA4-7F01-8389-C6FC2E5E431B}"/>
              </a:ext>
            </a:extLst>
          </p:cNvPr>
          <p:cNvSpPr txBox="1"/>
          <p:nvPr/>
        </p:nvSpPr>
        <p:spPr>
          <a:xfrm>
            <a:off x="6832137" y="2148396"/>
            <a:ext cx="390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array and acquisition electronics</a:t>
            </a:r>
          </a:p>
        </p:txBody>
      </p:sp>
    </p:spTree>
    <p:extLst>
      <p:ext uri="{BB962C8B-B14F-4D97-AF65-F5344CB8AC3E}">
        <p14:creationId xmlns:p14="http://schemas.microsoft.com/office/powerpoint/2010/main" val="380195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A7259B-A5DE-F9BE-B4A4-82A5500D4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Monitoring systems are coupled to accessible locations on tank </a:t>
            </a:r>
          </a:p>
          <a:p>
            <a:r>
              <a:rPr lang="en-US" dirty="0"/>
              <a:t>Tank is emptied</a:t>
            </a:r>
          </a:p>
          <a:p>
            <a:r>
              <a:rPr lang="en-US" dirty="0"/>
              <a:t>Tank is pressurized – several psi</a:t>
            </a:r>
          </a:p>
          <a:p>
            <a:r>
              <a:rPr lang="en-US" dirty="0"/>
              <a:t>Air passing through small crack causes turbulence</a:t>
            </a:r>
          </a:p>
          <a:p>
            <a:r>
              <a:rPr lang="en-US" dirty="0"/>
              <a:t>Turbulence excites a propagating wave</a:t>
            </a:r>
          </a:p>
          <a:p>
            <a:r>
              <a:rPr lang="en-US" dirty="0"/>
              <a:t>Difference in arrival times of signal at sensors in array allows the calculation of the incidence angle of the source</a:t>
            </a:r>
          </a:p>
          <a:p>
            <a:r>
              <a:rPr lang="en-US" dirty="0"/>
              <a:t>Intersection of two incidence angles from two sensors gives location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BFE88E-B574-DCC5-AAA6-FB285FDA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Detection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A9B36-F6BE-B4CA-FF0E-96C57D223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7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72C210B-0E2E-D1A9-783C-22F05B96662B}"/>
              </a:ext>
            </a:extLst>
          </p:cNvPr>
          <p:cNvSpPr/>
          <p:nvPr/>
        </p:nvSpPr>
        <p:spPr>
          <a:xfrm>
            <a:off x="1669002" y="1695635"/>
            <a:ext cx="6482777" cy="4456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54EED1-4BDC-7D85-DC8C-C03383665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Impulsive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8698-E53E-F27A-7698-B1CAD60AA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AA7BE0-8511-408F-41B5-9CEE750BF9F4}"/>
              </a:ext>
            </a:extLst>
          </p:cNvPr>
          <p:cNvSpPr/>
          <p:nvPr/>
        </p:nvSpPr>
        <p:spPr>
          <a:xfrm>
            <a:off x="2111185" y="3599491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C32C7-4063-BD43-262E-C623E928F700}"/>
              </a:ext>
            </a:extLst>
          </p:cNvPr>
          <p:cNvSpPr/>
          <p:nvPr/>
        </p:nvSpPr>
        <p:spPr>
          <a:xfrm>
            <a:off x="2889461" y="3599491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357BE5-6E46-5E43-2826-9F9117062278}"/>
              </a:ext>
            </a:extLst>
          </p:cNvPr>
          <p:cNvSpPr/>
          <p:nvPr/>
        </p:nvSpPr>
        <p:spPr>
          <a:xfrm>
            <a:off x="3667737" y="3599491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CD3E52-955E-1B9F-E9CB-ADDBECA7701F}"/>
              </a:ext>
            </a:extLst>
          </p:cNvPr>
          <p:cNvSpPr/>
          <p:nvPr/>
        </p:nvSpPr>
        <p:spPr>
          <a:xfrm>
            <a:off x="2111185" y="4315805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EEB02D-50D3-FCD4-1B1D-DA80FF5A5633}"/>
              </a:ext>
            </a:extLst>
          </p:cNvPr>
          <p:cNvSpPr/>
          <p:nvPr/>
        </p:nvSpPr>
        <p:spPr>
          <a:xfrm>
            <a:off x="2889461" y="4315805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FB3712-7110-27D9-4C08-D33740B4A856}"/>
              </a:ext>
            </a:extLst>
          </p:cNvPr>
          <p:cNvSpPr/>
          <p:nvPr/>
        </p:nvSpPr>
        <p:spPr>
          <a:xfrm>
            <a:off x="3667737" y="4315805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25AD5F-D8BA-C32E-0890-8E91CAA93658}"/>
              </a:ext>
            </a:extLst>
          </p:cNvPr>
          <p:cNvSpPr txBox="1"/>
          <p:nvPr/>
        </p:nvSpPr>
        <p:spPr>
          <a:xfrm>
            <a:off x="6371617" y="1372469"/>
            <a:ext cx="1089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3E14A6-7623-12A5-BFB6-B17FDBEA240F}"/>
              </a:ext>
            </a:extLst>
          </p:cNvPr>
          <p:cNvCxnSpPr>
            <a:cxnSpLocks/>
          </p:cNvCxnSpPr>
          <p:nvPr/>
        </p:nvCxnSpPr>
        <p:spPr>
          <a:xfrm flipH="1">
            <a:off x="4416649" y="1998657"/>
            <a:ext cx="1954968" cy="14303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6B6197-411A-B5FF-B811-27E5927F5098}"/>
              </a:ext>
            </a:extLst>
          </p:cNvPr>
          <p:cNvGrpSpPr/>
          <p:nvPr/>
        </p:nvGrpSpPr>
        <p:grpSpPr>
          <a:xfrm>
            <a:off x="9362631" y="3048341"/>
            <a:ext cx="190807" cy="489114"/>
            <a:chOff x="554477" y="2640484"/>
            <a:chExt cx="557263" cy="190233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CAB9DB-893F-46C6-BA90-E8CEADAECF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477" y="2640484"/>
              <a:ext cx="184825" cy="8894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2A6128-040C-5392-43CD-CDC9A3B5E4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302" y="2640484"/>
              <a:ext cx="262647" cy="19023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5B6169-9D6B-D78A-9A9D-927ACC167B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12" y="3376276"/>
              <a:ext cx="104928" cy="11568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CCD9B62-AB7D-0678-1A18-43A47C88A88C}"/>
              </a:ext>
            </a:extLst>
          </p:cNvPr>
          <p:cNvSpPr/>
          <p:nvPr/>
        </p:nvSpPr>
        <p:spPr>
          <a:xfrm>
            <a:off x="8725128" y="1013875"/>
            <a:ext cx="2743200" cy="8289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7876A1-CC67-0A2E-5416-B30D22D873A9}"/>
              </a:ext>
            </a:extLst>
          </p:cNvPr>
          <p:cNvSpPr/>
          <p:nvPr/>
        </p:nvSpPr>
        <p:spPr>
          <a:xfrm>
            <a:off x="8735147" y="4700787"/>
            <a:ext cx="2743200" cy="8289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5EF91D-B179-AC3F-F58F-91A0C5510C89}"/>
              </a:ext>
            </a:extLst>
          </p:cNvPr>
          <p:cNvSpPr/>
          <p:nvPr/>
        </p:nvSpPr>
        <p:spPr>
          <a:xfrm>
            <a:off x="8735147" y="1939710"/>
            <a:ext cx="2743200" cy="8289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BB80E3-7300-1C80-12FF-EE458FAC4A64}"/>
              </a:ext>
            </a:extLst>
          </p:cNvPr>
          <p:cNvSpPr/>
          <p:nvPr/>
        </p:nvSpPr>
        <p:spPr>
          <a:xfrm>
            <a:off x="8736682" y="2862035"/>
            <a:ext cx="2743200" cy="8289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8AA2293-9D78-1606-DDA3-8088BB3051BA}"/>
              </a:ext>
            </a:extLst>
          </p:cNvPr>
          <p:cNvSpPr/>
          <p:nvPr/>
        </p:nvSpPr>
        <p:spPr>
          <a:xfrm>
            <a:off x="8735147" y="3781411"/>
            <a:ext cx="2743200" cy="8289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ECFABC-5D9B-EB7D-9241-17DFEB29448D}"/>
              </a:ext>
            </a:extLst>
          </p:cNvPr>
          <p:cNvSpPr/>
          <p:nvPr/>
        </p:nvSpPr>
        <p:spPr>
          <a:xfrm>
            <a:off x="8735147" y="5620163"/>
            <a:ext cx="2743200" cy="8289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9A2733F-AF4A-6710-E66D-F0B901A16424}"/>
              </a:ext>
            </a:extLst>
          </p:cNvPr>
          <p:cNvGrpSpPr/>
          <p:nvPr/>
        </p:nvGrpSpPr>
        <p:grpSpPr>
          <a:xfrm>
            <a:off x="9650136" y="1226593"/>
            <a:ext cx="190807" cy="489114"/>
            <a:chOff x="554477" y="2640484"/>
            <a:chExt cx="557263" cy="190233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95A3012-645E-2703-070C-695031ED6F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477" y="2640484"/>
              <a:ext cx="184825" cy="8894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EF191B1-0660-152C-3E7A-6F80D4B113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302" y="2640484"/>
              <a:ext cx="262647" cy="19023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AB94E5-D165-C670-DEE7-230A6C8200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12" y="3376276"/>
              <a:ext cx="104928" cy="11568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AFAE0AA-4DE2-CC42-58D6-7723D4866EB1}"/>
              </a:ext>
            </a:extLst>
          </p:cNvPr>
          <p:cNvGrpSpPr/>
          <p:nvPr/>
        </p:nvGrpSpPr>
        <p:grpSpPr>
          <a:xfrm>
            <a:off x="9497067" y="2141546"/>
            <a:ext cx="190807" cy="489114"/>
            <a:chOff x="554477" y="2640484"/>
            <a:chExt cx="557263" cy="190233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6E4766E-5ACA-264A-55E6-3659632E79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477" y="2640484"/>
              <a:ext cx="184825" cy="8894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7538699-92CD-56C6-69C4-FDDC5EFA2F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302" y="2640484"/>
              <a:ext cx="262647" cy="19023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7B06056-C4A1-CE3C-6367-8459512C6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12" y="3376276"/>
              <a:ext cx="104928" cy="11568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AABF9AC-8F3C-C922-9902-D07B28A1E2DD}"/>
              </a:ext>
            </a:extLst>
          </p:cNvPr>
          <p:cNvGrpSpPr/>
          <p:nvPr/>
        </p:nvGrpSpPr>
        <p:grpSpPr>
          <a:xfrm>
            <a:off x="9711753" y="3969835"/>
            <a:ext cx="190807" cy="489114"/>
            <a:chOff x="554477" y="2640484"/>
            <a:chExt cx="557263" cy="190233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6EEBB53-48E4-1DD8-DC87-9BF0345E6F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477" y="2640484"/>
              <a:ext cx="184825" cy="8894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DA1B8DF-C9B3-899A-1887-BF93720910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302" y="2640484"/>
              <a:ext cx="262647" cy="19023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1D1D036-92DC-9772-AB01-585EE68D9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12" y="3376276"/>
              <a:ext cx="104928" cy="11568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2300D5-FD5B-CCE2-A4B9-5B87E4426653}"/>
              </a:ext>
            </a:extLst>
          </p:cNvPr>
          <p:cNvGrpSpPr/>
          <p:nvPr/>
        </p:nvGrpSpPr>
        <p:grpSpPr>
          <a:xfrm>
            <a:off x="9584230" y="4920050"/>
            <a:ext cx="190807" cy="489114"/>
            <a:chOff x="554477" y="2640484"/>
            <a:chExt cx="557263" cy="1902333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43806CD-3F56-208F-B515-45E855B542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477" y="2640484"/>
              <a:ext cx="184825" cy="8894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7CFDDC-2CED-B674-32C9-A39B172B32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302" y="2640484"/>
              <a:ext cx="262647" cy="19023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DE71D50-7E42-90B7-4F43-5B6452D30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12" y="3376276"/>
              <a:ext cx="104928" cy="11568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DF785C5-14B4-DDE2-E582-9EE9A5BC6823}"/>
              </a:ext>
            </a:extLst>
          </p:cNvPr>
          <p:cNvGrpSpPr/>
          <p:nvPr/>
        </p:nvGrpSpPr>
        <p:grpSpPr>
          <a:xfrm>
            <a:off x="9411031" y="5814535"/>
            <a:ext cx="190807" cy="489114"/>
            <a:chOff x="554477" y="2640484"/>
            <a:chExt cx="557263" cy="1902333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B5845B7-AC1C-C157-6B19-54BEA9FEB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477" y="2640484"/>
              <a:ext cx="184825" cy="8894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398B7BE-DFE0-A437-CE66-609C3B9994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302" y="2640484"/>
              <a:ext cx="262647" cy="19023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66EFC9-C049-6B4F-DDC6-029D4FE3F0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12" y="3376276"/>
              <a:ext cx="104928" cy="11568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ACBBA5C-2075-E106-8B8F-CAA842AD5061}"/>
              </a:ext>
            </a:extLst>
          </p:cNvPr>
          <p:cNvCxnSpPr>
            <a:stCxn id="33" idx="1"/>
          </p:cNvCxnSpPr>
          <p:nvPr/>
        </p:nvCxnSpPr>
        <p:spPr>
          <a:xfrm>
            <a:off x="8725128" y="1428346"/>
            <a:ext cx="925153" cy="686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40F9F56-9BAD-9968-D10B-C08BFC69C336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9840870" y="1428346"/>
            <a:ext cx="1627458" cy="343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B8E653-ACC4-70EA-AAA3-72223167BB35}"/>
              </a:ext>
            </a:extLst>
          </p:cNvPr>
          <p:cNvCxnSpPr>
            <a:cxnSpLocks/>
            <a:stCxn id="35" idx="1"/>
          </p:cNvCxnSpPr>
          <p:nvPr/>
        </p:nvCxnSpPr>
        <p:spPr>
          <a:xfrm>
            <a:off x="8735147" y="2354181"/>
            <a:ext cx="767526" cy="343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DA4AEFD-6162-F093-F868-DE8D345ABCB4}"/>
              </a:ext>
            </a:extLst>
          </p:cNvPr>
          <p:cNvCxnSpPr>
            <a:cxnSpLocks/>
            <a:endCxn id="35" idx="3"/>
          </p:cNvCxnSpPr>
          <p:nvPr/>
        </p:nvCxnSpPr>
        <p:spPr>
          <a:xfrm>
            <a:off x="9666788" y="2348032"/>
            <a:ext cx="1811559" cy="614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FC7B501-3D38-56A1-0D0F-6E3DB63F77BC}"/>
              </a:ext>
            </a:extLst>
          </p:cNvPr>
          <p:cNvCxnSpPr>
            <a:cxnSpLocks/>
          </p:cNvCxnSpPr>
          <p:nvPr/>
        </p:nvCxnSpPr>
        <p:spPr>
          <a:xfrm>
            <a:off x="8735147" y="3264628"/>
            <a:ext cx="62748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0A43B8A-86AE-992F-82DB-6B00F753ED8E}"/>
              </a:ext>
            </a:extLst>
          </p:cNvPr>
          <p:cNvCxnSpPr>
            <a:cxnSpLocks/>
            <a:endCxn id="36" idx="3"/>
          </p:cNvCxnSpPr>
          <p:nvPr/>
        </p:nvCxnSpPr>
        <p:spPr>
          <a:xfrm>
            <a:off x="9535474" y="3255624"/>
            <a:ext cx="1944408" cy="2088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5A73E0-5C45-3331-35C2-38A25DFD5ACF}"/>
              </a:ext>
            </a:extLst>
          </p:cNvPr>
          <p:cNvCxnSpPr>
            <a:cxnSpLocks/>
          </p:cNvCxnSpPr>
          <p:nvPr/>
        </p:nvCxnSpPr>
        <p:spPr>
          <a:xfrm>
            <a:off x="8722458" y="4195882"/>
            <a:ext cx="98762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E804FC9-AED0-9AFE-1DA2-102268F43927}"/>
              </a:ext>
            </a:extLst>
          </p:cNvPr>
          <p:cNvCxnSpPr>
            <a:cxnSpLocks/>
            <a:endCxn id="37" idx="3"/>
          </p:cNvCxnSpPr>
          <p:nvPr/>
        </p:nvCxnSpPr>
        <p:spPr>
          <a:xfrm>
            <a:off x="9889708" y="4175722"/>
            <a:ext cx="1588639" cy="2016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D2E2C54-3A3F-6A2C-D055-1B4005301C96}"/>
              </a:ext>
            </a:extLst>
          </p:cNvPr>
          <p:cNvCxnSpPr>
            <a:cxnSpLocks/>
          </p:cNvCxnSpPr>
          <p:nvPr/>
        </p:nvCxnSpPr>
        <p:spPr>
          <a:xfrm>
            <a:off x="8722271" y="5139716"/>
            <a:ext cx="87956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1ABBAD3-0949-8706-8386-FC42F9B7AE58}"/>
              </a:ext>
            </a:extLst>
          </p:cNvPr>
          <p:cNvCxnSpPr>
            <a:cxnSpLocks/>
            <a:endCxn id="34" idx="3"/>
          </p:cNvCxnSpPr>
          <p:nvPr/>
        </p:nvCxnSpPr>
        <p:spPr>
          <a:xfrm>
            <a:off x="9803350" y="5115258"/>
            <a:ext cx="167499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14C8A6A-CF00-7CEA-9D68-F13E8C54D94F}"/>
              </a:ext>
            </a:extLst>
          </p:cNvPr>
          <p:cNvCxnSpPr>
            <a:cxnSpLocks/>
            <a:endCxn id="38" idx="3"/>
          </p:cNvCxnSpPr>
          <p:nvPr/>
        </p:nvCxnSpPr>
        <p:spPr>
          <a:xfrm>
            <a:off x="9601838" y="6034150"/>
            <a:ext cx="1876509" cy="48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318932C-9F55-62F8-EB37-D157CA337BFB}"/>
              </a:ext>
            </a:extLst>
          </p:cNvPr>
          <p:cNvCxnSpPr>
            <a:cxnSpLocks/>
            <a:stCxn id="38" idx="1"/>
          </p:cNvCxnSpPr>
          <p:nvPr/>
        </p:nvCxnSpPr>
        <p:spPr>
          <a:xfrm flipV="1">
            <a:off x="8735147" y="6032165"/>
            <a:ext cx="644242" cy="246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F74A0B75-E628-12B4-CFE8-30B048B5B286}"/>
              </a:ext>
            </a:extLst>
          </p:cNvPr>
          <p:cNvSpPr/>
          <p:nvPr/>
        </p:nvSpPr>
        <p:spPr>
          <a:xfrm>
            <a:off x="8335689" y="1220251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216D2C3-2B57-5B9D-231B-A258E1464C67}"/>
              </a:ext>
            </a:extLst>
          </p:cNvPr>
          <p:cNvSpPr/>
          <p:nvPr/>
        </p:nvSpPr>
        <p:spPr>
          <a:xfrm>
            <a:off x="8321489" y="2144397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5C19218-27C3-E29A-A4E8-DD3FADBD74A6}"/>
              </a:ext>
            </a:extLst>
          </p:cNvPr>
          <p:cNvSpPr/>
          <p:nvPr/>
        </p:nvSpPr>
        <p:spPr>
          <a:xfrm>
            <a:off x="8343862" y="3061752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89DBC24-85A5-CC20-5329-DDCB40AFD106}"/>
              </a:ext>
            </a:extLst>
          </p:cNvPr>
          <p:cNvSpPr/>
          <p:nvPr/>
        </p:nvSpPr>
        <p:spPr>
          <a:xfrm>
            <a:off x="8343862" y="3959038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D50C6B1-20C6-BDD2-228F-72D28C98A8C2}"/>
              </a:ext>
            </a:extLst>
          </p:cNvPr>
          <p:cNvSpPr/>
          <p:nvPr/>
        </p:nvSpPr>
        <p:spPr>
          <a:xfrm>
            <a:off x="8343862" y="4915215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C694596-75C0-02FE-656D-E73665FE5161}"/>
              </a:ext>
            </a:extLst>
          </p:cNvPr>
          <p:cNvSpPr/>
          <p:nvPr/>
        </p:nvSpPr>
        <p:spPr>
          <a:xfrm>
            <a:off x="8343862" y="5825421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246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89D8A96-1B14-8C91-DD0E-E1483272CB8B}"/>
              </a:ext>
            </a:extLst>
          </p:cNvPr>
          <p:cNvSpPr/>
          <p:nvPr/>
        </p:nvSpPr>
        <p:spPr>
          <a:xfrm>
            <a:off x="7828026" y="855406"/>
            <a:ext cx="2743201" cy="636007"/>
          </a:xfrm>
          <a:custGeom>
            <a:avLst/>
            <a:gdLst>
              <a:gd name="connsiteX0" fmla="*/ 0 w 4412859"/>
              <a:gd name="connsiteY0" fmla="*/ 418006 h 636007"/>
              <a:gd name="connsiteX1" fmla="*/ 97655 w 4412859"/>
              <a:gd name="connsiteY1" fmla="*/ 249330 h 636007"/>
              <a:gd name="connsiteX2" fmla="*/ 230820 w 4412859"/>
              <a:gd name="connsiteY2" fmla="*/ 45144 h 636007"/>
              <a:gd name="connsiteX3" fmla="*/ 284086 w 4412859"/>
              <a:gd name="connsiteY3" fmla="*/ 116165 h 636007"/>
              <a:gd name="connsiteX4" fmla="*/ 284086 w 4412859"/>
              <a:gd name="connsiteY4" fmla="*/ 426884 h 636007"/>
              <a:gd name="connsiteX5" fmla="*/ 319596 w 4412859"/>
              <a:gd name="connsiteY5" fmla="*/ 622193 h 636007"/>
              <a:gd name="connsiteX6" fmla="*/ 372862 w 4412859"/>
              <a:gd name="connsiteY6" fmla="*/ 595559 h 636007"/>
              <a:gd name="connsiteX7" fmla="*/ 399495 w 4412859"/>
              <a:gd name="connsiteY7" fmla="*/ 400251 h 636007"/>
              <a:gd name="connsiteX8" fmla="*/ 435006 w 4412859"/>
              <a:gd name="connsiteY8" fmla="*/ 284841 h 636007"/>
              <a:gd name="connsiteX9" fmla="*/ 479394 w 4412859"/>
              <a:gd name="connsiteY9" fmla="*/ 196064 h 636007"/>
              <a:gd name="connsiteX10" fmla="*/ 577049 w 4412859"/>
              <a:gd name="connsiteY10" fmla="*/ 213820 h 636007"/>
              <a:gd name="connsiteX11" fmla="*/ 639192 w 4412859"/>
              <a:gd name="connsiteY11" fmla="*/ 338107 h 636007"/>
              <a:gd name="connsiteX12" fmla="*/ 701336 w 4412859"/>
              <a:gd name="connsiteY12" fmla="*/ 462394 h 636007"/>
              <a:gd name="connsiteX13" fmla="*/ 807868 w 4412859"/>
              <a:gd name="connsiteY13" fmla="*/ 489027 h 636007"/>
              <a:gd name="connsiteX14" fmla="*/ 843379 w 4412859"/>
              <a:gd name="connsiteY14" fmla="*/ 382495 h 636007"/>
              <a:gd name="connsiteX15" fmla="*/ 861134 w 4412859"/>
              <a:gd name="connsiteY15" fmla="*/ 275963 h 636007"/>
              <a:gd name="connsiteX16" fmla="*/ 905523 w 4412859"/>
              <a:gd name="connsiteY16" fmla="*/ 204942 h 636007"/>
              <a:gd name="connsiteX17" fmla="*/ 1056443 w 4412859"/>
              <a:gd name="connsiteY17" fmla="*/ 196064 h 636007"/>
              <a:gd name="connsiteX18" fmla="*/ 1136342 w 4412859"/>
              <a:gd name="connsiteY18" fmla="*/ 373618 h 636007"/>
              <a:gd name="connsiteX19" fmla="*/ 1278385 w 4412859"/>
              <a:gd name="connsiteY19" fmla="*/ 515660 h 636007"/>
              <a:gd name="connsiteX20" fmla="*/ 1358284 w 4412859"/>
              <a:gd name="connsiteY20" fmla="*/ 329229 h 636007"/>
              <a:gd name="connsiteX21" fmla="*/ 1429305 w 4412859"/>
              <a:gd name="connsiteY21" fmla="*/ 133921 h 636007"/>
              <a:gd name="connsiteX22" fmla="*/ 1500326 w 4412859"/>
              <a:gd name="connsiteY22" fmla="*/ 18511 h 636007"/>
              <a:gd name="connsiteX23" fmla="*/ 1633491 w 4412859"/>
              <a:gd name="connsiteY23" fmla="*/ 18511 h 636007"/>
              <a:gd name="connsiteX24" fmla="*/ 1642369 w 4412859"/>
              <a:gd name="connsiteY24" fmla="*/ 196064 h 636007"/>
              <a:gd name="connsiteX25" fmla="*/ 1784412 w 4412859"/>
              <a:gd name="connsiteY25" fmla="*/ 338107 h 636007"/>
              <a:gd name="connsiteX26" fmla="*/ 1846556 w 4412859"/>
              <a:gd name="connsiteY26" fmla="*/ 409128 h 636007"/>
              <a:gd name="connsiteX27" fmla="*/ 1953088 w 4412859"/>
              <a:gd name="connsiteY27" fmla="*/ 320352 h 636007"/>
              <a:gd name="connsiteX28" fmla="*/ 1979721 w 4412859"/>
              <a:gd name="connsiteY28" fmla="*/ 196064 h 636007"/>
              <a:gd name="connsiteX29" fmla="*/ 2068497 w 4412859"/>
              <a:gd name="connsiteY29" fmla="*/ 45144 h 636007"/>
              <a:gd name="connsiteX30" fmla="*/ 2157274 w 4412859"/>
              <a:gd name="connsiteY30" fmla="*/ 213820 h 636007"/>
              <a:gd name="connsiteX31" fmla="*/ 2228295 w 4412859"/>
              <a:gd name="connsiteY31" fmla="*/ 373618 h 636007"/>
              <a:gd name="connsiteX32" fmla="*/ 2325950 w 4412859"/>
              <a:gd name="connsiteY32" fmla="*/ 462394 h 636007"/>
              <a:gd name="connsiteX33" fmla="*/ 2432482 w 4412859"/>
              <a:gd name="connsiteY33" fmla="*/ 364740 h 636007"/>
              <a:gd name="connsiteX34" fmla="*/ 2450237 w 4412859"/>
              <a:gd name="connsiteY34" fmla="*/ 231575 h 636007"/>
              <a:gd name="connsiteX35" fmla="*/ 2530136 w 4412859"/>
              <a:gd name="connsiteY35" fmla="*/ 196064 h 636007"/>
              <a:gd name="connsiteX36" fmla="*/ 2610035 w 4412859"/>
              <a:gd name="connsiteY36" fmla="*/ 160554 h 636007"/>
              <a:gd name="connsiteX37" fmla="*/ 2681056 w 4412859"/>
              <a:gd name="connsiteY37" fmla="*/ 293719 h 636007"/>
              <a:gd name="connsiteX38" fmla="*/ 2840855 w 4412859"/>
              <a:gd name="connsiteY38" fmla="*/ 444639 h 636007"/>
              <a:gd name="connsiteX39" fmla="*/ 2894121 w 4412859"/>
              <a:gd name="connsiteY39" fmla="*/ 293719 h 636007"/>
              <a:gd name="connsiteX40" fmla="*/ 3053919 w 4412859"/>
              <a:gd name="connsiteY40" fmla="*/ 125043 h 636007"/>
              <a:gd name="connsiteX41" fmla="*/ 3222594 w 4412859"/>
              <a:gd name="connsiteY41" fmla="*/ 125043 h 636007"/>
              <a:gd name="connsiteX42" fmla="*/ 3275860 w 4412859"/>
              <a:gd name="connsiteY42" fmla="*/ 311474 h 636007"/>
              <a:gd name="connsiteX43" fmla="*/ 3391270 w 4412859"/>
              <a:gd name="connsiteY43" fmla="*/ 382495 h 636007"/>
              <a:gd name="connsiteX44" fmla="*/ 3524435 w 4412859"/>
              <a:gd name="connsiteY44" fmla="*/ 302596 h 636007"/>
              <a:gd name="connsiteX45" fmla="*/ 3666478 w 4412859"/>
              <a:gd name="connsiteY45" fmla="*/ 426884 h 636007"/>
              <a:gd name="connsiteX46" fmla="*/ 3755255 w 4412859"/>
              <a:gd name="connsiteY46" fmla="*/ 551171 h 636007"/>
              <a:gd name="connsiteX47" fmla="*/ 3755255 w 4412859"/>
              <a:gd name="connsiteY47" fmla="*/ 551171 h 636007"/>
              <a:gd name="connsiteX48" fmla="*/ 4065973 w 4412859"/>
              <a:gd name="connsiteY48" fmla="*/ 391373 h 636007"/>
              <a:gd name="connsiteX49" fmla="*/ 4092606 w 4412859"/>
              <a:gd name="connsiteY49" fmla="*/ 249330 h 636007"/>
              <a:gd name="connsiteX50" fmla="*/ 4145872 w 4412859"/>
              <a:gd name="connsiteY50" fmla="*/ 178309 h 636007"/>
              <a:gd name="connsiteX51" fmla="*/ 4394447 w 4412859"/>
              <a:gd name="connsiteY51" fmla="*/ 249330 h 636007"/>
              <a:gd name="connsiteX52" fmla="*/ 4394447 w 4412859"/>
              <a:gd name="connsiteY52" fmla="*/ 346985 h 636007"/>
              <a:gd name="connsiteX53" fmla="*/ 4403324 w 4412859"/>
              <a:gd name="connsiteY53" fmla="*/ 364740 h 63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412859" h="636007">
                <a:moveTo>
                  <a:pt x="0" y="418006"/>
                </a:moveTo>
                <a:cubicBezTo>
                  <a:pt x="29592" y="364740"/>
                  <a:pt x="59185" y="311474"/>
                  <a:pt x="97655" y="249330"/>
                </a:cubicBezTo>
                <a:cubicBezTo>
                  <a:pt x="136125" y="187186"/>
                  <a:pt x="199748" y="67338"/>
                  <a:pt x="230820" y="45144"/>
                </a:cubicBezTo>
                <a:cubicBezTo>
                  <a:pt x="261892" y="22950"/>
                  <a:pt x="275208" y="52542"/>
                  <a:pt x="284086" y="116165"/>
                </a:cubicBezTo>
                <a:cubicBezTo>
                  <a:pt x="292964" y="179788"/>
                  <a:pt x="278168" y="342546"/>
                  <a:pt x="284086" y="426884"/>
                </a:cubicBezTo>
                <a:cubicBezTo>
                  <a:pt x="290004" y="511222"/>
                  <a:pt x="304800" y="594081"/>
                  <a:pt x="319596" y="622193"/>
                </a:cubicBezTo>
                <a:cubicBezTo>
                  <a:pt x="334392" y="650306"/>
                  <a:pt x="359546" y="632549"/>
                  <a:pt x="372862" y="595559"/>
                </a:cubicBezTo>
                <a:cubicBezTo>
                  <a:pt x="386178" y="558569"/>
                  <a:pt x="389138" y="452037"/>
                  <a:pt x="399495" y="400251"/>
                </a:cubicBezTo>
                <a:cubicBezTo>
                  <a:pt x="409852" y="348465"/>
                  <a:pt x="421689" y="318872"/>
                  <a:pt x="435006" y="284841"/>
                </a:cubicBezTo>
                <a:cubicBezTo>
                  <a:pt x="448323" y="250810"/>
                  <a:pt x="455720" y="207901"/>
                  <a:pt x="479394" y="196064"/>
                </a:cubicBezTo>
                <a:cubicBezTo>
                  <a:pt x="503068" y="184227"/>
                  <a:pt x="550416" y="190146"/>
                  <a:pt x="577049" y="213820"/>
                </a:cubicBezTo>
                <a:cubicBezTo>
                  <a:pt x="603682" y="237494"/>
                  <a:pt x="618478" y="296678"/>
                  <a:pt x="639192" y="338107"/>
                </a:cubicBezTo>
                <a:cubicBezTo>
                  <a:pt x="659907" y="379536"/>
                  <a:pt x="673223" y="437241"/>
                  <a:pt x="701336" y="462394"/>
                </a:cubicBezTo>
                <a:cubicBezTo>
                  <a:pt x="729449" y="487547"/>
                  <a:pt x="784194" y="502343"/>
                  <a:pt x="807868" y="489027"/>
                </a:cubicBezTo>
                <a:cubicBezTo>
                  <a:pt x="831542" y="475711"/>
                  <a:pt x="834501" y="418006"/>
                  <a:pt x="843379" y="382495"/>
                </a:cubicBezTo>
                <a:cubicBezTo>
                  <a:pt x="852257" y="346984"/>
                  <a:pt x="850777" y="305555"/>
                  <a:pt x="861134" y="275963"/>
                </a:cubicBezTo>
                <a:cubicBezTo>
                  <a:pt x="871491" y="246371"/>
                  <a:pt x="872972" y="218258"/>
                  <a:pt x="905523" y="204942"/>
                </a:cubicBezTo>
                <a:cubicBezTo>
                  <a:pt x="938074" y="191626"/>
                  <a:pt x="1017973" y="167951"/>
                  <a:pt x="1056443" y="196064"/>
                </a:cubicBezTo>
                <a:cubicBezTo>
                  <a:pt x="1094913" y="224177"/>
                  <a:pt x="1099352" y="320352"/>
                  <a:pt x="1136342" y="373618"/>
                </a:cubicBezTo>
                <a:cubicBezTo>
                  <a:pt x="1173332" y="426884"/>
                  <a:pt x="1241395" y="523058"/>
                  <a:pt x="1278385" y="515660"/>
                </a:cubicBezTo>
                <a:cubicBezTo>
                  <a:pt x="1315375" y="508262"/>
                  <a:pt x="1333131" y="392852"/>
                  <a:pt x="1358284" y="329229"/>
                </a:cubicBezTo>
                <a:cubicBezTo>
                  <a:pt x="1383437" y="265606"/>
                  <a:pt x="1405631" y="185707"/>
                  <a:pt x="1429305" y="133921"/>
                </a:cubicBezTo>
                <a:cubicBezTo>
                  <a:pt x="1452979" y="82135"/>
                  <a:pt x="1466295" y="37746"/>
                  <a:pt x="1500326" y="18511"/>
                </a:cubicBezTo>
                <a:cubicBezTo>
                  <a:pt x="1534357" y="-724"/>
                  <a:pt x="1609817" y="-11081"/>
                  <a:pt x="1633491" y="18511"/>
                </a:cubicBezTo>
                <a:cubicBezTo>
                  <a:pt x="1657165" y="48103"/>
                  <a:pt x="1617216" y="142798"/>
                  <a:pt x="1642369" y="196064"/>
                </a:cubicBezTo>
                <a:cubicBezTo>
                  <a:pt x="1667522" y="249330"/>
                  <a:pt x="1750381" y="302596"/>
                  <a:pt x="1784412" y="338107"/>
                </a:cubicBezTo>
                <a:cubicBezTo>
                  <a:pt x="1818443" y="373618"/>
                  <a:pt x="1818443" y="412087"/>
                  <a:pt x="1846556" y="409128"/>
                </a:cubicBezTo>
                <a:cubicBezTo>
                  <a:pt x="1874669" y="406169"/>
                  <a:pt x="1930894" y="355863"/>
                  <a:pt x="1953088" y="320352"/>
                </a:cubicBezTo>
                <a:cubicBezTo>
                  <a:pt x="1975282" y="284841"/>
                  <a:pt x="1960486" y="241932"/>
                  <a:pt x="1979721" y="196064"/>
                </a:cubicBezTo>
                <a:cubicBezTo>
                  <a:pt x="1998956" y="150196"/>
                  <a:pt x="2038905" y="42185"/>
                  <a:pt x="2068497" y="45144"/>
                </a:cubicBezTo>
                <a:cubicBezTo>
                  <a:pt x="2098089" y="48103"/>
                  <a:pt x="2130641" y="159074"/>
                  <a:pt x="2157274" y="213820"/>
                </a:cubicBezTo>
                <a:cubicBezTo>
                  <a:pt x="2183907" y="268566"/>
                  <a:pt x="2200182" y="332189"/>
                  <a:pt x="2228295" y="373618"/>
                </a:cubicBezTo>
                <a:cubicBezTo>
                  <a:pt x="2256408" y="415047"/>
                  <a:pt x="2291919" y="463874"/>
                  <a:pt x="2325950" y="462394"/>
                </a:cubicBezTo>
                <a:cubicBezTo>
                  <a:pt x="2359981" y="460914"/>
                  <a:pt x="2411768" y="403210"/>
                  <a:pt x="2432482" y="364740"/>
                </a:cubicBezTo>
                <a:cubicBezTo>
                  <a:pt x="2453197" y="326270"/>
                  <a:pt x="2433961" y="259688"/>
                  <a:pt x="2450237" y="231575"/>
                </a:cubicBezTo>
                <a:cubicBezTo>
                  <a:pt x="2466513" y="203462"/>
                  <a:pt x="2530136" y="196064"/>
                  <a:pt x="2530136" y="196064"/>
                </a:cubicBezTo>
                <a:cubicBezTo>
                  <a:pt x="2556769" y="184227"/>
                  <a:pt x="2584882" y="144278"/>
                  <a:pt x="2610035" y="160554"/>
                </a:cubicBezTo>
                <a:cubicBezTo>
                  <a:pt x="2635188" y="176830"/>
                  <a:pt x="2642586" y="246372"/>
                  <a:pt x="2681056" y="293719"/>
                </a:cubicBezTo>
                <a:cubicBezTo>
                  <a:pt x="2719526" y="341066"/>
                  <a:pt x="2805344" y="444639"/>
                  <a:pt x="2840855" y="444639"/>
                </a:cubicBezTo>
                <a:cubicBezTo>
                  <a:pt x="2876366" y="444639"/>
                  <a:pt x="2858610" y="346985"/>
                  <a:pt x="2894121" y="293719"/>
                </a:cubicBezTo>
                <a:cubicBezTo>
                  <a:pt x="2929632" y="240453"/>
                  <a:pt x="2999174" y="153156"/>
                  <a:pt x="3053919" y="125043"/>
                </a:cubicBezTo>
                <a:cubicBezTo>
                  <a:pt x="3108665" y="96930"/>
                  <a:pt x="3185604" y="93971"/>
                  <a:pt x="3222594" y="125043"/>
                </a:cubicBezTo>
                <a:cubicBezTo>
                  <a:pt x="3259584" y="156115"/>
                  <a:pt x="3247747" y="268565"/>
                  <a:pt x="3275860" y="311474"/>
                </a:cubicBezTo>
                <a:cubicBezTo>
                  <a:pt x="3303973" y="354383"/>
                  <a:pt x="3349841" y="383975"/>
                  <a:pt x="3391270" y="382495"/>
                </a:cubicBezTo>
                <a:cubicBezTo>
                  <a:pt x="3432699" y="381015"/>
                  <a:pt x="3478567" y="295198"/>
                  <a:pt x="3524435" y="302596"/>
                </a:cubicBezTo>
                <a:cubicBezTo>
                  <a:pt x="3570303" y="309994"/>
                  <a:pt x="3628008" y="385455"/>
                  <a:pt x="3666478" y="426884"/>
                </a:cubicBezTo>
                <a:cubicBezTo>
                  <a:pt x="3704948" y="468313"/>
                  <a:pt x="3755255" y="551171"/>
                  <a:pt x="3755255" y="551171"/>
                </a:cubicBezTo>
                <a:lnTo>
                  <a:pt x="3755255" y="551171"/>
                </a:lnTo>
                <a:cubicBezTo>
                  <a:pt x="3807041" y="524538"/>
                  <a:pt x="4009748" y="441680"/>
                  <a:pt x="4065973" y="391373"/>
                </a:cubicBezTo>
                <a:cubicBezTo>
                  <a:pt x="4122198" y="341066"/>
                  <a:pt x="4079290" y="284841"/>
                  <a:pt x="4092606" y="249330"/>
                </a:cubicBezTo>
                <a:cubicBezTo>
                  <a:pt x="4105922" y="213819"/>
                  <a:pt x="4095565" y="178309"/>
                  <a:pt x="4145872" y="178309"/>
                </a:cubicBezTo>
                <a:cubicBezTo>
                  <a:pt x="4196179" y="178309"/>
                  <a:pt x="4353018" y="221217"/>
                  <a:pt x="4394447" y="249330"/>
                </a:cubicBezTo>
                <a:cubicBezTo>
                  <a:pt x="4435876" y="277443"/>
                  <a:pt x="4394447" y="346985"/>
                  <a:pt x="4394447" y="346985"/>
                </a:cubicBezTo>
                <a:cubicBezTo>
                  <a:pt x="4395926" y="366220"/>
                  <a:pt x="4399625" y="365480"/>
                  <a:pt x="4403324" y="36474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5DBFCBD-FF5C-81EF-F7D3-D148B975A49D}"/>
              </a:ext>
            </a:extLst>
          </p:cNvPr>
          <p:cNvSpPr/>
          <p:nvPr/>
        </p:nvSpPr>
        <p:spPr>
          <a:xfrm>
            <a:off x="7820678" y="1789060"/>
            <a:ext cx="2743201" cy="636007"/>
          </a:xfrm>
          <a:custGeom>
            <a:avLst/>
            <a:gdLst>
              <a:gd name="connsiteX0" fmla="*/ 0 w 4412859"/>
              <a:gd name="connsiteY0" fmla="*/ 418006 h 636007"/>
              <a:gd name="connsiteX1" fmla="*/ 97655 w 4412859"/>
              <a:gd name="connsiteY1" fmla="*/ 249330 h 636007"/>
              <a:gd name="connsiteX2" fmla="*/ 230820 w 4412859"/>
              <a:gd name="connsiteY2" fmla="*/ 45144 h 636007"/>
              <a:gd name="connsiteX3" fmla="*/ 284086 w 4412859"/>
              <a:gd name="connsiteY3" fmla="*/ 116165 h 636007"/>
              <a:gd name="connsiteX4" fmla="*/ 284086 w 4412859"/>
              <a:gd name="connsiteY4" fmla="*/ 426884 h 636007"/>
              <a:gd name="connsiteX5" fmla="*/ 319596 w 4412859"/>
              <a:gd name="connsiteY5" fmla="*/ 622193 h 636007"/>
              <a:gd name="connsiteX6" fmla="*/ 372862 w 4412859"/>
              <a:gd name="connsiteY6" fmla="*/ 595559 h 636007"/>
              <a:gd name="connsiteX7" fmla="*/ 399495 w 4412859"/>
              <a:gd name="connsiteY7" fmla="*/ 400251 h 636007"/>
              <a:gd name="connsiteX8" fmla="*/ 435006 w 4412859"/>
              <a:gd name="connsiteY8" fmla="*/ 284841 h 636007"/>
              <a:gd name="connsiteX9" fmla="*/ 479394 w 4412859"/>
              <a:gd name="connsiteY9" fmla="*/ 196064 h 636007"/>
              <a:gd name="connsiteX10" fmla="*/ 577049 w 4412859"/>
              <a:gd name="connsiteY10" fmla="*/ 213820 h 636007"/>
              <a:gd name="connsiteX11" fmla="*/ 639192 w 4412859"/>
              <a:gd name="connsiteY11" fmla="*/ 338107 h 636007"/>
              <a:gd name="connsiteX12" fmla="*/ 701336 w 4412859"/>
              <a:gd name="connsiteY12" fmla="*/ 462394 h 636007"/>
              <a:gd name="connsiteX13" fmla="*/ 807868 w 4412859"/>
              <a:gd name="connsiteY13" fmla="*/ 489027 h 636007"/>
              <a:gd name="connsiteX14" fmla="*/ 843379 w 4412859"/>
              <a:gd name="connsiteY14" fmla="*/ 382495 h 636007"/>
              <a:gd name="connsiteX15" fmla="*/ 861134 w 4412859"/>
              <a:gd name="connsiteY15" fmla="*/ 275963 h 636007"/>
              <a:gd name="connsiteX16" fmla="*/ 905523 w 4412859"/>
              <a:gd name="connsiteY16" fmla="*/ 204942 h 636007"/>
              <a:gd name="connsiteX17" fmla="*/ 1056443 w 4412859"/>
              <a:gd name="connsiteY17" fmla="*/ 196064 h 636007"/>
              <a:gd name="connsiteX18" fmla="*/ 1136342 w 4412859"/>
              <a:gd name="connsiteY18" fmla="*/ 373618 h 636007"/>
              <a:gd name="connsiteX19" fmla="*/ 1278385 w 4412859"/>
              <a:gd name="connsiteY19" fmla="*/ 515660 h 636007"/>
              <a:gd name="connsiteX20" fmla="*/ 1358284 w 4412859"/>
              <a:gd name="connsiteY20" fmla="*/ 329229 h 636007"/>
              <a:gd name="connsiteX21" fmla="*/ 1429305 w 4412859"/>
              <a:gd name="connsiteY21" fmla="*/ 133921 h 636007"/>
              <a:gd name="connsiteX22" fmla="*/ 1500326 w 4412859"/>
              <a:gd name="connsiteY22" fmla="*/ 18511 h 636007"/>
              <a:gd name="connsiteX23" fmla="*/ 1633491 w 4412859"/>
              <a:gd name="connsiteY23" fmla="*/ 18511 h 636007"/>
              <a:gd name="connsiteX24" fmla="*/ 1642369 w 4412859"/>
              <a:gd name="connsiteY24" fmla="*/ 196064 h 636007"/>
              <a:gd name="connsiteX25" fmla="*/ 1784412 w 4412859"/>
              <a:gd name="connsiteY25" fmla="*/ 338107 h 636007"/>
              <a:gd name="connsiteX26" fmla="*/ 1846556 w 4412859"/>
              <a:gd name="connsiteY26" fmla="*/ 409128 h 636007"/>
              <a:gd name="connsiteX27" fmla="*/ 1953088 w 4412859"/>
              <a:gd name="connsiteY27" fmla="*/ 320352 h 636007"/>
              <a:gd name="connsiteX28" fmla="*/ 1979721 w 4412859"/>
              <a:gd name="connsiteY28" fmla="*/ 196064 h 636007"/>
              <a:gd name="connsiteX29" fmla="*/ 2068497 w 4412859"/>
              <a:gd name="connsiteY29" fmla="*/ 45144 h 636007"/>
              <a:gd name="connsiteX30" fmla="*/ 2157274 w 4412859"/>
              <a:gd name="connsiteY30" fmla="*/ 213820 h 636007"/>
              <a:gd name="connsiteX31" fmla="*/ 2228295 w 4412859"/>
              <a:gd name="connsiteY31" fmla="*/ 373618 h 636007"/>
              <a:gd name="connsiteX32" fmla="*/ 2325950 w 4412859"/>
              <a:gd name="connsiteY32" fmla="*/ 462394 h 636007"/>
              <a:gd name="connsiteX33" fmla="*/ 2432482 w 4412859"/>
              <a:gd name="connsiteY33" fmla="*/ 364740 h 636007"/>
              <a:gd name="connsiteX34" fmla="*/ 2450237 w 4412859"/>
              <a:gd name="connsiteY34" fmla="*/ 231575 h 636007"/>
              <a:gd name="connsiteX35" fmla="*/ 2530136 w 4412859"/>
              <a:gd name="connsiteY35" fmla="*/ 196064 h 636007"/>
              <a:gd name="connsiteX36" fmla="*/ 2610035 w 4412859"/>
              <a:gd name="connsiteY36" fmla="*/ 160554 h 636007"/>
              <a:gd name="connsiteX37" fmla="*/ 2681056 w 4412859"/>
              <a:gd name="connsiteY37" fmla="*/ 293719 h 636007"/>
              <a:gd name="connsiteX38" fmla="*/ 2840855 w 4412859"/>
              <a:gd name="connsiteY38" fmla="*/ 444639 h 636007"/>
              <a:gd name="connsiteX39" fmla="*/ 2894121 w 4412859"/>
              <a:gd name="connsiteY39" fmla="*/ 293719 h 636007"/>
              <a:gd name="connsiteX40" fmla="*/ 3053919 w 4412859"/>
              <a:gd name="connsiteY40" fmla="*/ 125043 h 636007"/>
              <a:gd name="connsiteX41" fmla="*/ 3222594 w 4412859"/>
              <a:gd name="connsiteY41" fmla="*/ 125043 h 636007"/>
              <a:gd name="connsiteX42" fmla="*/ 3275860 w 4412859"/>
              <a:gd name="connsiteY42" fmla="*/ 311474 h 636007"/>
              <a:gd name="connsiteX43" fmla="*/ 3391270 w 4412859"/>
              <a:gd name="connsiteY43" fmla="*/ 382495 h 636007"/>
              <a:gd name="connsiteX44" fmla="*/ 3524435 w 4412859"/>
              <a:gd name="connsiteY44" fmla="*/ 302596 h 636007"/>
              <a:gd name="connsiteX45" fmla="*/ 3666478 w 4412859"/>
              <a:gd name="connsiteY45" fmla="*/ 426884 h 636007"/>
              <a:gd name="connsiteX46" fmla="*/ 3755255 w 4412859"/>
              <a:gd name="connsiteY46" fmla="*/ 551171 h 636007"/>
              <a:gd name="connsiteX47" fmla="*/ 3755255 w 4412859"/>
              <a:gd name="connsiteY47" fmla="*/ 551171 h 636007"/>
              <a:gd name="connsiteX48" fmla="*/ 4065973 w 4412859"/>
              <a:gd name="connsiteY48" fmla="*/ 391373 h 636007"/>
              <a:gd name="connsiteX49" fmla="*/ 4092606 w 4412859"/>
              <a:gd name="connsiteY49" fmla="*/ 249330 h 636007"/>
              <a:gd name="connsiteX50" fmla="*/ 4145872 w 4412859"/>
              <a:gd name="connsiteY50" fmla="*/ 178309 h 636007"/>
              <a:gd name="connsiteX51" fmla="*/ 4394447 w 4412859"/>
              <a:gd name="connsiteY51" fmla="*/ 249330 h 636007"/>
              <a:gd name="connsiteX52" fmla="*/ 4394447 w 4412859"/>
              <a:gd name="connsiteY52" fmla="*/ 346985 h 636007"/>
              <a:gd name="connsiteX53" fmla="*/ 4403324 w 4412859"/>
              <a:gd name="connsiteY53" fmla="*/ 364740 h 63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412859" h="636007">
                <a:moveTo>
                  <a:pt x="0" y="418006"/>
                </a:moveTo>
                <a:cubicBezTo>
                  <a:pt x="29592" y="364740"/>
                  <a:pt x="59185" y="311474"/>
                  <a:pt x="97655" y="249330"/>
                </a:cubicBezTo>
                <a:cubicBezTo>
                  <a:pt x="136125" y="187186"/>
                  <a:pt x="199748" y="67338"/>
                  <a:pt x="230820" y="45144"/>
                </a:cubicBezTo>
                <a:cubicBezTo>
                  <a:pt x="261892" y="22950"/>
                  <a:pt x="275208" y="52542"/>
                  <a:pt x="284086" y="116165"/>
                </a:cubicBezTo>
                <a:cubicBezTo>
                  <a:pt x="292964" y="179788"/>
                  <a:pt x="278168" y="342546"/>
                  <a:pt x="284086" y="426884"/>
                </a:cubicBezTo>
                <a:cubicBezTo>
                  <a:pt x="290004" y="511222"/>
                  <a:pt x="304800" y="594081"/>
                  <a:pt x="319596" y="622193"/>
                </a:cubicBezTo>
                <a:cubicBezTo>
                  <a:pt x="334392" y="650306"/>
                  <a:pt x="359546" y="632549"/>
                  <a:pt x="372862" y="595559"/>
                </a:cubicBezTo>
                <a:cubicBezTo>
                  <a:pt x="386178" y="558569"/>
                  <a:pt x="389138" y="452037"/>
                  <a:pt x="399495" y="400251"/>
                </a:cubicBezTo>
                <a:cubicBezTo>
                  <a:pt x="409852" y="348465"/>
                  <a:pt x="421689" y="318872"/>
                  <a:pt x="435006" y="284841"/>
                </a:cubicBezTo>
                <a:cubicBezTo>
                  <a:pt x="448323" y="250810"/>
                  <a:pt x="455720" y="207901"/>
                  <a:pt x="479394" y="196064"/>
                </a:cubicBezTo>
                <a:cubicBezTo>
                  <a:pt x="503068" y="184227"/>
                  <a:pt x="550416" y="190146"/>
                  <a:pt x="577049" y="213820"/>
                </a:cubicBezTo>
                <a:cubicBezTo>
                  <a:pt x="603682" y="237494"/>
                  <a:pt x="618478" y="296678"/>
                  <a:pt x="639192" y="338107"/>
                </a:cubicBezTo>
                <a:cubicBezTo>
                  <a:pt x="659907" y="379536"/>
                  <a:pt x="673223" y="437241"/>
                  <a:pt x="701336" y="462394"/>
                </a:cubicBezTo>
                <a:cubicBezTo>
                  <a:pt x="729449" y="487547"/>
                  <a:pt x="784194" y="502343"/>
                  <a:pt x="807868" y="489027"/>
                </a:cubicBezTo>
                <a:cubicBezTo>
                  <a:pt x="831542" y="475711"/>
                  <a:pt x="834501" y="418006"/>
                  <a:pt x="843379" y="382495"/>
                </a:cubicBezTo>
                <a:cubicBezTo>
                  <a:pt x="852257" y="346984"/>
                  <a:pt x="850777" y="305555"/>
                  <a:pt x="861134" y="275963"/>
                </a:cubicBezTo>
                <a:cubicBezTo>
                  <a:pt x="871491" y="246371"/>
                  <a:pt x="872972" y="218258"/>
                  <a:pt x="905523" y="204942"/>
                </a:cubicBezTo>
                <a:cubicBezTo>
                  <a:pt x="938074" y="191626"/>
                  <a:pt x="1017973" y="167951"/>
                  <a:pt x="1056443" y="196064"/>
                </a:cubicBezTo>
                <a:cubicBezTo>
                  <a:pt x="1094913" y="224177"/>
                  <a:pt x="1099352" y="320352"/>
                  <a:pt x="1136342" y="373618"/>
                </a:cubicBezTo>
                <a:cubicBezTo>
                  <a:pt x="1173332" y="426884"/>
                  <a:pt x="1241395" y="523058"/>
                  <a:pt x="1278385" y="515660"/>
                </a:cubicBezTo>
                <a:cubicBezTo>
                  <a:pt x="1315375" y="508262"/>
                  <a:pt x="1333131" y="392852"/>
                  <a:pt x="1358284" y="329229"/>
                </a:cubicBezTo>
                <a:cubicBezTo>
                  <a:pt x="1383437" y="265606"/>
                  <a:pt x="1405631" y="185707"/>
                  <a:pt x="1429305" y="133921"/>
                </a:cubicBezTo>
                <a:cubicBezTo>
                  <a:pt x="1452979" y="82135"/>
                  <a:pt x="1466295" y="37746"/>
                  <a:pt x="1500326" y="18511"/>
                </a:cubicBezTo>
                <a:cubicBezTo>
                  <a:pt x="1534357" y="-724"/>
                  <a:pt x="1609817" y="-11081"/>
                  <a:pt x="1633491" y="18511"/>
                </a:cubicBezTo>
                <a:cubicBezTo>
                  <a:pt x="1657165" y="48103"/>
                  <a:pt x="1617216" y="142798"/>
                  <a:pt x="1642369" y="196064"/>
                </a:cubicBezTo>
                <a:cubicBezTo>
                  <a:pt x="1667522" y="249330"/>
                  <a:pt x="1750381" y="302596"/>
                  <a:pt x="1784412" y="338107"/>
                </a:cubicBezTo>
                <a:cubicBezTo>
                  <a:pt x="1818443" y="373618"/>
                  <a:pt x="1818443" y="412087"/>
                  <a:pt x="1846556" y="409128"/>
                </a:cubicBezTo>
                <a:cubicBezTo>
                  <a:pt x="1874669" y="406169"/>
                  <a:pt x="1930894" y="355863"/>
                  <a:pt x="1953088" y="320352"/>
                </a:cubicBezTo>
                <a:cubicBezTo>
                  <a:pt x="1975282" y="284841"/>
                  <a:pt x="1960486" y="241932"/>
                  <a:pt x="1979721" y="196064"/>
                </a:cubicBezTo>
                <a:cubicBezTo>
                  <a:pt x="1998956" y="150196"/>
                  <a:pt x="2038905" y="42185"/>
                  <a:pt x="2068497" y="45144"/>
                </a:cubicBezTo>
                <a:cubicBezTo>
                  <a:pt x="2098089" y="48103"/>
                  <a:pt x="2130641" y="159074"/>
                  <a:pt x="2157274" y="213820"/>
                </a:cubicBezTo>
                <a:cubicBezTo>
                  <a:pt x="2183907" y="268566"/>
                  <a:pt x="2200182" y="332189"/>
                  <a:pt x="2228295" y="373618"/>
                </a:cubicBezTo>
                <a:cubicBezTo>
                  <a:pt x="2256408" y="415047"/>
                  <a:pt x="2291919" y="463874"/>
                  <a:pt x="2325950" y="462394"/>
                </a:cubicBezTo>
                <a:cubicBezTo>
                  <a:pt x="2359981" y="460914"/>
                  <a:pt x="2411768" y="403210"/>
                  <a:pt x="2432482" y="364740"/>
                </a:cubicBezTo>
                <a:cubicBezTo>
                  <a:pt x="2453197" y="326270"/>
                  <a:pt x="2433961" y="259688"/>
                  <a:pt x="2450237" y="231575"/>
                </a:cubicBezTo>
                <a:cubicBezTo>
                  <a:pt x="2466513" y="203462"/>
                  <a:pt x="2530136" y="196064"/>
                  <a:pt x="2530136" y="196064"/>
                </a:cubicBezTo>
                <a:cubicBezTo>
                  <a:pt x="2556769" y="184227"/>
                  <a:pt x="2584882" y="144278"/>
                  <a:pt x="2610035" y="160554"/>
                </a:cubicBezTo>
                <a:cubicBezTo>
                  <a:pt x="2635188" y="176830"/>
                  <a:pt x="2642586" y="246372"/>
                  <a:pt x="2681056" y="293719"/>
                </a:cubicBezTo>
                <a:cubicBezTo>
                  <a:pt x="2719526" y="341066"/>
                  <a:pt x="2805344" y="444639"/>
                  <a:pt x="2840855" y="444639"/>
                </a:cubicBezTo>
                <a:cubicBezTo>
                  <a:pt x="2876366" y="444639"/>
                  <a:pt x="2858610" y="346985"/>
                  <a:pt x="2894121" y="293719"/>
                </a:cubicBezTo>
                <a:cubicBezTo>
                  <a:pt x="2929632" y="240453"/>
                  <a:pt x="2999174" y="153156"/>
                  <a:pt x="3053919" y="125043"/>
                </a:cubicBezTo>
                <a:cubicBezTo>
                  <a:pt x="3108665" y="96930"/>
                  <a:pt x="3185604" y="93971"/>
                  <a:pt x="3222594" y="125043"/>
                </a:cubicBezTo>
                <a:cubicBezTo>
                  <a:pt x="3259584" y="156115"/>
                  <a:pt x="3247747" y="268565"/>
                  <a:pt x="3275860" y="311474"/>
                </a:cubicBezTo>
                <a:cubicBezTo>
                  <a:pt x="3303973" y="354383"/>
                  <a:pt x="3349841" y="383975"/>
                  <a:pt x="3391270" y="382495"/>
                </a:cubicBezTo>
                <a:cubicBezTo>
                  <a:pt x="3432699" y="381015"/>
                  <a:pt x="3478567" y="295198"/>
                  <a:pt x="3524435" y="302596"/>
                </a:cubicBezTo>
                <a:cubicBezTo>
                  <a:pt x="3570303" y="309994"/>
                  <a:pt x="3628008" y="385455"/>
                  <a:pt x="3666478" y="426884"/>
                </a:cubicBezTo>
                <a:cubicBezTo>
                  <a:pt x="3704948" y="468313"/>
                  <a:pt x="3755255" y="551171"/>
                  <a:pt x="3755255" y="551171"/>
                </a:cubicBezTo>
                <a:lnTo>
                  <a:pt x="3755255" y="551171"/>
                </a:lnTo>
                <a:cubicBezTo>
                  <a:pt x="3807041" y="524538"/>
                  <a:pt x="4009748" y="441680"/>
                  <a:pt x="4065973" y="391373"/>
                </a:cubicBezTo>
                <a:cubicBezTo>
                  <a:pt x="4122198" y="341066"/>
                  <a:pt x="4079290" y="284841"/>
                  <a:pt x="4092606" y="249330"/>
                </a:cubicBezTo>
                <a:cubicBezTo>
                  <a:pt x="4105922" y="213819"/>
                  <a:pt x="4095565" y="178309"/>
                  <a:pt x="4145872" y="178309"/>
                </a:cubicBezTo>
                <a:cubicBezTo>
                  <a:pt x="4196179" y="178309"/>
                  <a:pt x="4353018" y="221217"/>
                  <a:pt x="4394447" y="249330"/>
                </a:cubicBezTo>
                <a:cubicBezTo>
                  <a:pt x="4435876" y="277443"/>
                  <a:pt x="4394447" y="346985"/>
                  <a:pt x="4394447" y="346985"/>
                </a:cubicBezTo>
                <a:cubicBezTo>
                  <a:pt x="4395926" y="366220"/>
                  <a:pt x="4399625" y="365480"/>
                  <a:pt x="4403324" y="36474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4D3E589-8011-221D-9F95-6B3162E1173D}"/>
              </a:ext>
            </a:extLst>
          </p:cNvPr>
          <p:cNvSpPr/>
          <p:nvPr/>
        </p:nvSpPr>
        <p:spPr>
          <a:xfrm>
            <a:off x="7828026" y="2714445"/>
            <a:ext cx="2743201" cy="636007"/>
          </a:xfrm>
          <a:custGeom>
            <a:avLst/>
            <a:gdLst>
              <a:gd name="connsiteX0" fmla="*/ 0 w 4412859"/>
              <a:gd name="connsiteY0" fmla="*/ 418006 h 636007"/>
              <a:gd name="connsiteX1" fmla="*/ 97655 w 4412859"/>
              <a:gd name="connsiteY1" fmla="*/ 249330 h 636007"/>
              <a:gd name="connsiteX2" fmla="*/ 230820 w 4412859"/>
              <a:gd name="connsiteY2" fmla="*/ 45144 h 636007"/>
              <a:gd name="connsiteX3" fmla="*/ 284086 w 4412859"/>
              <a:gd name="connsiteY3" fmla="*/ 116165 h 636007"/>
              <a:gd name="connsiteX4" fmla="*/ 284086 w 4412859"/>
              <a:gd name="connsiteY4" fmla="*/ 426884 h 636007"/>
              <a:gd name="connsiteX5" fmla="*/ 319596 w 4412859"/>
              <a:gd name="connsiteY5" fmla="*/ 622193 h 636007"/>
              <a:gd name="connsiteX6" fmla="*/ 372862 w 4412859"/>
              <a:gd name="connsiteY6" fmla="*/ 595559 h 636007"/>
              <a:gd name="connsiteX7" fmla="*/ 399495 w 4412859"/>
              <a:gd name="connsiteY7" fmla="*/ 400251 h 636007"/>
              <a:gd name="connsiteX8" fmla="*/ 435006 w 4412859"/>
              <a:gd name="connsiteY8" fmla="*/ 284841 h 636007"/>
              <a:gd name="connsiteX9" fmla="*/ 479394 w 4412859"/>
              <a:gd name="connsiteY9" fmla="*/ 196064 h 636007"/>
              <a:gd name="connsiteX10" fmla="*/ 577049 w 4412859"/>
              <a:gd name="connsiteY10" fmla="*/ 213820 h 636007"/>
              <a:gd name="connsiteX11" fmla="*/ 639192 w 4412859"/>
              <a:gd name="connsiteY11" fmla="*/ 338107 h 636007"/>
              <a:gd name="connsiteX12" fmla="*/ 701336 w 4412859"/>
              <a:gd name="connsiteY12" fmla="*/ 462394 h 636007"/>
              <a:gd name="connsiteX13" fmla="*/ 807868 w 4412859"/>
              <a:gd name="connsiteY13" fmla="*/ 489027 h 636007"/>
              <a:gd name="connsiteX14" fmla="*/ 843379 w 4412859"/>
              <a:gd name="connsiteY14" fmla="*/ 382495 h 636007"/>
              <a:gd name="connsiteX15" fmla="*/ 861134 w 4412859"/>
              <a:gd name="connsiteY15" fmla="*/ 275963 h 636007"/>
              <a:gd name="connsiteX16" fmla="*/ 905523 w 4412859"/>
              <a:gd name="connsiteY16" fmla="*/ 204942 h 636007"/>
              <a:gd name="connsiteX17" fmla="*/ 1056443 w 4412859"/>
              <a:gd name="connsiteY17" fmla="*/ 196064 h 636007"/>
              <a:gd name="connsiteX18" fmla="*/ 1136342 w 4412859"/>
              <a:gd name="connsiteY18" fmla="*/ 373618 h 636007"/>
              <a:gd name="connsiteX19" fmla="*/ 1278385 w 4412859"/>
              <a:gd name="connsiteY19" fmla="*/ 515660 h 636007"/>
              <a:gd name="connsiteX20" fmla="*/ 1358284 w 4412859"/>
              <a:gd name="connsiteY20" fmla="*/ 329229 h 636007"/>
              <a:gd name="connsiteX21" fmla="*/ 1429305 w 4412859"/>
              <a:gd name="connsiteY21" fmla="*/ 133921 h 636007"/>
              <a:gd name="connsiteX22" fmla="*/ 1500326 w 4412859"/>
              <a:gd name="connsiteY22" fmla="*/ 18511 h 636007"/>
              <a:gd name="connsiteX23" fmla="*/ 1633491 w 4412859"/>
              <a:gd name="connsiteY23" fmla="*/ 18511 h 636007"/>
              <a:gd name="connsiteX24" fmla="*/ 1642369 w 4412859"/>
              <a:gd name="connsiteY24" fmla="*/ 196064 h 636007"/>
              <a:gd name="connsiteX25" fmla="*/ 1784412 w 4412859"/>
              <a:gd name="connsiteY25" fmla="*/ 338107 h 636007"/>
              <a:gd name="connsiteX26" fmla="*/ 1846556 w 4412859"/>
              <a:gd name="connsiteY26" fmla="*/ 409128 h 636007"/>
              <a:gd name="connsiteX27" fmla="*/ 1953088 w 4412859"/>
              <a:gd name="connsiteY27" fmla="*/ 320352 h 636007"/>
              <a:gd name="connsiteX28" fmla="*/ 1979721 w 4412859"/>
              <a:gd name="connsiteY28" fmla="*/ 196064 h 636007"/>
              <a:gd name="connsiteX29" fmla="*/ 2068497 w 4412859"/>
              <a:gd name="connsiteY29" fmla="*/ 45144 h 636007"/>
              <a:gd name="connsiteX30" fmla="*/ 2157274 w 4412859"/>
              <a:gd name="connsiteY30" fmla="*/ 213820 h 636007"/>
              <a:gd name="connsiteX31" fmla="*/ 2228295 w 4412859"/>
              <a:gd name="connsiteY31" fmla="*/ 373618 h 636007"/>
              <a:gd name="connsiteX32" fmla="*/ 2325950 w 4412859"/>
              <a:gd name="connsiteY32" fmla="*/ 462394 h 636007"/>
              <a:gd name="connsiteX33" fmla="*/ 2432482 w 4412859"/>
              <a:gd name="connsiteY33" fmla="*/ 364740 h 636007"/>
              <a:gd name="connsiteX34" fmla="*/ 2450237 w 4412859"/>
              <a:gd name="connsiteY34" fmla="*/ 231575 h 636007"/>
              <a:gd name="connsiteX35" fmla="*/ 2530136 w 4412859"/>
              <a:gd name="connsiteY35" fmla="*/ 196064 h 636007"/>
              <a:gd name="connsiteX36" fmla="*/ 2610035 w 4412859"/>
              <a:gd name="connsiteY36" fmla="*/ 160554 h 636007"/>
              <a:gd name="connsiteX37" fmla="*/ 2681056 w 4412859"/>
              <a:gd name="connsiteY37" fmla="*/ 293719 h 636007"/>
              <a:gd name="connsiteX38" fmla="*/ 2840855 w 4412859"/>
              <a:gd name="connsiteY38" fmla="*/ 444639 h 636007"/>
              <a:gd name="connsiteX39" fmla="*/ 2894121 w 4412859"/>
              <a:gd name="connsiteY39" fmla="*/ 293719 h 636007"/>
              <a:gd name="connsiteX40" fmla="*/ 3053919 w 4412859"/>
              <a:gd name="connsiteY40" fmla="*/ 125043 h 636007"/>
              <a:gd name="connsiteX41" fmla="*/ 3222594 w 4412859"/>
              <a:gd name="connsiteY41" fmla="*/ 125043 h 636007"/>
              <a:gd name="connsiteX42" fmla="*/ 3275860 w 4412859"/>
              <a:gd name="connsiteY42" fmla="*/ 311474 h 636007"/>
              <a:gd name="connsiteX43" fmla="*/ 3391270 w 4412859"/>
              <a:gd name="connsiteY43" fmla="*/ 382495 h 636007"/>
              <a:gd name="connsiteX44" fmla="*/ 3524435 w 4412859"/>
              <a:gd name="connsiteY44" fmla="*/ 302596 h 636007"/>
              <a:gd name="connsiteX45" fmla="*/ 3666478 w 4412859"/>
              <a:gd name="connsiteY45" fmla="*/ 426884 h 636007"/>
              <a:gd name="connsiteX46" fmla="*/ 3755255 w 4412859"/>
              <a:gd name="connsiteY46" fmla="*/ 551171 h 636007"/>
              <a:gd name="connsiteX47" fmla="*/ 3755255 w 4412859"/>
              <a:gd name="connsiteY47" fmla="*/ 551171 h 636007"/>
              <a:gd name="connsiteX48" fmla="*/ 4065973 w 4412859"/>
              <a:gd name="connsiteY48" fmla="*/ 391373 h 636007"/>
              <a:gd name="connsiteX49" fmla="*/ 4092606 w 4412859"/>
              <a:gd name="connsiteY49" fmla="*/ 249330 h 636007"/>
              <a:gd name="connsiteX50" fmla="*/ 4145872 w 4412859"/>
              <a:gd name="connsiteY50" fmla="*/ 178309 h 636007"/>
              <a:gd name="connsiteX51" fmla="*/ 4394447 w 4412859"/>
              <a:gd name="connsiteY51" fmla="*/ 249330 h 636007"/>
              <a:gd name="connsiteX52" fmla="*/ 4394447 w 4412859"/>
              <a:gd name="connsiteY52" fmla="*/ 346985 h 636007"/>
              <a:gd name="connsiteX53" fmla="*/ 4403324 w 4412859"/>
              <a:gd name="connsiteY53" fmla="*/ 364740 h 63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412859" h="636007">
                <a:moveTo>
                  <a:pt x="0" y="418006"/>
                </a:moveTo>
                <a:cubicBezTo>
                  <a:pt x="29592" y="364740"/>
                  <a:pt x="59185" y="311474"/>
                  <a:pt x="97655" y="249330"/>
                </a:cubicBezTo>
                <a:cubicBezTo>
                  <a:pt x="136125" y="187186"/>
                  <a:pt x="199748" y="67338"/>
                  <a:pt x="230820" y="45144"/>
                </a:cubicBezTo>
                <a:cubicBezTo>
                  <a:pt x="261892" y="22950"/>
                  <a:pt x="275208" y="52542"/>
                  <a:pt x="284086" y="116165"/>
                </a:cubicBezTo>
                <a:cubicBezTo>
                  <a:pt x="292964" y="179788"/>
                  <a:pt x="278168" y="342546"/>
                  <a:pt x="284086" y="426884"/>
                </a:cubicBezTo>
                <a:cubicBezTo>
                  <a:pt x="290004" y="511222"/>
                  <a:pt x="304800" y="594081"/>
                  <a:pt x="319596" y="622193"/>
                </a:cubicBezTo>
                <a:cubicBezTo>
                  <a:pt x="334392" y="650306"/>
                  <a:pt x="359546" y="632549"/>
                  <a:pt x="372862" y="595559"/>
                </a:cubicBezTo>
                <a:cubicBezTo>
                  <a:pt x="386178" y="558569"/>
                  <a:pt x="389138" y="452037"/>
                  <a:pt x="399495" y="400251"/>
                </a:cubicBezTo>
                <a:cubicBezTo>
                  <a:pt x="409852" y="348465"/>
                  <a:pt x="421689" y="318872"/>
                  <a:pt x="435006" y="284841"/>
                </a:cubicBezTo>
                <a:cubicBezTo>
                  <a:pt x="448323" y="250810"/>
                  <a:pt x="455720" y="207901"/>
                  <a:pt x="479394" y="196064"/>
                </a:cubicBezTo>
                <a:cubicBezTo>
                  <a:pt x="503068" y="184227"/>
                  <a:pt x="550416" y="190146"/>
                  <a:pt x="577049" y="213820"/>
                </a:cubicBezTo>
                <a:cubicBezTo>
                  <a:pt x="603682" y="237494"/>
                  <a:pt x="618478" y="296678"/>
                  <a:pt x="639192" y="338107"/>
                </a:cubicBezTo>
                <a:cubicBezTo>
                  <a:pt x="659907" y="379536"/>
                  <a:pt x="673223" y="437241"/>
                  <a:pt x="701336" y="462394"/>
                </a:cubicBezTo>
                <a:cubicBezTo>
                  <a:pt x="729449" y="487547"/>
                  <a:pt x="784194" y="502343"/>
                  <a:pt x="807868" y="489027"/>
                </a:cubicBezTo>
                <a:cubicBezTo>
                  <a:pt x="831542" y="475711"/>
                  <a:pt x="834501" y="418006"/>
                  <a:pt x="843379" y="382495"/>
                </a:cubicBezTo>
                <a:cubicBezTo>
                  <a:pt x="852257" y="346984"/>
                  <a:pt x="850777" y="305555"/>
                  <a:pt x="861134" y="275963"/>
                </a:cubicBezTo>
                <a:cubicBezTo>
                  <a:pt x="871491" y="246371"/>
                  <a:pt x="872972" y="218258"/>
                  <a:pt x="905523" y="204942"/>
                </a:cubicBezTo>
                <a:cubicBezTo>
                  <a:pt x="938074" y="191626"/>
                  <a:pt x="1017973" y="167951"/>
                  <a:pt x="1056443" y="196064"/>
                </a:cubicBezTo>
                <a:cubicBezTo>
                  <a:pt x="1094913" y="224177"/>
                  <a:pt x="1099352" y="320352"/>
                  <a:pt x="1136342" y="373618"/>
                </a:cubicBezTo>
                <a:cubicBezTo>
                  <a:pt x="1173332" y="426884"/>
                  <a:pt x="1241395" y="523058"/>
                  <a:pt x="1278385" y="515660"/>
                </a:cubicBezTo>
                <a:cubicBezTo>
                  <a:pt x="1315375" y="508262"/>
                  <a:pt x="1333131" y="392852"/>
                  <a:pt x="1358284" y="329229"/>
                </a:cubicBezTo>
                <a:cubicBezTo>
                  <a:pt x="1383437" y="265606"/>
                  <a:pt x="1405631" y="185707"/>
                  <a:pt x="1429305" y="133921"/>
                </a:cubicBezTo>
                <a:cubicBezTo>
                  <a:pt x="1452979" y="82135"/>
                  <a:pt x="1466295" y="37746"/>
                  <a:pt x="1500326" y="18511"/>
                </a:cubicBezTo>
                <a:cubicBezTo>
                  <a:pt x="1534357" y="-724"/>
                  <a:pt x="1609817" y="-11081"/>
                  <a:pt x="1633491" y="18511"/>
                </a:cubicBezTo>
                <a:cubicBezTo>
                  <a:pt x="1657165" y="48103"/>
                  <a:pt x="1617216" y="142798"/>
                  <a:pt x="1642369" y="196064"/>
                </a:cubicBezTo>
                <a:cubicBezTo>
                  <a:pt x="1667522" y="249330"/>
                  <a:pt x="1750381" y="302596"/>
                  <a:pt x="1784412" y="338107"/>
                </a:cubicBezTo>
                <a:cubicBezTo>
                  <a:pt x="1818443" y="373618"/>
                  <a:pt x="1818443" y="412087"/>
                  <a:pt x="1846556" y="409128"/>
                </a:cubicBezTo>
                <a:cubicBezTo>
                  <a:pt x="1874669" y="406169"/>
                  <a:pt x="1930894" y="355863"/>
                  <a:pt x="1953088" y="320352"/>
                </a:cubicBezTo>
                <a:cubicBezTo>
                  <a:pt x="1975282" y="284841"/>
                  <a:pt x="1960486" y="241932"/>
                  <a:pt x="1979721" y="196064"/>
                </a:cubicBezTo>
                <a:cubicBezTo>
                  <a:pt x="1998956" y="150196"/>
                  <a:pt x="2038905" y="42185"/>
                  <a:pt x="2068497" y="45144"/>
                </a:cubicBezTo>
                <a:cubicBezTo>
                  <a:pt x="2098089" y="48103"/>
                  <a:pt x="2130641" y="159074"/>
                  <a:pt x="2157274" y="213820"/>
                </a:cubicBezTo>
                <a:cubicBezTo>
                  <a:pt x="2183907" y="268566"/>
                  <a:pt x="2200182" y="332189"/>
                  <a:pt x="2228295" y="373618"/>
                </a:cubicBezTo>
                <a:cubicBezTo>
                  <a:pt x="2256408" y="415047"/>
                  <a:pt x="2291919" y="463874"/>
                  <a:pt x="2325950" y="462394"/>
                </a:cubicBezTo>
                <a:cubicBezTo>
                  <a:pt x="2359981" y="460914"/>
                  <a:pt x="2411768" y="403210"/>
                  <a:pt x="2432482" y="364740"/>
                </a:cubicBezTo>
                <a:cubicBezTo>
                  <a:pt x="2453197" y="326270"/>
                  <a:pt x="2433961" y="259688"/>
                  <a:pt x="2450237" y="231575"/>
                </a:cubicBezTo>
                <a:cubicBezTo>
                  <a:pt x="2466513" y="203462"/>
                  <a:pt x="2530136" y="196064"/>
                  <a:pt x="2530136" y="196064"/>
                </a:cubicBezTo>
                <a:cubicBezTo>
                  <a:pt x="2556769" y="184227"/>
                  <a:pt x="2584882" y="144278"/>
                  <a:pt x="2610035" y="160554"/>
                </a:cubicBezTo>
                <a:cubicBezTo>
                  <a:pt x="2635188" y="176830"/>
                  <a:pt x="2642586" y="246372"/>
                  <a:pt x="2681056" y="293719"/>
                </a:cubicBezTo>
                <a:cubicBezTo>
                  <a:pt x="2719526" y="341066"/>
                  <a:pt x="2805344" y="444639"/>
                  <a:pt x="2840855" y="444639"/>
                </a:cubicBezTo>
                <a:cubicBezTo>
                  <a:pt x="2876366" y="444639"/>
                  <a:pt x="2858610" y="346985"/>
                  <a:pt x="2894121" y="293719"/>
                </a:cubicBezTo>
                <a:cubicBezTo>
                  <a:pt x="2929632" y="240453"/>
                  <a:pt x="2999174" y="153156"/>
                  <a:pt x="3053919" y="125043"/>
                </a:cubicBezTo>
                <a:cubicBezTo>
                  <a:pt x="3108665" y="96930"/>
                  <a:pt x="3185604" y="93971"/>
                  <a:pt x="3222594" y="125043"/>
                </a:cubicBezTo>
                <a:cubicBezTo>
                  <a:pt x="3259584" y="156115"/>
                  <a:pt x="3247747" y="268565"/>
                  <a:pt x="3275860" y="311474"/>
                </a:cubicBezTo>
                <a:cubicBezTo>
                  <a:pt x="3303973" y="354383"/>
                  <a:pt x="3349841" y="383975"/>
                  <a:pt x="3391270" y="382495"/>
                </a:cubicBezTo>
                <a:cubicBezTo>
                  <a:pt x="3432699" y="381015"/>
                  <a:pt x="3478567" y="295198"/>
                  <a:pt x="3524435" y="302596"/>
                </a:cubicBezTo>
                <a:cubicBezTo>
                  <a:pt x="3570303" y="309994"/>
                  <a:pt x="3628008" y="385455"/>
                  <a:pt x="3666478" y="426884"/>
                </a:cubicBezTo>
                <a:cubicBezTo>
                  <a:pt x="3704948" y="468313"/>
                  <a:pt x="3755255" y="551171"/>
                  <a:pt x="3755255" y="551171"/>
                </a:cubicBezTo>
                <a:lnTo>
                  <a:pt x="3755255" y="551171"/>
                </a:lnTo>
                <a:cubicBezTo>
                  <a:pt x="3807041" y="524538"/>
                  <a:pt x="4009748" y="441680"/>
                  <a:pt x="4065973" y="391373"/>
                </a:cubicBezTo>
                <a:cubicBezTo>
                  <a:pt x="4122198" y="341066"/>
                  <a:pt x="4079290" y="284841"/>
                  <a:pt x="4092606" y="249330"/>
                </a:cubicBezTo>
                <a:cubicBezTo>
                  <a:pt x="4105922" y="213819"/>
                  <a:pt x="4095565" y="178309"/>
                  <a:pt x="4145872" y="178309"/>
                </a:cubicBezTo>
                <a:cubicBezTo>
                  <a:pt x="4196179" y="178309"/>
                  <a:pt x="4353018" y="221217"/>
                  <a:pt x="4394447" y="249330"/>
                </a:cubicBezTo>
                <a:cubicBezTo>
                  <a:pt x="4435876" y="277443"/>
                  <a:pt x="4394447" y="346985"/>
                  <a:pt x="4394447" y="346985"/>
                </a:cubicBezTo>
                <a:cubicBezTo>
                  <a:pt x="4395926" y="366220"/>
                  <a:pt x="4399625" y="365480"/>
                  <a:pt x="4403324" y="36474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A6975E2-C4BB-E6EB-B85C-05912DA13D81}"/>
              </a:ext>
            </a:extLst>
          </p:cNvPr>
          <p:cNvSpPr/>
          <p:nvPr/>
        </p:nvSpPr>
        <p:spPr>
          <a:xfrm>
            <a:off x="7840715" y="3630936"/>
            <a:ext cx="2743201" cy="636007"/>
          </a:xfrm>
          <a:custGeom>
            <a:avLst/>
            <a:gdLst>
              <a:gd name="connsiteX0" fmla="*/ 0 w 4412859"/>
              <a:gd name="connsiteY0" fmla="*/ 418006 h 636007"/>
              <a:gd name="connsiteX1" fmla="*/ 97655 w 4412859"/>
              <a:gd name="connsiteY1" fmla="*/ 249330 h 636007"/>
              <a:gd name="connsiteX2" fmla="*/ 230820 w 4412859"/>
              <a:gd name="connsiteY2" fmla="*/ 45144 h 636007"/>
              <a:gd name="connsiteX3" fmla="*/ 284086 w 4412859"/>
              <a:gd name="connsiteY3" fmla="*/ 116165 h 636007"/>
              <a:gd name="connsiteX4" fmla="*/ 284086 w 4412859"/>
              <a:gd name="connsiteY4" fmla="*/ 426884 h 636007"/>
              <a:gd name="connsiteX5" fmla="*/ 319596 w 4412859"/>
              <a:gd name="connsiteY5" fmla="*/ 622193 h 636007"/>
              <a:gd name="connsiteX6" fmla="*/ 372862 w 4412859"/>
              <a:gd name="connsiteY6" fmla="*/ 595559 h 636007"/>
              <a:gd name="connsiteX7" fmla="*/ 399495 w 4412859"/>
              <a:gd name="connsiteY7" fmla="*/ 400251 h 636007"/>
              <a:gd name="connsiteX8" fmla="*/ 435006 w 4412859"/>
              <a:gd name="connsiteY8" fmla="*/ 284841 h 636007"/>
              <a:gd name="connsiteX9" fmla="*/ 479394 w 4412859"/>
              <a:gd name="connsiteY9" fmla="*/ 196064 h 636007"/>
              <a:gd name="connsiteX10" fmla="*/ 577049 w 4412859"/>
              <a:gd name="connsiteY10" fmla="*/ 213820 h 636007"/>
              <a:gd name="connsiteX11" fmla="*/ 639192 w 4412859"/>
              <a:gd name="connsiteY11" fmla="*/ 338107 h 636007"/>
              <a:gd name="connsiteX12" fmla="*/ 701336 w 4412859"/>
              <a:gd name="connsiteY12" fmla="*/ 462394 h 636007"/>
              <a:gd name="connsiteX13" fmla="*/ 807868 w 4412859"/>
              <a:gd name="connsiteY13" fmla="*/ 489027 h 636007"/>
              <a:gd name="connsiteX14" fmla="*/ 843379 w 4412859"/>
              <a:gd name="connsiteY14" fmla="*/ 382495 h 636007"/>
              <a:gd name="connsiteX15" fmla="*/ 861134 w 4412859"/>
              <a:gd name="connsiteY15" fmla="*/ 275963 h 636007"/>
              <a:gd name="connsiteX16" fmla="*/ 905523 w 4412859"/>
              <a:gd name="connsiteY16" fmla="*/ 204942 h 636007"/>
              <a:gd name="connsiteX17" fmla="*/ 1056443 w 4412859"/>
              <a:gd name="connsiteY17" fmla="*/ 196064 h 636007"/>
              <a:gd name="connsiteX18" fmla="*/ 1136342 w 4412859"/>
              <a:gd name="connsiteY18" fmla="*/ 373618 h 636007"/>
              <a:gd name="connsiteX19" fmla="*/ 1278385 w 4412859"/>
              <a:gd name="connsiteY19" fmla="*/ 515660 h 636007"/>
              <a:gd name="connsiteX20" fmla="*/ 1358284 w 4412859"/>
              <a:gd name="connsiteY20" fmla="*/ 329229 h 636007"/>
              <a:gd name="connsiteX21" fmla="*/ 1429305 w 4412859"/>
              <a:gd name="connsiteY21" fmla="*/ 133921 h 636007"/>
              <a:gd name="connsiteX22" fmla="*/ 1500326 w 4412859"/>
              <a:gd name="connsiteY22" fmla="*/ 18511 h 636007"/>
              <a:gd name="connsiteX23" fmla="*/ 1633491 w 4412859"/>
              <a:gd name="connsiteY23" fmla="*/ 18511 h 636007"/>
              <a:gd name="connsiteX24" fmla="*/ 1642369 w 4412859"/>
              <a:gd name="connsiteY24" fmla="*/ 196064 h 636007"/>
              <a:gd name="connsiteX25" fmla="*/ 1784412 w 4412859"/>
              <a:gd name="connsiteY25" fmla="*/ 338107 h 636007"/>
              <a:gd name="connsiteX26" fmla="*/ 1846556 w 4412859"/>
              <a:gd name="connsiteY26" fmla="*/ 409128 h 636007"/>
              <a:gd name="connsiteX27" fmla="*/ 1953088 w 4412859"/>
              <a:gd name="connsiteY27" fmla="*/ 320352 h 636007"/>
              <a:gd name="connsiteX28" fmla="*/ 1979721 w 4412859"/>
              <a:gd name="connsiteY28" fmla="*/ 196064 h 636007"/>
              <a:gd name="connsiteX29" fmla="*/ 2068497 w 4412859"/>
              <a:gd name="connsiteY29" fmla="*/ 45144 h 636007"/>
              <a:gd name="connsiteX30" fmla="*/ 2157274 w 4412859"/>
              <a:gd name="connsiteY30" fmla="*/ 213820 h 636007"/>
              <a:gd name="connsiteX31" fmla="*/ 2228295 w 4412859"/>
              <a:gd name="connsiteY31" fmla="*/ 373618 h 636007"/>
              <a:gd name="connsiteX32" fmla="*/ 2325950 w 4412859"/>
              <a:gd name="connsiteY32" fmla="*/ 462394 h 636007"/>
              <a:gd name="connsiteX33" fmla="*/ 2432482 w 4412859"/>
              <a:gd name="connsiteY33" fmla="*/ 364740 h 636007"/>
              <a:gd name="connsiteX34" fmla="*/ 2450237 w 4412859"/>
              <a:gd name="connsiteY34" fmla="*/ 231575 h 636007"/>
              <a:gd name="connsiteX35" fmla="*/ 2530136 w 4412859"/>
              <a:gd name="connsiteY35" fmla="*/ 196064 h 636007"/>
              <a:gd name="connsiteX36" fmla="*/ 2610035 w 4412859"/>
              <a:gd name="connsiteY36" fmla="*/ 160554 h 636007"/>
              <a:gd name="connsiteX37" fmla="*/ 2681056 w 4412859"/>
              <a:gd name="connsiteY37" fmla="*/ 293719 h 636007"/>
              <a:gd name="connsiteX38" fmla="*/ 2840855 w 4412859"/>
              <a:gd name="connsiteY38" fmla="*/ 444639 h 636007"/>
              <a:gd name="connsiteX39" fmla="*/ 2894121 w 4412859"/>
              <a:gd name="connsiteY39" fmla="*/ 293719 h 636007"/>
              <a:gd name="connsiteX40" fmla="*/ 3053919 w 4412859"/>
              <a:gd name="connsiteY40" fmla="*/ 125043 h 636007"/>
              <a:gd name="connsiteX41" fmla="*/ 3222594 w 4412859"/>
              <a:gd name="connsiteY41" fmla="*/ 125043 h 636007"/>
              <a:gd name="connsiteX42" fmla="*/ 3275860 w 4412859"/>
              <a:gd name="connsiteY42" fmla="*/ 311474 h 636007"/>
              <a:gd name="connsiteX43" fmla="*/ 3391270 w 4412859"/>
              <a:gd name="connsiteY43" fmla="*/ 382495 h 636007"/>
              <a:gd name="connsiteX44" fmla="*/ 3524435 w 4412859"/>
              <a:gd name="connsiteY44" fmla="*/ 302596 h 636007"/>
              <a:gd name="connsiteX45" fmla="*/ 3666478 w 4412859"/>
              <a:gd name="connsiteY45" fmla="*/ 426884 h 636007"/>
              <a:gd name="connsiteX46" fmla="*/ 3755255 w 4412859"/>
              <a:gd name="connsiteY46" fmla="*/ 551171 h 636007"/>
              <a:gd name="connsiteX47" fmla="*/ 3755255 w 4412859"/>
              <a:gd name="connsiteY47" fmla="*/ 551171 h 636007"/>
              <a:gd name="connsiteX48" fmla="*/ 4065973 w 4412859"/>
              <a:gd name="connsiteY48" fmla="*/ 391373 h 636007"/>
              <a:gd name="connsiteX49" fmla="*/ 4092606 w 4412859"/>
              <a:gd name="connsiteY49" fmla="*/ 249330 h 636007"/>
              <a:gd name="connsiteX50" fmla="*/ 4145872 w 4412859"/>
              <a:gd name="connsiteY50" fmla="*/ 178309 h 636007"/>
              <a:gd name="connsiteX51" fmla="*/ 4394447 w 4412859"/>
              <a:gd name="connsiteY51" fmla="*/ 249330 h 636007"/>
              <a:gd name="connsiteX52" fmla="*/ 4394447 w 4412859"/>
              <a:gd name="connsiteY52" fmla="*/ 346985 h 636007"/>
              <a:gd name="connsiteX53" fmla="*/ 4403324 w 4412859"/>
              <a:gd name="connsiteY53" fmla="*/ 364740 h 63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412859" h="636007">
                <a:moveTo>
                  <a:pt x="0" y="418006"/>
                </a:moveTo>
                <a:cubicBezTo>
                  <a:pt x="29592" y="364740"/>
                  <a:pt x="59185" y="311474"/>
                  <a:pt x="97655" y="249330"/>
                </a:cubicBezTo>
                <a:cubicBezTo>
                  <a:pt x="136125" y="187186"/>
                  <a:pt x="199748" y="67338"/>
                  <a:pt x="230820" y="45144"/>
                </a:cubicBezTo>
                <a:cubicBezTo>
                  <a:pt x="261892" y="22950"/>
                  <a:pt x="275208" y="52542"/>
                  <a:pt x="284086" y="116165"/>
                </a:cubicBezTo>
                <a:cubicBezTo>
                  <a:pt x="292964" y="179788"/>
                  <a:pt x="278168" y="342546"/>
                  <a:pt x="284086" y="426884"/>
                </a:cubicBezTo>
                <a:cubicBezTo>
                  <a:pt x="290004" y="511222"/>
                  <a:pt x="304800" y="594081"/>
                  <a:pt x="319596" y="622193"/>
                </a:cubicBezTo>
                <a:cubicBezTo>
                  <a:pt x="334392" y="650306"/>
                  <a:pt x="359546" y="632549"/>
                  <a:pt x="372862" y="595559"/>
                </a:cubicBezTo>
                <a:cubicBezTo>
                  <a:pt x="386178" y="558569"/>
                  <a:pt x="389138" y="452037"/>
                  <a:pt x="399495" y="400251"/>
                </a:cubicBezTo>
                <a:cubicBezTo>
                  <a:pt x="409852" y="348465"/>
                  <a:pt x="421689" y="318872"/>
                  <a:pt x="435006" y="284841"/>
                </a:cubicBezTo>
                <a:cubicBezTo>
                  <a:pt x="448323" y="250810"/>
                  <a:pt x="455720" y="207901"/>
                  <a:pt x="479394" y="196064"/>
                </a:cubicBezTo>
                <a:cubicBezTo>
                  <a:pt x="503068" y="184227"/>
                  <a:pt x="550416" y="190146"/>
                  <a:pt x="577049" y="213820"/>
                </a:cubicBezTo>
                <a:cubicBezTo>
                  <a:pt x="603682" y="237494"/>
                  <a:pt x="618478" y="296678"/>
                  <a:pt x="639192" y="338107"/>
                </a:cubicBezTo>
                <a:cubicBezTo>
                  <a:pt x="659907" y="379536"/>
                  <a:pt x="673223" y="437241"/>
                  <a:pt x="701336" y="462394"/>
                </a:cubicBezTo>
                <a:cubicBezTo>
                  <a:pt x="729449" y="487547"/>
                  <a:pt x="784194" y="502343"/>
                  <a:pt x="807868" y="489027"/>
                </a:cubicBezTo>
                <a:cubicBezTo>
                  <a:pt x="831542" y="475711"/>
                  <a:pt x="834501" y="418006"/>
                  <a:pt x="843379" y="382495"/>
                </a:cubicBezTo>
                <a:cubicBezTo>
                  <a:pt x="852257" y="346984"/>
                  <a:pt x="850777" y="305555"/>
                  <a:pt x="861134" y="275963"/>
                </a:cubicBezTo>
                <a:cubicBezTo>
                  <a:pt x="871491" y="246371"/>
                  <a:pt x="872972" y="218258"/>
                  <a:pt x="905523" y="204942"/>
                </a:cubicBezTo>
                <a:cubicBezTo>
                  <a:pt x="938074" y="191626"/>
                  <a:pt x="1017973" y="167951"/>
                  <a:pt x="1056443" y="196064"/>
                </a:cubicBezTo>
                <a:cubicBezTo>
                  <a:pt x="1094913" y="224177"/>
                  <a:pt x="1099352" y="320352"/>
                  <a:pt x="1136342" y="373618"/>
                </a:cubicBezTo>
                <a:cubicBezTo>
                  <a:pt x="1173332" y="426884"/>
                  <a:pt x="1241395" y="523058"/>
                  <a:pt x="1278385" y="515660"/>
                </a:cubicBezTo>
                <a:cubicBezTo>
                  <a:pt x="1315375" y="508262"/>
                  <a:pt x="1333131" y="392852"/>
                  <a:pt x="1358284" y="329229"/>
                </a:cubicBezTo>
                <a:cubicBezTo>
                  <a:pt x="1383437" y="265606"/>
                  <a:pt x="1405631" y="185707"/>
                  <a:pt x="1429305" y="133921"/>
                </a:cubicBezTo>
                <a:cubicBezTo>
                  <a:pt x="1452979" y="82135"/>
                  <a:pt x="1466295" y="37746"/>
                  <a:pt x="1500326" y="18511"/>
                </a:cubicBezTo>
                <a:cubicBezTo>
                  <a:pt x="1534357" y="-724"/>
                  <a:pt x="1609817" y="-11081"/>
                  <a:pt x="1633491" y="18511"/>
                </a:cubicBezTo>
                <a:cubicBezTo>
                  <a:pt x="1657165" y="48103"/>
                  <a:pt x="1617216" y="142798"/>
                  <a:pt x="1642369" y="196064"/>
                </a:cubicBezTo>
                <a:cubicBezTo>
                  <a:pt x="1667522" y="249330"/>
                  <a:pt x="1750381" y="302596"/>
                  <a:pt x="1784412" y="338107"/>
                </a:cubicBezTo>
                <a:cubicBezTo>
                  <a:pt x="1818443" y="373618"/>
                  <a:pt x="1818443" y="412087"/>
                  <a:pt x="1846556" y="409128"/>
                </a:cubicBezTo>
                <a:cubicBezTo>
                  <a:pt x="1874669" y="406169"/>
                  <a:pt x="1930894" y="355863"/>
                  <a:pt x="1953088" y="320352"/>
                </a:cubicBezTo>
                <a:cubicBezTo>
                  <a:pt x="1975282" y="284841"/>
                  <a:pt x="1960486" y="241932"/>
                  <a:pt x="1979721" y="196064"/>
                </a:cubicBezTo>
                <a:cubicBezTo>
                  <a:pt x="1998956" y="150196"/>
                  <a:pt x="2038905" y="42185"/>
                  <a:pt x="2068497" y="45144"/>
                </a:cubicBezTo>
                <a:cubicBezTo>
                  <a:pt x="2098089" y="48103"/>
                  <a:pt x="2130641" y="159074"/>
                  <a:pt x="2157274" y="213820"/>
                </a:cubicBezTo>
                <a:cubicBezTo>
                  <a:pt x="2183907" y="268566"/>
                  <a:pt x="2200182" y="332189"/>
                  <a:pt x="2228295" y="373618"/>
                </a:cubicBezTo>
                <a:cubicBezTo>
                  <a:pt x="2256408" y="415047"/>
                  <a:pt x="2291919" y="463874"/>
                  <a:pt x="2325950" y="462394"/>
                </a:cubicBezTo>
                <a:cubicBezTo>
                  <a:pt x="2359981" y="460914"/>
                  <a:pt x="2411768" y="403210"/>
                  <a:pt x="2432482" y="364740"/>
                </a:cubicBezTo>
                <a:cubicBezTo>
                  <a:pt x="2453197" y="326270"/>
                  <a:pt x="2433961" y="259688"/>
                  <a:pt x="2450237" y="231575"/>
                </a:cubicBezTo>
                <a:cubicBezTo>
                  <a:pt x="2466513" y="203462"/>
                  <a:pt x="2530136" y="196064"/>
                  <a:pt x="2530136" y="196064"/>
                </a:cubicBezTo>
                <a:cubicBezTo>
                  <a:pt x="2556769" y="184227"/>
                  <a:pt x="2584882" y="144278"/>
                  <a:pt x="2610035" y="160554"/>
                </a:cubicBezTo>
                <a:cubicBezTo>
                  <a:pt x="2635188" y="176830"/>
                  <a:pt x="2642586" y="246372"/>
                  <a:pt x="2681056" y="293719"/>
                </a:cubicBezTo>
                <a:cubicBezTo>
                  <a:pt x="2719526" y="341066"/>
                  <a:pt x="2805344" y="444639"/>
                  <a:pt x="2840855" y="444639"/>
                </a:cubicBezTo>
                <a:cubicBezTo>
                  <a:pt x="2876366" y="444639"/>
                  <a:pt x="2858610" y="346985"/>
                  <a:pt x="2894121" y="293719"/>
                </a:cubicBezTo>
                <a:cubicBezTo>
                  <a:pt x="2929632" y="240453"/>
                  <a:pt x="2999174" y="153156"/>
                  <a:pt x="3053919" y="125043"/>
                </a:cubicBezTo>
                <a:cubicBezTo>
                  <a:pt x="3108665" y="96930"/>
                  <a:pt x="3185604" y="93971"/>
                  <a:pt x="3222594" y="125043"/>
                </a:cubicBezTo>
                <a:cubicBezTo>
                  <a:pt x="3259584" y="156115"/>
                  <a:pt x="3247747" y="268565"/>
                  <a:pt x="3275860" y="311474"/>
                </a:cubicBezTo>
                <a:cubicBezTo>
                  <a:pt x="3303973" y="354383"/>
                  <a:pt x="3349841" y="383975"/>
                  <a:pt x="3391270" y="382495"/>
                </a:cubicBezTo>
                <a:cubicBezTo>
                  <a:pt x="3432699" y="381015"/>
                  <a:pt x="3478567" y="295198"/>
                  <a:pt x="3524435" y="302596"/>
                </a:cubicBezTo>
                <a:cubicBezTo>
                  <a:pt x="3570303" y="309994"/>
                  <a:pt x="3628008" y="385455"/>
                  <a:pt x="3666478" y="426884"/>
                </a:cubicBezTo>
                <a:cubicBezTo>
                  <a:pt x="3704948" y="468313"/>
                  <a:pt x="3755255" y="551171"/>
                  <a:pt x="3755255" y="551171"/>
                </a:cubicBezTo>
                <a:lnTo>
                  <a:pt x="3755255" y="551171"/>
                </a:lnTo>
                <a:cubicBezTo>
                  <a:pt x="3807041" y="524538"/>
                  <a:pt x="4009748" y="441680"/>
                  <a:pt x="4065973" y="391373"/>
                </a:cubicBezTo>
                <a:cubicBezTo>
                  <a:pt x="4122198" y="341066"/>
                  <a:pt x="4079290" y="284841"/>
                  <a:pt x="4092606" y="249330"/>
                </a:cubicBezTo>
                <a:cubicBezTo>
                  <a:pt x="4105922" y="213819"/>
                  <a:pt x="4095565" y="178309"/>
                  <a:pt x="4145872" y="178309"/>
                </a:cubicBezTo>
                <a:cubicBezTo>
                  <a:pt x="4196179" y="178309"/>
                  <a:pt x="4353018" y="221217"/>
                  <a:pt x="4394447" y="249330"/>
                </a:cubicBezTo>
                <a:cubicBezTo>
                  <a:pt x="4435876" y="277443"/>
                  <a:pt x="4394447" y="346985"/>
                  <a:pt x="4394447" y="346985"/>
                </a:cubicBezTo>
                <a:cubicBezTo>
                  <a:pt x="4395926" y="366220"/>
                  <a:pt x="4399625" y="365480"/>
                  <a:pt x="4403324" y="36474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E675BD2-07EE-B4F4-0A08-89F0C7B2D0BE}"/>
              </a:ext>
            </a:extLst>
          </p:cNvPr>
          <p:cNvSpPr/>
          <p:nvPr/>
        </p:nvSpPr>
        <p:spPr>
          <a:xfrm>
            <a:off x="7828026" y="4577079"/>
            <a:ext cx="2743201" cy="636007"/>
          </a:xfrm>
          <a:custGeom>
            <a:avLst/>
            <a:gdLst>
              <a:gd name="connsiteX0" fmla="*/ 0 w 4412859"/>
              <a:gd name="connsiteY0" fmla="*/ 418006 h 636007"/>
              <a:gd name="connsiteX1" fmla="*/ 97655 w 4412859"/>
              <a:gd name="connsiteY1" fmla="*/ 249330 h 636007"/>
              <a:gd name="connsiteX2" fmla="*/ 230820 w 4412859"/>
              <a:gd name="connsiteY2" fmla="*/ 45144 h 636007"/>
              <a:gd name="connsiteX3" fmla="*/ 284086 w 4412859"/>
              <a:gd name="connsiteY3" fmla="*/ 116165 h 636007"/>
              <a:gd name="connsiteX4" fmla="*/ 284086 w 4412859"/>
              <a:gd name="connsiteY4" fmla="*/ 426884 h 636007"/>
              <a:gd name="connsiteX5" fmla="*/ 319596 w 4412859"/>
              <a:gd name="connsiteY5" fmla="*/ 622193 h 636007"/>
              <a:gd name="connsiteX6" fmla="*/ 372862 w 4412859"/>
              <a:gd name="connsiteY6" fmla="*/ 595559 h 636007"/>
              <a:gd name="connsiteX7" fmla="*/ 399495 w 4412859"/>
              <a:gd name="connsiteY7" fmla="*/ 400251 h 636007"/>
              <a:gd name="connsiteX8" fmla="*/ 435006 w 4412859"/>
              <a:gd name="connsiteY8" fmla="*/ 284841 h 636007"/>
              <a:gd name="connsiteX9" fmla="*/ 479394 w 4412859"/>
              <a:gd name="connsiteY9" fmla="*/ 196064 h 636007"/>
              <a:gd name="connsiteX10" fmla="*/ 577049 w 4412859"/>
              <a:gd name="connsiteY10" fmla="*/ 213820 h 636007"/>
              <a:gd name="connsiteX11" fmla="*/ 639192 w 4412859"/>
              <a:gd name="connsiteY11" fmla="*/ 338107 h 636007"/>
              <a:gd name="connsiteX12" fmla="*/ 701336 w 4412859"/>
              <a:gd name="connsiteY12" fmla="*/ 462394 h 636007"/>
              <a:gd name="connsiteX13" fmla="*/ 807868 w 4412859"/>
              <a:gd name="connsiteY13" fmla="*/ 489027 h 636007"/>
              <a:gd name="connsiteX14" fmla="*/ 843379 w 4412859"/>
              <a:gd name="connsiteY14" fmla="*/ 382495 h 636007"/>
              <a:gd name="connsiteX15" fmla="*/ 861134 w 4412859"/>
              <a:gd name="connsiteY15" fmla="*/ 275963 h 636007"/>
              <a:gd name="connsiteX16" fmla="*/ 905523 w 4412859"/>
              <a:gd name="connsiteY16" fmla="*/ 204942 h 636007"/>
              <a:gd name="connsiteX17" fmla="*/ 1056443 w 4412859"/>
              <a:gd name="connsiteY17" fmla="*/ 196064 h 636007"/>
              <a:gd name="connsiteX18" fmla="*/ 1136342 w 4412859"/>
              <a:gd name="connsiteY18" fmla="*/ 373618 h 636007"/>
              <a:gd name="connsiteX19" fmla="*/ 1278385 w 4412859"/>
              <a:gd name="connsiteY19" fmla="*/ 515660 h 636007"/>
              <a:gd name="connsiteX20" fmla="*/ 1358284 w 4412859"/>
              <a:gd name="connsiteY20" fmla="*/ 329229 h 636007"/>
              <a:gd name="connsiteX21" fmla="*/ 1429305 w 4412859"/>
              <a:gd name="connsiteY21" fmla="*/ 133921 h 636007"/>
              <a:gd name="connsiteX22" fmla="*/ 1500326 w 4412859"/>
              <a:gd name="connsiteY22" fmla="*/ 18511 h 636007"/>
              <a:gd name="connsiteX23" fmla="*/ 1633491 w 4412859"/>
              <a:gd name="connsiteY23" fmla="*/ 18511 h 636007"/>
              <a:gd name="connsiteX24" fmla="*/ 1642369 w 4412859"/>
              <a:gd name="connsiteY24" fmla="*/ 196064 h 636007"/>
              <a:gd name="connsiteX25" fmla="*/ 1784412 w 4412859"/>
              <a:gd name="connsiteY25" fmla="*/ 338107 h 636007"/>
              <a:gd name="connsiteX26" fmla="*/ 1846556 w 4412859"/>
              <a:gd name="connsiteY26" fmla="*/ 409128 h 636007"/>
              <a:gd name="connsiteX27" fmla="*/ 1953088 w 4412859"/>
              <a:gd name="connsiteY27" fmla="*/ 320352 h 636007"/>
              <a:gd name="connsiteX28" fmla="*/ 1979721 w 4412859"/>
              <a:gd name="connsiteY28" fmla="*/ 196064 h 636007"/>
              <a:gd name="connsiteX29" fmla="*/ 2068497 w 4412859"/>
              <a:gd name="connsiteY29" fmla="*/ 45144 h 636007"/>
              <a:gd name="connsiteX30" fmla="*/ 2157274 w 4412859"/>
              <a:gd name="connsiteY30" fmla="*/ 213820 h 636007"/>
              <a:gd name="connsiteX31" fmla="*/ 2228295 w 4412859"/>
              <a:gd name="connsiteY31" fmla="*/ 373618 h 636007"/>
              <a:gd name="connsiteX32" fmla="*/ 2325950 w 4412859"/>
              <a:gd name="connsiteY32" fmla="*/ 462394 h 636007"/>
              <a:gd name="connsiteX33" fmla="*/ 2432482 w 4412859"/>
              <a:gd name="connsiteY33" fmla="*/ 364740 h 636007"/>
              <a:gd name="connsiteX34" fmla="*/ 2450237 w 4412859"/>
              <a:gd name="connsiteY34" fmla="*/ 231575 h 636007"/>
              <a:gd name="connsiteX35" fmla="*/ 2530136 w 4412859"/>
              <a:gd name="connsiteY35" fmla="*/ 196064 h 636007"/>
              <a:gd name="connsiteX36" fmla="*/ 2610035 w 4412859"/>
              <a:gd name="connsiteY36" fmla="*/ 160554 h 636007"/>
              <a:gd name="connsiteX37" fmla="*/ 2681056 w 4412859"/>
              <a:gd name="connsiteY37" fmla="*/ 293719 h 636007"/>
              <a:gd name="connsiteX38" fmla="*/ 2840855 w 4412859"/>
              <a:gd name="connsiteY38" fmla="*/ 444639 h 636007"/>
              <a:gd name="connsiteX39" fmla="*/ 2894121 w 4412859"/>
              <a:gd name="connsiteY39" fmla="*/ 293719 h 636007"/>
              <a:gd name="connsiteX40" fmla="*/ 3053919 w 4412859"/>
              <a:gd name="connsiteY40" fmla="*/ 125043 h 636007"/>
              <a:gd name="connsiteX41" fmla="*/ 3222594 w 4412859"/>
              <a:gd name="connsiteY41" fmla="*/ 125043 h 636007"/>
              <a:gd name="connsiteX42" fmla="*/ 3275860 w 4412859"/>
              <a:gd name="connsiteY42" fmla="*/ 311474 h 636007"/>
              <a:gd name="connsiteX43" fmla="*/ 3391270 w 4412859"/>
              <a:gd name="connsiteY43" fmla="*/ 382495 h 636007"/>
              <a:gd name="connsiteX44" fmla="*/ 3524435 w 4412859"/>
              <a:gd name="connsiteY44" fmla="*/ 302596 h 636007"/>
              <a:gd name="connsiteX45" fmla="*/ 3666478 w 4412859"/>
              <a:gd name="connsiteY45" fmla="*/ 426884 h 636007"/>
              <a:gd name="connsiteX46" fmla="*/ 3755255 w 4412859"/>
              <a:gd name="connsiteY46" fmla="*/ 551171 h 636007"/>
              <a:gd name="connsiteX47" fmla="*/ 3755255 w 4412859"/>
              <a:gd name="connsiteY47" fmla="*/ 551171 h 636007"/>
              <a:gd name="connsiteX48" fmla="*/ 4065973 w 4412859"/>
              <a:gd name="connsiteY48" fmla="*/ 391373 h 636007"/>
              <a:gd name="connsiteX49" fmla="*/ 4092606 w 4412859"/>
              <a:gd name="connsiteY49" fmla="*/ 249330 h 636007"/>
              <a:gd name="connsiteX50" fmla="*/ 4145872 w 4412859"/>
              <a:gd name="connsiteY50" fmla="*/ 178309 h 636007"/>
              <a:gd name="connsiteX51" fmla="*/ 4394447 w 4412859"/>
              <a:gd name="connsiteY51" fmla="*/ 249330 h 636007"/>
              <a:gd name="connsiteX52" fmla="*/ 4394447 w 4412859"/>
              <a:gd name="connsiteY52" fmla="*/ 346985 h 636007"/>
              <a:gd name="connsiteX53" fmla="*/ 4403324 w 4412859"/>
              <a:gd name="connsiteY53" fmla="*/ 364740 h 63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412859" h="636007">
                <a:moveTo>
                  <a:pt x="0" y="418006"/>
                </a:moveTo>
                <a:cubicBezTo>
                  <a:pt x="29592" y="364740"/>
                  <a:pt x="59185" y="311474"/>
                  <a:pt x="97655" y="249330"/>
                </a:cubicBezTo>
                <a:cubicBezTo>
                  <a:pt x="136125" y="187186"/>
                  <a:pt x="199748" y="67338"/>
                  <a:pt x="230820" y="45144"/>
                </a:cubicBezTo>
                <a:cubicBezTo>
                  <a:pt x="261892" y="22950"/>
                  <a:pt x="275208" y="52542"/>
                  <a:pt x="284086" y="116165"/>
                </a:cubicBezTo>
                <a:cubicBezTo>
                  <a:pt x="292964" y="179788"/>
                  <a:pt x="278168" y="342546"/>
                  <a:pt x="284086" y="426884"/>
                </a:cubicBezTo>
                <a:cubicBezTo>
                  <a:pt x="290004" y="511222"/>
                  <a:pt x="304800" y="594081"/>
                  <a:pt x="319596" y="622193"/>
                </a:cubicBezTo>
                <a:cubicBezTo>
                  <a:pt x="334392" y="650306"/>
                  <a:pt x="359546" y="632549"/>
                  <a:pt x="372862" y="595559"/>
                </a:cubicBezTo>
                <a:cubicBezTo>
                  <a:pt x="386178" y="558569"/>
                  <a:pt x="389138" y="452037"/>
                  <a:pt x="399495" y="400251"/>
                </a:cubicBezTo>
                <a:cubicBezTo>
                  <a:pt x="409852" y="348465"/>
                  <a:pt x="421689" y="318872"/>
                  <a:pt x="435006" y="284841"/>
                </a:cubicBezTo>
                <a:cubicBezTo>
                  <a:pt x="448323" y="250810"/>
                  <a:pt x="455720" y="207901"/>
                  <a:pt x="479394" y="196064"/>
                </a:cubicBezTo>
                <a:cubicBezTo>
                  <a:pt x="503068" y="184227"/>
                  <a:pt x="550416" y="190146"/>
                  <a:pt x="577049" y="213820"/>
                </a:cubicBezTo>
                <a:cubicBezTo>
                  <a:pt x="603682" y="237494"/>
                  <a:pt x="618478" y="296678"/>
                  <a:pt x="639192" y="338107"/>
                </a:cubicBezTo>
                <a:cubicBezTo>
                  <a:pt x="659907" y="379536"/>
                  <a:pt x="673223" y="437241"/>
                  <a:pt x="701336" y="462394"/>
                </a:cubicBezTo>
                <a:cubicBezTo>
                  <a:pt x="729449" y="487547"/>
                  <a:pt x="784194" y="502343"/>
                  <a:pt x="807868" y="489027"/>
                </a:cubicBezTo>
                <a:cubicBezTo>
                  <a:pt x="831542" y="475711"/>
                  <a:pt x="834501" y="418006"/>
                  <a:pt x="843379" y="382495"/>
                </a:cubicBezTo>
                <a:cubicBezTo>
                  <a:pt x="852257" y="346984"/>
                  <a:pt x="850777" y="305555"/>
                  <a:pt x="861134" y="275963"/>
                </a:cubicBezTo>
                <a:cubicBezTo>
                  <a:pt x="871491" y="246371"/>
                  <a:pt x="872972" y="218258"/>
                  <a:pt x="905523" y="204942"/>
                </a:cubicBezTo>
                <a:cubicBezTo>
                  <a:pt x="938074" y="191626"/>
                  <a:pt x="1017973" y="167951"/>
                  <a:pt x="1056443" y="196064"/>
                </a:cubicBezTo>
                <a:cubicBezTo>
                  <a:pt x="1094913" y="224177"/>
                  <a:pt x="1099352" y="320352"/>
                  <a:pt x="1136342" y="373618"/>
                </a:cubicBezTo>
                <a:cubicBezTo>
                  <a:pt x="1173332" y="426884"/>
                  <a:pt x="1241395" y="523058"/>
                  <a:pt x="1278385" y="515660"/>
                </a:cubicBezTo>
                <a:cubicBezTo>
                  <a:pt x="1315375" y="508262"/>
                  <a:pt x="1333131" y="392852"/>
                  <a:pt x="1358284" y="329229"/>
                </a:cubicBezTo>
                <a:cubicBezTo>
                  <a:pt x="1383437" y="265606"/>
                  <a:pt x="1405631" y="185707"/>
                  <a:pt x="1429305" y="133921"/>
                </a:cubicBezTo>
                <a:cubicBezTo>
                  <a:pt x="1452979" y="82135"/>
                  <a:pt x="1466295" y="37746"/>
                  <a:pt x="1500326" y="18511"/>
                </a:cubicBezTo>
                <a:cubicBezTo>
                  <a:pt x="1534357" y="-724"/>
                  <a:pt x="1609817" y="-11081"/>
                  <a:pt x="1633491" y="18511"/>
                </a:cubicBezTo>
                <a:cubicBezTo>
                  <a:pt x="1657165" y="48103"/>
                  <a:pt x="1617216" y="142798"/>
                  <a:pt x="1642369" y="196064"/>
                </a:cubicBezTo>
                <a:cubicBezTo>
                  <a:pt x="1667522" y="249330"/>
                  <a:pt x="1750381" y="302596"/>
                  <a:pt x="1784412" y="338107"/>
                </a:cubicBezTo>
                <a:cubicBezTo>
                  <a:pt x="1818443" y="373618"/>
                  <a:pt x="1818443" y="412087"/>
                  <a:pt x="1846556" y="409128"/>
                </a:cubicBezTo>
                <a:cubicBezTo>
                  <a:pt x="1874669" y="406169"/>
                  <a:pt x="1930894" y="355863"/>
                  <a:pt x="1953088" y="320352"/>
                </a:cubicBezTo>
                <a:cubicBezTo>
                  <a:pt x="1975282" y="284841"/>
                  <a:pt x="1960486" y="241932"/>
                  <a:pt x="1979721" y="196064"/>
                </a:cubicBezTo>
                <a:cubicBezTo>
                  <a:pt x="1998956" y="150196"/>
                  <a:pt x="2038905" y="42185"/>
                  <a:pt x="2068497" y="45144"/>
                </a:cubicBezTo>
                <a:cubicBezTo>
                  <a:pt x="2098089" y="48103"/>
                  <a:pt x="2130641" y="159074"/>
                  <a:pt x="2157274" y="213820"/>
                </a:cubicBezTo>
                <a:cubicBezTo>
                  <a:pt x="2183907" y="268566"/>
                  <a:pt x="2200182" y="332189"/>
                  <a:pt x="2228295" y="373618"/>
                </a:cubicBezTo>
                <a:cubicBezTo>
                  <a:pt x="2256408" y="415047"/>
                  <a:pt x="2291919" y="463874"/>
                  <a:pt x="2325950" y="462394"/>
                </a:cubicBezTo>
                <a:cubicBezTo>
                  <a:pt x="2359981" y="460914"/>
                  <a:pt x="2411768" y="403210"/>
                  <a:pt x="2432482" y="364740"/>
                </a:cubicBezTo>
                <a:cubicBezTo>
                  <a:pt x="2453197" y="326270"/>
                  <a:pt x="2433961" y="259688"/>
                  <a:pt x="2450237" y="231575"/>
                </a:cubicBezTo>
                <a:cubicBezTo>
                  <a:pt x="2466513" y="203462"/>
                  <a:pt x="2530136" y="196064"/>
                  <a:pt x="2530136" y="196064"/>
                </a:cubicBezTo>
                <a:cubicBezTo>
                  <a:pt x="2556769" y="184227"/>
                  <a:pt x="2584882" y="144278"/>
                  <a:pt x="2610035" y="160554"/>
                </a:cubicBezTo>
                <a:cubicBezTo>
                  <a:pt x="2635188" y="176830"/>
                  <a:pt x="2642586" y="246372"/>
                  <a:pt x="2681056" y="293719"/>
                </a:cubicBezTo>
                <a:cubicBezTo>
                  <a:pt x="2719526" y="341066"/>
                  <a:pt x="2805344" y="444639"/>
                  <a:pt x="2840855" y="444639"/>
                </a:cubicBezTo>
                <a:cubicBezTo>
                  <a:pt x="2876366" y="444639"/>
                  <a:pt x="2858610" y="346985"/>
                  <a:pt x="2894121" y="293719"/>
                </a:cubicBezTo>
                <a:cubicBezTo>
                  <a:pt x="2929632" y="240453"/>
                  <a:pt x="2999174" y="153156"/>
                  <a:pt x="3053919" y="125043"/>
                </a:cubicBezTo>
                <a:cubicBezTo>
                  <a:pt x="3108665" y="96930"/>
                  <a:pt x="3185604" y="93971"/>
                  <a:pt x="3222594" y="125043"/>
                </a:cubicBezTo>
                <a:cubicBezTo>
                  <a:pt x="3259584" y="156115"/>
                  <a:pt x="3247747" y="268565"/>
                  <a:pt x="3275860" y="311474"/>
                </a:cubicBezTo>
                <a:cubicBezTo>
                  <a:pt x="3303973" y="354383"/>
                  <a:pt x="3349841" y="383975"/>
                  <a:pt x="3391270" y="382495"/>
                </a:cubicBezTo>
                <a:cubicBezTo>
                  <a:pt x="3432699" y="381015"/>
                  <a:pt x="3478567" y="295198"/>
                  <a:pt x="3524435" y="302596"/>
                </a:cubicBezTo>
                <a:cubicBezTo>
                  <a:pt x="3570303" y="309994"/>
                  <a:pt x="3628008" y="385455"/>
                  <a:pt x="3666478" y="426884"/>
                </a:cubicBezTo>
                <a:cubicBezTo>
                  <a:pt x="3704948" y="468313"/>
                  <a:pt x="3755255" y="551171"/>
                  <a:pt x="3755255" y="551171"/>
                </a:cubicBezTo>
                <a:lnTo>
                  <a:pt x="3755255" y="551171"/>
                </a:lnTo>
                <a:cubicBezTo>
                  <a:pt x="3807041" y="524538"/>
                  <a:pt x="4009748" y="441680"/>
                  <a:pt x="4065973" y="391373"/>
                </a:cubicBezTo>
                <a:cubicBezTo>
                  <a:pt x="4122198" y="341066"/>
                  <a:pt x="4079290" y="284841"/>
                  <a:pt x="4092606" y="249330"/>
                </a:cubicBezTo>
                <a:cubicBezTo>
                  <a:pt x="4105922" y="213819"/>
                  <a:pt x="4095565" y="178309"/>
                  <a:pt x="4145872" y="178309"/>
                </a:cubicBezTo>
                <a:cubicBezTo>
                  <a:pt x="4196179" y="178309"/>
                  <a:pt x="4353018" y="221217"/>
                  <a:pt x="4394447" y="249330"/>
                </a:cubicBezTo>
                <a:cubicBezTo>
                  <a:pt x="4435876" y="277443"/>
                  <a:pt x="4394447" y="346985"/>
                  <a:pt x="4394447" y="346985"/>
                </a:cubicBezTo>
                <a:cubicBezTo>
                  <a:pt x="4395926" y="366220"/>
                  <a:pt x="4399625" y="365480"/>
                  <a:pt x="4403324" y="36474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AC54C3D-16AB-1C72-AAD4-3916CB566A43}"/>
              </a:ext>
            </a:extLst>
          </p:cNvPr>
          <p:cNvSpPr/>
          <p:nvPr/>
        </p:nvSpPr>
        <p:spPr>
          <a:xfrm>
            <a:off x="7840715" y="5428805"/>
            <a:ext cx="2743201" cy="636007"/>
          </a:xfrm>
          <a:custGeom>
            <a:avLst/>
            <a:gdLst>
              <a:gd name="connsiteX0" fmla="*/ 0 w 4412859"/>
              <a:gd name="connsiteY0" fmla="*/ 418006 h 636007"/>
              <a:gd name="connsiteX1" fmla="*/ 97655 w 4412859"/>
              <a:gd name="connsiteY1" fmla="*/ 249330 h 636007"/>
              <a:gd name="connsiteX2" fmla="*/ 230820 w 4412859"/>
              <a:gd name="connsiteY2" fmla="*/ 45144 h 636007"/>
              <a:gd name="connsiteX3" fmla="*/ 284086 w 4412859"/>
              <a:gd name="connsiteY3" fmla="*/ 116165 h 636007"/>
              <a:gd name="connsiteX4" fmla="*/ 284086 w 4412859"/>
              <a:gd name="connsiteY4" fmla="*/ 426884 h 636007"/>
              <a:gd name="connsiteX5" fmla="*/ 319596 w 4412859"/>
              <a:gd name="connsiteY5" fmla="*/ 622193 h 636007"/>
              <a:gd name="connsiteX6" fmla="*/ 372862 w 4412859"/>
              <a:gd name="connsiteY6" fmla="*/ 595559 h 636007"/>
              <a:gd name="connsiteX7" fmla="*/ 399495 w 4412859"/>
              <a:gd name="connsiteY7" fmla="*/ 400251 h 636007"/>
              <a:gd name="connsiteX8" fmla="*/ 435006 w 4412859"/>
              <a:gd name="connsiteY8" fmla="*/ 284841 h 636007"/>
              <a:gd name="connsiteX9" fmla="*/ 479394 w 4412859"/>
              <a:gd name="connsiteY9" fmla="*/ 196064 h 636007"/>
              <a:gd name="connsiteX10" fmla="*/ 577049 w 4412859"/>
              <a:gd name="connsiteY10" fmla="*/ 213820 h 636007"/>
              <a:gd name="connsiteX11" fmla="*/ 639192 w 4412859"/>
              <a:gd name="connsiteY11" fmla="*/ 338107 h 636007"/>
              <a:gd name="connsiteX12" fmla="*/ 701336 w 4412859"/>
              <a:gd name="connsiteY12" fmla="*/ 462394 h 636007"/>
              <a:gd name="connsiteX13" fmla="*/ 807868 w 4412859"/>
              <a:gd name="connsiteY13" fmla="*/ 489027 h 636007"/>
              <a:gd name="connsiteX14" fmla="*/ 843379 w 4412859"/>
              <a:gd name="connsiteY14" fmla="*/ 382495 h 636007"/>
              <a:gd name="connsiteX15" fmla="*/ 861134 w 4412859"/>
              <a:gd name="connsiteY15" fmla="*/ 275963 h 636007"/>
              <a:gd name="connsiteX16" fmla="*/ 905523 w 4412859"/>
              <a:gd name="connsiteY16" fmla="*/ 204942 h 636007"/>
              <a:gd name="connsiteX17" fmla="*/ 1056443 w 4412859"/>
              <a:gd name="connsiteY17" fmla="*/ 196064 h 636007"/>
              <a:gd name="connsiteX18" fmla="*/ 1136342 w 4412859"/>
              <a:gd name="connsiteY18" fmla="*/ 373618 h 636007"/>
              <a:gd name="connsiteX19" fmla="*/ 1278385 w 4412859"/>
              <a:gd name="connsiteY19" fmla="*/ 515660 h 636007"/>
              <a:gd name="connsiteX20" fmla="*/ 1358284 w 4412859"/>
              <a:gd name="connsiteY20" fmla="*/ 329229 h 636007"/>
              <a:gd name="connsiteX21" fmla="*/ 1429305 w 4412859"/>
              <a:gd name="connsiteY21" fmla="*/ 133921 h 636007"/>
              <a:gd name="connsiteX22" fmla="*/ 1500326 w 4412859"/>
              <a:gd name="connsiteY22" fmla="*/ 18511 h 636007"/>
              <a:gd name="connsiteX23" fmla="*/ 1633491 w 4412859"/>
              <a:gd name="connsiteY23" fmla="*/ 18511 h 636007"/>
              <a:gd name="connsiteX24" fmla="*/ 1642369 w 4412859"/>
              <a:gd name="connsiteY24" fmla="*/ 196064 h 636007"/>
              <a:gd name="connsiteX25" fmla="*/ 1784412 w 4412859"/>
              <a:gd name="connsiteY25" fmla="*/ 338107 h 636007"/>
              <a:gd name="connsiteX26" fmla="*/ 1846556 w 4412859"/>
              <a:gd name="connsiteY26" fmla="*/ 409128 h 636007"/>
              <a:gd name="connsiteX27" fmla="*/ 1953088 w 4412859"/>
              <a:gd name="connsiteY27" fmla="*/ 320352 h 636007"/>
              <a:gd name="connsiteX28" fmla="*/ 1979721 w 4412859"/>
              <a:gd name="connsiteY28" fmla="*/ 196064 h 636007"/>
              <a:gd name="connsiteX29" fmla="*/ 2068497 w 4412859"/>
              <a:gd name="connsiteY29" fmla="*/ 45144 h 636007"/>
              <a:gd name="connsiteX30" fmla="*/ 2157274 w 4412859"/>
              <a:gd name="connsiteY30" fmla="*/ 213820 h 636007"/>
              <a:gd name="connsiteX31" fmla="*/ 2228295 w 4412859"/>
              <a:gd name="connsiteY31" fmla="*/ 373618 h 636007"/>
              <a:gd name="connsiteX32" fmla="*/ 2325950 w 4412859"/>
              <a:gd name="connsiteY32" fmla="*/ 462394 h 636007"/>
              <a:gd name="connsiteX33" fmla="*/ 2432482 w 4412859"/>
              <a:gd name="connsiteY33" fmla="*/ 364740 h 636007"/>
              <a:gd name="connsiteX34" fmla="*/ 2450237 w 4412859"/>
              <a:gd name="connsiteY34" fmla="*/ 231575 h 636007"/>
              <a:gd name="connsiteX35" fmla="*/ 2530136 w 4412859"/>
              <a:gd name="connsiteY35" fmla="*/ 196064 h 636007"/>
              <a:gd name="connsiteX36" fmla="*/ 2610035 w 4412859"/>
              <a:gd name="connsiteY36" fmla="*/ 160554 h 636007"/>
              <a:gd name="connsiteX37" fmla="*/ 2681056 w 4412859"/>
              <a:gd name="connsiteY37" fmla="*/ 293719 h 636007"/>
              <a:gd name="connsiteX38" fmla="*/ 2840855 w 4412859"/>
              <a:gd name="connsiteY38" fmla="*/ 444639 h 636007"/>
              <a:gd name="connsiteX39" fmla="*/ 2894121 w 4412859"/>
              <a:gd name="connsiteY39" fmla="*/ 293719 h 636007"/>
              <a:gd name="connsiteX40" fmla="*/ 3053919 w 4412859"/>
              <a:gd name="connsiteY40" fmla="*/ 125043 h 636007"/>
              <a:gd name="connsiteX41" fmla="*/ 3222594 w 4412859"/>
              <a:gd name="connsiteY41" fmla="*/ 125043 h 636007"/>
              <a:gd name="connsiteX42" fmla="*/ 3275860 w 4412859"/>
              <a:gd name="connsiteY42" fmla="*/ 311474 h 636007"/>
              <a:gd name="connsiteX43" fmla="*/ 3391270 w 4412859"/>
              <a:gd name="connsiteY43" fmla="*/ 382495 h 636007"/>
              <a:gd name="connsiteX44" fmla="*/ 3524435 w 4412859"/>
              <a:gd name="connsiteY44" fmla="*/ 302596 h 636007"/>
              <a:gd name="connsiteX45" fmla="*/ 3666478 w 4412859"/>
              <a:gd name="connsiteY45" fmla="*/ 426884 h 636007"/>
              <a:gd name="connsiteX46" fmla="*/ 3755255 w 4412859"/>
              <a:gd name="connsiteY46" fmla="*/ 551171 h 636007"/>
              <a:gd name="connsiteX47" fmla="*/ 3755255 w 4412859"/>
              <a:gd name="connsiteY47" fmla="*/ 551171 h 636007"/>
              <a:gd name="connsiteX48" fmla="*/ 4065973 w 4412859"/>
              <a:gd name="connsiteY48" fmla="*/ 391373 h 636007"/>
              <a:gd name="connsiteX49" fmla="*/ 4092606 w 4412859"/>
              <a:gd name="connsiteY49" fmla="*/ 249330 h 636007"/>
              <a:gd name="connsiteX50" fmla="*/ 4145872 w 4412859"/>
              <a:gd name="connsiteY50" fmla="*/ 178309 h 636007"/>
              <a:gd name="connsiteX51" fmla="*/ 4394447 w 4412859"/>
              <a:gd name="connsiteY51" fmla="*/ 249330 h 636007"/>
              <a:gd name="connsiteX52" fmla="*/ 4394447 w 4412859"/>
              <a:gd name="connsiteY52" fmla="*/ 346985 h 636007"/>
              <a:gd name="connsiteX53" fmla="*/ 4403324 w 4412859"/>
              <a:gd name="connsiteY53" fmla="*/ 364740 h 63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412859" h="636007">
                <a:moveTo>
                  <a:pt x="0" y="418006"/>
                </a:moveTo>
                <a:cubicBezTo>
                  <a:pt x="29592" y="364740"/>
                  <a:pt x="59185" y="311474"/>
                  <a:pt x="97655" y="249330"/>
                </a:cubicBezTo>
                <a:cubicBezTo>
                  <a:pt x="136125" y="187186"/>
                  <a:pt x="199748" y="67338"/>
                  <a:pt x="230820" y="45144"/>
                </a:cubicBezTo>
                <a:cubicBezTo>
                  <a:pt x="261892" y="22950"/>
                  <a:pt x="275208" y="52542"/>
                  <a:pt x="284086" y="116165"/>
                </a:cubicBezTo>
                <a:cubicBezTo>
                  <a:pt x="292964" y="179788"/>
                  <a:pt x="278168" y="342546"/>
                  <a:pt x="284086" y="426884"/>
                </a:cubicBezTo>
                <a:cubicBezTo>
                  <a:pt x="290004" y="511222"/>
                  <a:pt x="304800" y="594081"/>
                  <a:pt x="319596" y="622193"/>
                </a:cubicBezTo>
                <a:cubicBezTo>
                  <a:pt x="334392" y="650306"/>
                  <a:pt x="359546" y="632549"/>
                  <a:pt x="372862" y="595559"/>
                </a:cubicBezTo>
                <a:cubicBezTo>
                  <a:pt x="386178" y="558569"/>
                  <a:pt x="389138" y="452037"/>
                  <a:pt x="399495" y="400251"/>
                </a:cubicBezTo>
                <a:cubicBezTo>
                  <a:pt x="409852" y="348465"/>
                  <a:pt x="421689" y="318872"/>
                  <a:pt x="435006" y="284841"/>
                </a:cubicBezTo>
                <a:cubicBezTo>
                  <a:pt x="448323" y="250810"/>
                  <a:pt x="455720" y="207901"/>
                  <a:pt x="479394" y="196064"/>
                </a:cubicBezTo>
                <a:cubicBezTo>
                  <a:pt x="503068" y="184227"/>
                  <a:pt x="550416" y="190146"/>
                  <a:pt x="577049" y="213820"/>
                </a:cubicBezTo>
                <a:cubicBezTo>
                  <a:pt x="603682" y="237494"/>
                  <a:pt x="618478" y="296678"/>
                  <a:pt x="639192" y="338107"/>
                </a:cubicBezTo>
                <a:cubicBezTo>
                  <a:pt x="659907" y="379536"/>
                  <a:pt x="673223" y="437241"/>
                  <a:pt x="701336" y="462394"/>
                </a:cubicBezTo>
                <a:cubicBezTo>
                  <a:pt x="729449" y="487547"/>
                  <a:pt x="784194" y="502343"/>
                  <a:pt x="807868" y="489027"/>
                </a:cubicBezTo>
                <a:cubicBezTo>
                  <a:pt x="831542" y="475711"/>
                  <a:pt x="834501" y="418006"/>
                  <a:pt x="843379" y="382495"/>
                </a:cubicBezTo>
                <a:cubicBezTo>
                  <a:pt x="852257" y="346984"/>
                  <a:pt x="850777" y="305555"/>
                  <a:pt x="861134" y="275963"/>
                </a:cubicBezTo>
                <a:cubicBezTo>
                  <a:pt x="871491" y="246371"/>
                  <a:pt x="872972" y="218258"/>
                  <a:pt x="905523" y="204942"/>
                </a:cubicBezTo>
                <a:cubicBezTo>
                  <a:pt x="938074" y="191626"/>
                  <a:pt x="1017973" y="167951"/>
                  <a:pt x="1056443" y="196064"/>
                </a:cubicBezTo>
                <a:cubicBezTo>
                  <a:pt x="1094913" y="224177"/>
                  <a:pt x="1099352" y="320352"/>
                  <a:pt x="1136342" y="373618"/>
                </a:cubicBezTo>
                <a:cubicBezTo>
                  <a:pt x="1173332" y="426884"/>
                  <a:pt x="1241395" y="523058"/>
                  <a:pt x="1278385" y="515660"/>
                </a:cubicBezTo>
                <a:cubicBezTo>
                  <a:pt x="1315375" y="508262"/>
                  <a:pt x="1333131" y="392852"/>
                  <a:pt x="1358284" y="329229"/>
                </a:cubicBezTo>
                <a:cubicBezTo>
                  <a:pt x="1383437" y="265606"/>
                  <a:pt x="1405631" y="185707"/>
                  <a:pt x="1429305" y="133921"/>
                </a:cubicBezTo>
                <a:cubicBezTo>
                  <a:pt x="1452979" y="82135"/>
                  <a:pt x="1466295" y="37746"/>
                  <a:pt x="1500326" y="18511"/>
                </a:cubicBezTo>
                <a:cubicBezTo>
                  <a:pt x="1534357" y="-724"/>
                  <a:pt x="1609817" y="-11081"/>
                  <a:pt x="1633491" y="18511"/>
                </a:cubicBezTo>
                <a:cubicBezTo>
                  <a:pt x="1657165" y="48103"/>
                  <a:pt x="1617216" y="142798"/>
                  <a:pt x="1642369" y="196064"/>
                </a:cubicBezTo>
                <a:cubicBezTo>
                  <a:pt x="1667522" y="249330"/>
                  <a:pt x="1750381" y="302596"/>
                  <a:pt x="1784412" y="338107"/>
                </a:cubicBezTo>
                <a:cubicBezTo>
                  <a:pt x="1818443" y="373618"/>
                  <a:pt x="1818443" y="412087"/>
                  <a:pt x="1846556" y="409128"/>
                </a:cubicBezTo>
                <a:cubicBezTo>
                  <a:pt x="1874669" y="406169"/>
                  <a:pt x="1930894" y="355863"/>
                  <a:pt x="1953088" y="320352"/>
                </a:cubicBezTo>
                <a:cubicBezTo>
                  <a:pt x="1975282" y="284841"/>
                  <a:pt x="1960486" y="241932"/>
                  <a:pt x="1979721" y="196064"/>
                </a:cubicBezTo>
                <a:cubicBezTo>
                  <a:pt x="1998956" y="150196"/>
                  <a:pt x="2038905" y="42185"/>
                  <a:pt x="2068497" y="45144"/>
                </a:cubicBezTo>
                <a:cubicBezTo>
                  <a:pt x="2098089" y="48103"/>
                  <a:pt x="2130641" y="159074"/>
                  <a:pt x="2157274" y="213820"/>
                </a:cubicBezTo>
                <a:cubicBezTo>
                  <a:pt x="2183907" y="268566"/>
                  <a:pt x="2200182" y="332189"/>
                  <a:pt x="2228295" y="373618"/>
                </a:cubicBezTo>
                <a:cubicBezTo>
                  <a:pt x="2256408" y="415047"/>
                  <a:pt x="2291919" y="463874"/>
                  <a:pt x="2325950" y="462394"/>
                </a:cubicBezTo>
                <a:cubicBezTo>
                  <a:pt x="2359981" y="460914"/>
                  <a:pt x="2411768" y="403210"/>
                  <a:pt x="2432482" y="364740"/>
                </a:cubicBezTo>
                <a:cubicBezTo>
                  <a:pt x="2453197" y="326270"/>
                  <a:pt x="2433961" y="259688"/>
                  <a:pt x="2450237" y="231575"/>
                </a:cubicBezTo>
                <a:cubicBezTo>
                  <a:pt x="2466513" y="203462"/>
                  <a:pt x="2530136" y="196064"/>
                  <a:pt x="2530136" y="196064"/>
                </a:cubicBezTo>
                <a:cubicBezTo>
                  <a:pt x="2556769" y="184227"/>
                  <a:pt x="2584882" y="144278"/>
                  <a:pt x="2610035" y="160554"/>
                </a:cubicBezTo>
                <a:cubicBezTo>
                  <a:pt x="2635188" y="176830"/>
                  <a:pt x="2642586" y="246372"/>
                  <a:pt x="2681056" y="293719"/>
                </a:cubicBezTo>
                <a:cubicBezTo>
                  <a:pt x="2719526" y="341066"/>
                  <a:pt x="2805344" y="444639"/>
                  <a:pt x="2840855" y="444639"/>
                </a:cubicBezTo>
                <a:cubicBezTo>
                  <a:pt x="2876366" y="444639"/>
                  <a:pt x="2858610" y="346985"/>
                  <a:pt x="2894121" y="293719"/>
                </a:cubicBezTo>
                <a:cubicBezTo>
                  <a:pt x="2929632" y="240453"/>
                  <a:pt x="2999174" y="153156"/>
                  <a:pt x="3053919" y="125043"/>
                </a:cubicBezTo>
                <a:cubicBezTo>
                  <a:pt x="3108665" y="96930"/>
                  <a:pt x="3185604" y="93971"/>
                  <a:pt x="3222594" y="125043"/>
                </a:cubicBezTo>
                <a:cubicBezTo>
                  <a:pt x="3259584" y="156115"/>
                  <a:pt x="3247747" y="268565"/>
                  <a:pt x="3275860" y="311474"/>
                </a:cubicBezTo>
                <a:cubicBezTo>
                  <a:pt x="3303973" y="354383"/>
                  <a:pt x="3349841" y="383975"/>
                  <a:pt x="3391270" y="382495"/>
                </a:cubicBezTo>
                <a:cubicBezTo>
                  <a:pt x="3432699" y="381015"/>
                  <a:pt x="3478567" y="295198"/>
                  <a:pt x="3524435" y="302596"/>
                </a:cubicBezTo>
                <a:cubicBezTo>
                  <a:pt x="3570303" y="309994"/>
                  <a:pt x="3628008" y="385455"/>
                  <a:pt x="3666478" y="426884"/>
                </a:cubicBezTo>
                <a:cubicBezTo>
                  <a:pt x="3704948" y="468313"/>
                  <a:pt x="3755255" y="551171"/>
                  <a:pt x="3755255" y="551171"/>
                </a:cubicBezTo>
                <a:lnTo>
                  <a:pt x="3755255" y="551171"/>
                </a:lnTo>
                <a:cubicBezTo>
                  <a:pt x="3807041" y="524538"/>
                  <a:pt x="4009748" y="441680"/>
                  <a:pt x="4065973" y="391373"/>
                </a:cubicBezTo>
                <a:cubicBezTo>
                  <a:pt x="4122198" y="341066"/>
                  <a:pt x="4079290" y="284841"/>
                  <a:pt x="4092606" y="249330"/>
                </a:cubicBezTo>
                <a:cubicBezTo>
                  <a:pt x="4105922" y="213819"/>
                  <a:pt x="4095565" y="178309"/>
                  <a:pt x="4145872" y="178309"/>
                </a:cubicBezTo>
                <a:cubicBezTo>
                  <a:pt x="4196179" y="178309"/>
                  <a:pt x="4353018" y="221217"/>
                  <a:pt x="4394447" y="249330"/>
                </a:cubicBezTo>
                <a:cubicBezTo>
                  <a:pt x="4435876" y="277443"/>
                  <a:pt x="4394447" y="346985"/>
                  <a:pt x="4394447" y="346985"/>
                </a:cubicBezTo>
                <a:cubicBezTo>
                  <a:pt x="4395926" y="366220"/>
                  <a:pt x="4399625" y="365480"/>
                  <a:pt x="4403324" y="36474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9824A5-0902-1364-4DF2-3C5C3F3B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FAE7B-04EE-A2B6-D568-D9B726B13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67CC59-2FFC-7121-EE4C-E99E9A56BF20}"/>
              </a:ext>
            </a:extLst>
          </p:cNvPr>
          <p:cNvSpPr/>
          <p:nvPr/>
        </p:nvSpPr>
        <p:spPr>
          <a:xfrm>
            <a:off x="7830696" y="786108"/>
            <a:ext cx="2743200" cy="8289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70C4F-3B05-203E-35F3-67852643FA41}"/>
              </a:ext>
            </a:extLst>
          </p:cNvPr>
          <p:cNvSpPr/>
          <p:nvPr/>
        </p:nvSpPr>
        <p:spPr>
          <a:xfrm>
            <a:off x="7840715" y="4473020"/>
            <a:ext cx="2743200" cy="8289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FE8D39-79BF-8F79-FC27-34872DE81D7B}"/>
              </a:ext>
            </a:extLst>
          </p:cNvPr>
          <p:cNvSpPr/>
          <p:nvPr/>
        </p:nvSpPr>
        <p:spPr>
          <a:xfrm>
            <a:off x="7840715" y="1711943"/>
            <a:ext cx="2743200" cy="8289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8479FE-AA31-3F5C-854F-53FB2DF3DCE4}"/>
              </a:ext>
            </a:extLst>
          </p:cNvPr>
          <p:cNvSpPr/>
          <p:nvPr/>
        </p:nvSpPr>
        <p:spPr>
          <a:xfrm>
            <a:off x="7842250" y="2634268"/>
            <a:ext cx="2743200" cy="8289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BC0C9-FD15-7CA5-D0E4-ACC4EE42B895}"/>
              </a:ext>
            </a:extLst>
          </p:cNvPr>
          <p:cNvSpPr/>
          <p:nvPr/>
        </p:nvSpPr>
        <p:spPr>
          <a:xfrm>
            <a:off x="7840715" y="3553644"/>
            <a:ext cx="2743200" cy="8289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9E3716-5C37-39DF-0376-8532DCAEDEF9}"/>
              </a:ext>
            </a:extLst>
          </p:cNvPr>
          <p:cNvSpPr/>
          <p:nvPr/>
        </p:nvSpPr>
        <p:spPr>
          <a:xfrm>
            <a:off x="7840715" y="5392396"/>
            <a:ext cx="2743200" cy="8289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6E31400-12BD-70B4-6828-BC4D7996AD66}"/>
              </a:ext>
            </a:extLst>
          </p:cNvPr>
          <p:cNvSpPr/>
          <p:nvPr/>
        </p:nvSpPr>
        <p:spPr>
          <a:xfrm>
            <a:off x="7441257" y="992484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48A2D08-809C-363A-7B3B-9B367A63B966}"/>
              </a:ext>
            </a:extLst>
          </p:cNvPr>
          <p:cNvSpPr/>
          <p:nvPr/>
        </p:nvSpPr>
        <p:spPr>
          <a:xfrm>
            <a:off x="7427057" y="1916630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CFA2DF-F770-03C0-2F2B-E22F480914D9}"/>
              </a:ext>
            </a:extLst>
          </p:cNvPr>
          <p:cNvSpPr/>
          <p:nvPr/>
        </p:nvSpPr>
        <p:spPr>
          <a:xfrm>
            <a:off x="7449430" y="2833985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438146-61EA-343C-1C23-A230E4448B48}"/>
              </a:ext>
            </a:extLst>
          </p:cNvPr>
          <p:cNvSpPr/>
          <p:nvPr/>
        </p:nvSpPr>
        <p:spPr>
          <a:xfrm>
            <a:off x="7449430" y="3731271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065900B-43D4-44B6-A07E-D306289F7E80}"/>
              </a:ext>
            </a:extLst>
          </p:cNvPr>
          <p:cNvSpPr/>
          <p:nvPr/>
        </p:nvSpPr>
        <p:spPr>
          <a:xfrm>
            <a:off x="7449430" y="4687448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1AF6C6-17C6-D65C-6D12-63BA2C78C48B}"/>
              </a:ext>
            </a:extLst>
          </p:cNvPr>
          <p:cNvSpPr/>
          <p:nvPr/>
        </p:nvSpPr>
        <p:spPr>
          <a:xfrm>
            <a:off x="7449430" y="5597654"/>
            <a:ext cx="497150" cy="43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0" name="Content Placeholder 1">
            <a:extLst>
              <a:ext uri="{FF2B5EF4-FFF2-40B4-BE49-F238E27FC236}">
                <a16:creationId xmlns:a16="http://schemas.microsoft.com/office/drawing/2014/main" id="{882908D5-3EE7-DC52-C8B7-04BC00BE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" y="1130178"/>
            <a:ext cx="6472993" cy="5091160"/>
          </a:xfrm>
        </p:spPr>
        <p:txBody>
          <a:bodyPr>
            <a:normAutofit fontScale="92500"/>
          </a:bodyPr>
          <a:lstStyle/>
          <a:p>
            <a:r>
              <a:rPr lang="en-US" dirty="0"/>
              <a:t>No distinct ‘first arrival’</a:t>
            </a:r>
          </a:p>
          <a:p>
            <a:r>
              <a:rPr lang="en-US" dirty="0"/>
              <a:t>Have to find same phase point in each signal</a:t>
            </a:r>
          </a:p>
          <a:p>
            <a:r>
              <a:rPr lang="en-US" dirty="0"/>
              <a:t>Difficult due to dispersion and multiple modes that occur when waves propagate in plate-like structures</a:t>
            </a:r>
          </a:p>
          <a:p>
            <a:r>
              <a:rPr lang="en-US" dirty="0"/>
              <a:t>Will require sensor specifically designed for flat frequency and linear phase response</a:t>
            </a:r>
          </a:p>
          <a:p>
            <a:pPr lvl="1"/>
            <a:r>
              <a:rPr lang="en-US" dirty="0"/>
              <a:t>PVDF film sensors have this response</a:t>
            </a:r>
          </a:p>
        </p:txBody>
      </p:sp>
    </p:spTree>
    <p:extLst>
      <p:ext uri="{BB962C8B-B14F-4D97-AF65-F5344CB8AC3E}">
        <p14:creationId xmlns:p14="http://schemas.microsoft.com/office/powerpoint/2010/main" val="3369332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9B5EB-8C1F-1129-4DBC-E103D6089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pressurization at a few psi create turbulent flow?</a:t>
            </a:r>
          </a:p>
          <a:p>
            <a:r>
              <a:rPr lang="en-US" dirty="0"/>
              <a:t>Is the turbulent flow impulsive or continuous</a:t>
            </a:r>
          </a:p>
          <a:p>
            <a:r>
              <a:rPr lang="en-US" dirty="0"/>
              <a:t>Leaks in fittings and valves are easily found when testing pressure vessels</a:t>
            </a:r>
          </a:p>
          <a:p>
            <a:r>
              <a:rPr lang="en-US" dirty="0"/>
              <a:t>Work in heat exchanges has shown the ability to detect leaks at tube sheet weld interfaces at low pressures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D01551-8087-2085-FEB7-EC96BC32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Unknowns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D84A4-0A87-BE4A-5E32-559E96245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2DF099-9E6E-6D5D-11C7-289181D3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" y="1979720"/>
            <a:ext cx="11550650" cy="4241618"/>
          </a:xfrm>
        </p:spPr>
        <p:txBody>
          <a:bodyPr/>
          <a:lstStyle/>
          <a:p>
            <a:r>
              <a:rPr lang="en-US" dirty="0"/>
              <a:t>Low noise/high sensitivity electronics development</a:t>
            </a:r>
          </a:p>
          <a:p>
            <a:r>
              <a:rPr lang="en-US" dirty="0"/>
              <a:t>Higher sensitivity sensors</a:t>
            </a:r>
          </a:p>
          <a:p>
            <a:r>
              <a:rPr lang="en-US" dirty="0"/>
              <a:t>Increases ability to detect small signals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27FC7F-3462-0064-64F4-8FDD493B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636662"/>
            <a:ext cx="10515600" cy="828942"/>
          </a:xfrm>
        </p:spPr>
        <p:txBody>
          <a:bodyPr/>
          <a:lstStyle/>
          <a:p>
            <a:r>
              <a:rPr lang="en-US" dirty="0"/>
              <a:t>NASA NESB SBIR Development</a:t>
            </a:r>
            <a:br>
              <a:rPr lang="en-US" dirty="0"/>
            </a:br>
            <a:r>
              <a:rPr lang="en-US" sz="3200" dirty="0"/>
              <a:t>System Sensitivity for Leak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824E3-AA00-3E51-677E-A0A172ABF8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3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75BD25-2605-8B23-42E3-E983D9EB5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can be tuned for leak detection frequency range</a:t>
            </a:r>
          </a:p>
          <a:p>
            <a:pPr lvl="1"/>
            <a:r>
              <a:rPr lang="en-US" dirty="0"/>
              <a:t>Electronics</a:t>
            </a:r>
          </a:p>
          <a:p>
            <a:pPr lvl="1"/>
            <a:r>
              <a:rPr lang="en-US" dirty="0"/>
              <a:t>Sensors</a:t>
            </a:r>
          </a:p>
          <a:p>
            <a:pPr lvl="2"/>
            <a:r>
              <a:rPr lang="en-US" dirty="0"/>
              <a:t>Sensor design</a:t>
            </a:r>
          </a:p>
          <a:p>
            <a:pPr lvl="2"/>
            <a:r>
              <a:rPr lang="en-US" dirty="0"/>
              <a:t>Array design</a:t>
            </a:r>
          </a:p>
          <a:p>
            <a:r>
              <a:rPr lang="en-US" dirty="0"/>
              <a:t>SONAR locates on continuous signals</a:t>
            </a:r>
          </a:p>
          <a:p>
            <a:pPr lvl="1"/>
            <a:r>
              <a:rPr lang="en-US" dirty="0"/>
              <a:t>Adapt for dispersive wave propagation in structures</a:t>
            </a:r>
          </a:p>
          <a:p>
            <a:r>
              <a:rPr lang="en-US" dirty="0"/>
              <a:t>Software analysis development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199597-077F-E1A8-A9FC-11D24FC0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Detection System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69B24-BFE1-BF1E-6B0C-E8646A509E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07A7C7-0803-E162-B24A-7E1EE296B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Remote detection and location of leaks</a:t>
            </a:r>
          </a:p>
          <a:p>
            <a:r>
              <a:rPr lang="en-US" dirty="0"/>
              <a:t>Easy to use</a:t>
            </a:r>
          </a:p>
          <a:p>
            <a:r>
              <a:rPr lang="en-US" dirty="0"/>
              <a:t>Pier side or at sea operation</a:t>
            </a:r>
          </a:p>
          <a:p>
            <a:r>
              <a:rPr lang="en-US" dirty="0"/>
              <a:t>Tanks are not required to be opened</a:t>
            </a:r>
          </a:p>
          <a:p>
            <a:r>
              <a:rPr lang="en-US" dirty="0"/>
              <a:t>Conventional NDT associated with leak/crack repair can be targeted to specific locations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E831C2-9355-06A7-7752-B949905A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6881E-1F60-DE97-AEAD-98DF1CBDB8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3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Steve Ziola</a:t>
            </a:r>
            <a:br>
              <a:rPr lang="en-US" sz="2400" dirty="0"/>
            </a:br>
            <a:r>
              <a:rPr lang="en-US" sz="2400" dirty="0"/>
              <a:t>steve.ziola@antechsystems.com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8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369727-B962-750C-6AED-421F13DC9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" y="1352863"/>
            <a:ext cx="11550650" cy="5091160"/>
          </a:xfrm>
        </p:spPr>
        <p:txBody>
          <a:bodyPr/>
          <a:lstStyle/>
          <a:p>
            <a:r>
              <a:rPr lang="en-US" dirty="0"/>
              <a:t>Steve Ziola</a:t>
            </a:r>
          </a:p>
          <a:p>
            <a:r>
              <a:rPr lang="en-US" dirty="0"/>
              <a:t>Nearly 40 years in non-destructive testing</a:t>
            </a:r>
          </a:p>
          <a:p>
            <a:r>
              <a:rPr lang="en-US" dirty="0"/>
              <a:t>Vice-president Engineering/President of Digital Wave Corporation</a:t>
            </a:r>
          </a:p>
          <a:p>
            <a:r>
              <a:rPr lang="en-US" dirty="0"/>
              <a:t>Sold in 2018 to Hexagon Composites</a:t>
            </a:r>
          </a:p>
          <a:p>
            <a:r>
              <a:rPr lang="en-US" dirty="0"/>
              <a:t>Completed tech transfer in 2019, moved on to Antech Systems in August of 2019</a:t>
            </a:r>
          </a:p>
          <a:p>
            <a:r>
              <a:rPr lang="en-US" dirty="0"/>
              <a:t>Antech Systems’ main customer is NAVSEA 09M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3D4A6C-5166-9C2D-B120-C93CA914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ED56B-81A0-6832-9B7F-0CD99FAE89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64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A1231C-43CB-95A8-CEC1-7682CDC72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C1E38D-F13D-C8E8-1119-A47161EF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4D5CA-8E8F-A824-7643-BD52281FB8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84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A9B360-1D95-981E-6AC3-56476E5A9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213645"/>
            <a:ext cx="11264108" cy="828942"/>
          </a:xfrm>
        </p:spPr>
        <p:txBody>
          <a:bodyPr/>
          <a:lstStyle/>
          <a:p>
            <a:r>
              <a:rPr lang="en-US" dirty="0"/>
              <a:t>Pipe Inspection – Direct Wave Imaging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102FD-54C7-F056-5FF8-497B370CD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BE65DC9-7032-C60C-FA14-DEEFA9B4C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6" b="30343"/>
          <a:stretch/>
        </p:blipFill>
        <p:spPr bwMode="auto">
          <a:xfrm>
            <a:off x="858041" y="2860199"/>
            <a:ext cx="10475917" cy="23402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1AD3B-B6A8-62CF-D3CF-5726F79BF70F}"/>
              </a:ext>
            </a:extLst>
          </p:cNvPr>
          <p:cNvSpPr txBox="1"/>
          <p:nvPr/>
        </p:nvSpPr>
        <p:spPr>
          <a:xfrm>
            <a:off x="4261281" y="2050741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30% wall loss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09048D-E5AE-C667-5CC1-071370420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3869" y="2114054"/>
            <a:ext cx="1226419" cy="91981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20219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5321DE-3A3B-DDF7-565E-1C8B5538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Pipe Inspection – No Wraps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A02C4-B13D-2A0A-6794-8CED686D2D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225E8C-29A5-7BB4-76F4-D81BEF36A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19" y="995835"/>
            <a:ext cx="11233212" cy="51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10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D3B4BD-E8D5-9863-3877-F967E1E4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F2B42-4CF9-3C68-FB26-037B058D9D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7C19B-97EF-62F4-D0AE-77DCB3756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7" y="1213848"/>
            <a:ext cx="11108923" cy="512164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636BB2-4AE4-E9A5-BD1F-93331D7A6BB8}"/>
              </a:ext>
            </a:extLst>
          </p:cNvPr>
          <p:cNvCxnSpPr>
            <a:cxnSpLocks/>
          </p:cNvCxnSpPr>
          <p:nvPr/>
        </p:nvCxnSpPr>
        <p:spPr>
          <a:xfrm flipV="1">
            <a:off x="1636081" y="1213848"/>
            <a:ext cx="0" cy="5121646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289488-3621-054D-A23A-40CAF359DF62}"/>
              </a:ext>
            </a:extLst>
          </p:cNvPr>
          <p:cNvSpPr txBox="1"/>
          <p:nvPr/>
        </p:nvSpPr>
        <p:spPr>
          <a:xfrm>
            <a:off x="1017792" y="3405339"/>
            <a:ext cx="73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17.5”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C9F88-641A-6A49-00AF-F9834D1B5DDA}"/>
              </a:ext>
            </a:extLst>
          </p:cNvPr>
          <p:cNvSpPr txBox="1"/>
          <p:nvPr/>
        </p:nvSpPr>
        <p:spPr>
          <a:xfrm>
            <a:off x="4647809" y="3590005"/>
            <a:ext cx="413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378 square inches scanned with 8 sensors and a lead pencil</a:t>
            </a:r>
          </a:p>
        </p:txBody>
      </p:sp>
    </p:spTree>
    <p:extLst>
      <p:ext uri="{BB962C8B-B14F-4D97-AF65-F5344CB8AC3E}">
        <p14:creationId xmlns:p14="http://schemas.microsoft.com/office/powerpoint/2010/main" val="10311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D5BCF9-5DD9-A119-3297-3125E9A9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 Inspection Using Wraps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4E449-9010-7E14-B96D-9A684AE80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BB8D59-099F-44BF-E9FD-582D98CD0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24" y="1965437"/>
            <a:ext cx="6308350" cy="3155242"/>
          </a:xfrm>
        </p:spPr>
        <p:txBody>
          <a:bodyPr>
            <a:normAutofit/>
          </a:bodyPr>
          <a:lstStyle/>
          <a:p>
            <a:r>
              <a:rPr lang="en-US" sz="2800" dirty="0"/>
              <a:t>More information in each signal</a:t>
            </a:r>
          </a:p>
          <a:p>
            <a:r>
              <a:rPr lang="en-US" sz="2800" dirty="0"/>
              <a:t>Direct arrival dispersion curve plus 4 wrap arrivals</a:t>
            </a:r>
          </a:p>
          <a:p>
            <a:r>
              <a:rPr lang="en-US" sz="2800" dirty="0"/>
              <a:t>Direct and wrap distance corrected dispersion curves correlated simultaneously to improve arrival detection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D2EE7-6EED-1EFB-AAED-E92F5F11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581" y="1542808"/>
            <a:ext cx="5334000" cy="4000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6D322-4A3B-84C1-2DD6-4F801C2F29F6}"/>
              </a:ext>
            </a:extLst>
          </p:cNvPr>
          <p:cNvSpPr txBox="1"/>
          <p:nvPr/>
        </p:nvSpPr>
        <p:spPr>
          <a:xfrm rot="16200000">
            <a:off x="6280149" y="3110492"/>
            <a:ext cx="12591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Frequency, Hz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62FC27-318C-6DD9-69CF-39C5E8FD6CAF}"/>
              </a:ext>
            </a:extLst>
          </p:cNvPr>
          <p:cNvSpPr txBox="1"/>
          <p:nvPr/>
        </p:nvSpPr>
        <p:spPr>
          <a:xfrm>
            <a:off x="8831073" y="5315192"/>
            <a:ext cx="12653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Time, seconds</a:t>
            </a:r>
          </a:p>
        </p:txBody>
      </p:sp>
    </p:spTree>
    <p:extLst>
      <p:ext uri="{BB962C8B-B14F-4D97-AF65-F5344CB8AC3E}">
        <p14:creationId xmlns:p14="http://schemas.microsoft.com/office/powerpoint/2010/main" val="29921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C44880-E0AE-49E6-B26C-2A032CBF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and Wrap 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AC489-BAF8-4A2B-2997-76B423F4DB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B0A9D-B70D-3FED-61D1-E011F3DAF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250" y="399235"/>
            <a:ext cx="7202750" cy="60374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9621DE-EC72-F4D7-75D5-A0440D155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02" y="1435405"/>
            <a:ext cx="5031232" cy="46785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Pipeline Research Council International data</a:t>
            </a:r>
          </a:p>
          <a:p>
            <a:pPr lvl="1"/>
            <a:r>
              <a:rPr lang="en-US" dirty="0"/>
              <a:t>Petrochem funded research entity</a:t>
            </a:r>
          </a:p>
          <a:p>
            <a:r>
              <a:rPr lang="en-US" dirty="0"/>
              <a:t>Multiple wave arrivals identified</a:t>
            </a:r>
          </a:p>
          <a:p>
            <a:r>
              <a:rPr lang="en-US" dirty="0"/>
              <a:t>Each arrival is analyzed independently for mode shifts due to flaws</a:t>
            </a:r>
          </a:p>
          <a:p>
            <a:pPr lvl="1"/>
            <a:r>
              <a:rPr lang="en-US" dirty="0"/>
              <a:t>Software being developed</a:t>
            </a:r>
          </a:p>
          <a:p>
            <a:r>
              <a:rPr lang="en-US" dirty="0"/>
              <a:t>Used in tomography</a:t>
            </a:r>
          </a:p>
          <a:p>
            <a:r>
              <a:rPr lang="en-US" sz="2000" dirty="0"/>
              <a:t>Note – it can be seen that the diameter used was wrong</a:t>
            </a:r>
          </a:p>
        </p:txBody>
      </p:sp>
    </p:spTree>
    <p:extLst>
      <p:ext uri="{BB962C8B-B14F-4D97-AF65-F5344CB8AC3E}">
        <p14:creationId xmlns:p14="http://schemas.microsoft.com/office/powerpoint/2010/main" val="2598660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B73AE0-8CC9-B7B1-3C06-ED180934A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based processing for source identification</a:t>
            </a:r>
          </a:p>
          <a:p>
            <a:r>
              <a:rPr lang="en-US" dirty="0"/>
              <a:t>AI image analysis for filtering and analysis of signals </a:t>
            </a:r>
          </a:p>
          <a:p>
            <a:r>
              <a:rPr lang="en-US" dirty="0"/>
              <a:t>Image enhancement of wavelet transforms</a:t>
            </a:r>
          </a:p>
          <a:p>
            <a:r>
              <a:rPr lang="en-US" dirty="0"/>
              <a:t>FEA modeling to predict wave mode formation for training of AI model</a:t>
            </a:r>
          </a:p>
          <a:p>
            <a:r>
              <a:rPr lang="en-US" dirty="0"/>
              <a:t>Tomography imaging software development</a:t>
            </a:r>
          </a:p>
          <a:p>
            <a:r>
              <a:rPr lang="en-US" dirty="0"/>
              <a:t>Application software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EA8DD6-26BF-9A37-DF6A-613994C1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Antech Systems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21A93-ADE6-8938-F777-F220539887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1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0" y="1130178"/>
            <a:ext cx="11817350" cy="5091160"/>
          </a:xfrm>
        </p:spPr>
        <p:txBody>
          <a:bodyPr/>
          <a:lstStyle/>
          <a:p>
            <a:r>
              <a:rPr lang="en-US" dirty="0"/>
              <a:t>Normally occurs in welds</a:t>
            </a:r>
          </a:p>
          <a:p>
            <a:r>
              <a:rPr lang="en-US" dirty="0"/>
              <a:t>Access to tanks can be difficult</a:t>
            </a:r>
          </a:p>
          <a:p>
            <a:r>
              <a:rPr lang="en-US" dirty="0"/>
              <a:t>Leaks are small, and locating the leak with conventional methods is difficult, time consuming and requires that a tank be opened. </a:t>
            </a:r>
          </a:p>
          <a:p>
            <a:r>
              <a:rPr lang="en-US" dirty="0"/>
              <a:t>How can this be addressed for better inspection efficiency?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Detection in Tanks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15633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1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59109A-4338-4AC8-CD74-BADE3B3E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CRADA with NNSY </a:t>
            </a:r>
          </a:p>
          <a:p>
            <a:pPr lvl="1"/>
            <a:r>
              <a:rPr lang="en-US" dirty="0"/>
              <a:t>Access to NNSY assets</a:t>
            </a:r>
          </a:p>
          <a:p>
            <a:r>
              <a:rPr lang="en-US" dirty="0"/>
              <a:t>Passive monitoring system on Military Sealift Command aluminum hulled ships</a:t>
            </a:r>
          </a:p>
          <a:p>
            <a:r>
              <a:rPr lang="en-US" dirty="0"/>
              <a:t>NASA SBIR to improve sensitivity of electronic hardware and sensors</a:t>
            </a:r>
          </a:p>
          <a:p>
            <a:r>
              <a:rPr lang="en-US" dirty="0"/>
              <a:t>Pipeline Research Council International</a:t>
            </a:r>
          </a:p>
          <a:p>
            <a:r>
              <a:rPr lang="en-US" dirty="0"/>
              <a:t>Working with other government agencies</a:t>
            </a:r>
          </a:p>
          <a:p>
            <a:r>
              <a:rPr lang="en-US" dirty="0"/>
              <a:t>Currently four years into development of sensors, hardware and software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0396B-C08A-0048-561C-EE8D0EF7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E3C01-0125-45A6-2815-00E340244C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2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2FEAEC-63D7-C1AC-998E-BD2D3787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7EB86-2B96-70AC-1309-0FCB97BC7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36C1F71-CC21-AFC7-28FF-E8F591B90DB8}"/>
              </a:ext>
            </a:extLst>
          </p:cNvPr>
          <p:cNvSpPr txBox="1">
            <a:spLocks/>
          </p:cNvSpPr>
          <p:nvPr/>
        </p:nvSpPr>
        <p:spPr>
          <a:xfrm>
            <a:off x="604251" y="6314160"/>
            <a:ext cx="426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662E2D-63CC-4330-9B73-1C4DC57579BE}" type="slidenum">
              <a:rPr lang="en-US" smtClean="0"/>
              <a:pPr/>
              <a:t>5</a:t>
            </a:fld>
            <a:endParaRPr lang="en-US" sz="1000" dirty="0">
              <a:latin typeface="Avenir LT Std 55 Roman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5CB8F-8F8D-9D82-5667-29C639191355}"/>
              </a:ext>
            </a:extLst>
          </p:cNvPr>
          <p:cNvSpPr txBox="1"/>
          <p:nvPr/>
        </p:nvSpPr>
        <p:spPr>
          <a:xfrm>
            <a:off x="604251" y="1425803"/>
            <a:ext cx="32867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charset="0"/>
                <a:cs typeface="Verdana" charset="0"/>
              </a:rPr>
              <a:t>¼” thick aluminum 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charset="0"/>
                <a:cs typeface="Verdana" charset="0"/>
              </a:rPr>
              <a:t>Ground out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Verdana" charset="0"/>
                <a:cs typeface="Verdana" charset="0"/>
              </a:rPr>
              <a:t>Lead break ultrasound source – wideband, multiple modes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Verdana" charset="0"/>
                <a:cs typeface="Verdana" charset="0"/>
              </a:rPr>
              <a:t>Correlation of theoretical dispersion curves and wavelet transforms of signals to determine thickness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Verdana" charset="0"/>
                <a:cs typeface="Verdana" charset="0"/>
              </a:rPr>
              <a:t>No gates, thresholds, special sensors or wedges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D1FCAE-7C30-9330-D841-947A23F1F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2" y="1586634"/>
            <a:ext cx="4410075" cy="44100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554FD7F-2F9B-0557-9248-4D7FBE07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4745" y="2900008"/>
            <a:ext cx="2403871" cy="427354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2D38BEB-CDA0-35C5-6598-5797CFF3A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43278" y="1298683"/>
            <a:ext cx="3429000" cy="257175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035DCC-56B3-8F72-2E0F-13AC55CB151E}"/>
              </a:ext>
            </a:extLst>
          </p:cNvPr>
          <p:cNvCxnSpPr>
            <a:cxnSpLocks/>
          </p:cNvCxnSpPr>
          <p:nvPr/>
        </p:nvCxnSpPr>
        <p:spPr>
          <a:xfrm>
            <a:off x="5414485" y="1864606"/>
            <a:ext cx="1608083" cy="282728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A4DC0A-BD78-04E7-1AA6-B64214C193B7}"/>
              </a:ext>
            </a:extLst>
          </p:cNvPr>
          <p:cNvCxnSpPr>
            <a:cxnSpLocks/>
          </p:cNvCxnSpPr>
          <p:nvPr/>
        </p:nvCxnSpPr>
        <p:spPr>
          <a:xfrm>
            <a:off x="5393910" y="1864606"/>
            <a:ext cx="1001064" cy="282728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6837B-ED97-FDE2-0009-9096777E2E57}"/>
              </a:ext>
            </a:extLst>
          </p:cNvPr>
          <p:cNvCxnSpPr>
            <a:cxnSpLocks/>
          </p:cNvCxnSpPr>
          <p:nvPr/>
        </p:nvCxnSpPr>
        <p:spPr>
          <a:xfrm>
            <a:off x="5414485" y="1864606"/>
            <a:ext cx="304800" cy="282728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BC7B31-8C2D-3AFD-8DB7-191F70253E8F}"/>
              </a:ext>
            </a:extLst>
          </p:cNvPr>
          <p:cNvCxnSpPr>
            <a:cxnSpLocks/>
          </p:cNvCxnSpPr>
          <p:nvPr/>
        </p:nvCxnSpPr>
        <p:spPr>
          <a:xfrm flipH="1">
            <a:off x="4871451" y="1864606"/>
            <a:ext cx="543034" cy="282728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1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B2BCC8-7556-CAA2-250B-658BBDD6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78724-2233-68D5-01C2-7CD9527289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490A45-EA91-C7EF-24A8-745909600AA2}"/>
              </a:ext>
            </a:extLst>
          </p:cNvPr>
          <p:cNvSpPr txBox="1">
            <a:spLocks/>
          </p:cNvSpPr>
          <p:nvPr/>
        </p:nvSpPr>
        <p:spPr>
          <a:xfrm>
            <a:off x="282169" y="2002270"/>
            <a:ext cx="3662539" cy="12913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Broadband guided waves are very complex and difficult to analyze – dispersion, multiple modes, reflections, attenuation</a:t>
            </a:r>
          </a:p>
        </p:txBody>
      </p:sp>
      <p:pic>
        <p:nvPicPr>
          <p:cNvPr id="6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75C89ECB-79C2-E747-88BA-BB56559BB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46" y="1828800"/>
            <a:ext cx="3124200" cy="18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937C744D-0D40-FCEA-0EE5-E855D8407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46" y="3683242"/>
            <a:ext cx="5072768" cy="253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602849-6D07-FA92-959F-0777CC562A68}"/>
              </a:ext>
            </a:extLst>
          </p:cNvPr>
          <p:cNvCxnSpPr>
            <a:cxnSpLocks/>
          </p:cNvCxnSpPr>
          <p:nvPr/>
        </p:nvCxnSpPr>
        <p:spPr>
          <a:xfrm flipH="1" flipV="1">
            <a:off x="4899490" y="2996926"/>
            <a:ext cx="1" cy="1910929"/>
          </a:xfrm>
          <a:prstGeom prst="line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A94A76-7381-7878-883D-E56C4E710A03}"/>
              </a:ext>
            </a:extLst>
          </p:cNvPr>
          <p:cNvCxnSpPr>
            <a:cxnSpLocks/>
          </p:cNvCxnSpPr>
          <p:nvPr/>
        </p:nvCxnSpPr>
        <p:spPr>
          <a:xfrm flipV="1">
            <a:off x="5365046" y="3026134"/>
            <a:ext cx="0" cy="1923947"/>
          </a:xfrm>
          <a:prstGeom prst="line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29155-2317-22F0-088A-DE077ACFF6E3}"/>
              </a:ext>
            </a:extLst>
          </p:cNvPr>
          <p:cNvCxnSpPr>
            <a:cxnSpLocks/>
          </p:cNvCxnSpPr>
          <p:nvPr/>
        </p:nvCxnSpPr>
        <p:spPr>
          <a:xfrm flipH="1" flipV="1">
            <a:off x="4729605" y="2996926"/>
            <a:ext cx="79" cy="2736850"/>
          </a:xfrm>
          <a:prstGeom prst="line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E3A990-84DA-0343-F268-05DEFE3AB5B9}"/>
              </a:ext>
            </a:extLst>
          </p:cNvPr>
          <p:cNvCxnSpPr>
            <a:cxnSpLocks/>
          </p:cNvCxnSpPr>
          <p:nvPr/>
        </p:nvCxnSpPr>
        <p:spPr>
          <a:xfrm flipH="1" flipV="1">
            <a:off x="4842539" y="2996926"/>
            <a:ext cx="1" cy="1055059"/>
          </a:xfrm>
          <a:prstGeom prst="line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DF0DE2-825B-FE6B-BF45-B9FFC32D34C2}"/>
              </a:ext>
            </a:extLst>
          </p:cNvPr>
          <p:cNvCxnSpPr>
            <a:cxnSpLocks/>
          </p:cNvCxnSpPr>
          <p:nvPr/>
        </p:nvCxnSpPr>
        <p:spPr>
          <a:xfrm flipV="1">
            <a:off x="4926509" y="2996926"/>
            <a:ext cx="0" cy="2531049"/>
          </a:xfrm>
          <a:prstGeom prst="line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CC6ADA0-B328-EBE0-20F9-F2D2DB312B57}"/>
              </a:ext>
            </a:extLst>
          </p:cNvPr>
          <p:cNvSpPr txBox="1"/>
          <p:nvPr/>
        </p:nvSpPr>
        <p:spPr>
          <a:xfrm>
            <a:off x="9389330" y="4442248"/>
            <a:ext cx="2581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Plot 2 - Lamb mode theory dispersion curves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C00E7D-6730-B117-9802-EB2306BC8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452432" y="4342114"/>
            <a:ext cx="2228935" cy="116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8C8F64-9539-F16D-A2BA-DD678ED875AC}"/>
              </a:ext>
            </a:extLst>
          </p:cNvPr>
          <p:cNvSpPr txBox="1"/>
          <p:nvPr/>
        </p:nvSpPr>
        <p:spPr>
          <a:xfrm>
            <a:off x="4445455" y="2195513"/>
            <a:ext cx="48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41FB49-B77F-47FD-5FD7-BCFA3894E65E}"/>
              </a:ext>
            </a:extLst>
          </p:cNvPr>
          <p:cNvSpPr txBox="1"/>
          <p:nvPr/>
        </p:nvSpPr>
        <p:spPr>
          <a:xfrm>
            <a:off x="4611553" y="1981639"/>
            <a:ext cx="48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C59E6F-81AA-15CD-434E-24A60FF40E41}"/>
              </a:ext>
            </a:extLst>
          </p:cNvPr>
          <p:cNvSpPr txBox="1"/>
          <p:nvPr/>
        </p:nvSpPr>
        <p:spPr>
          <a:xfrm>
            <a:off x="4842539" y="1914582"/>
            <a:ext cx="48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A5D39C-80D1-38E9-87AB-AB915F9AEA3E}"/>
              </a:ext>
            </a:extLst>
          </p:cNvPr>
          <p:cNvSpPr txBox="1"/>
          <p:nvPr/>
        </p:nvSpPr>
        <p:spPr>
          <a:xfrm>
            <a:off x="4857589" y="3108360"/>
            <a:ext cx="48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7484E1-835C-3088-71DB-02424D4ABDE1}"/>
              </a:ext>
            </a:extLst>
          </p:cNvPr>
          <p:cNvSpPr txBox="1"/>
          <p:nvPr/>
        </p:nvSpPr>
        <p:spPr>
          <a:xfrm>
            <a:off x="5319951" y="3076751"/>
            <a:ext cx="48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0BB954-47F2-B3B8-3D6D-47A32568694D}"/>
              </a:ext>
            </a:extLst>
          </p:cNvPr>
          <p:cNvCxnSpPr/>
          <p:nvPr/>
        </p:nvCxnSpPr>
        <p:spPr>
          <a:xfrm flipH="1">
            <a:off x="4729605" y="5733776"/>
            <a:ext cx="3409128" cy="0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E8C3FA-B870-0759-55F5-4EADF1ABADA7}"/>
              </a:ext>
            </a:extLst>
          </p:cNvPr>
          <p:cNvCxnSpPr>
            <a:cxnSpLocks/>
          </p:cNvCxnSpPr>
          <p:nvPr/>
        </p:nvCxnSpPr>
        <p:spPr>
          <a:xfrm flipH="1">
            <a:off x="4857589" y="4001717"/>
            <a:ext cx="3531610" cy="0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B703E8-7E31-C997-71A5-AFDC58DCF7FC}"/>
              </a:ext>
            </a:extLst>
          </p:cNvPr>
          <p:cNvCxnSpPr>
            <a:cxnSpLocks/>
          </p:cNvCxnSpPr>
          <p:nvPr/>
        </p:nvCxnSpPr>
        <p:spPr>
          <a:xfrm flipH="1">
            <a:off x="4899490" y="4857807"/>
            <a:ext cx="3489709" cy="0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58869D-0BB2-9106-F247-C49729FC75C1}"/>
              </a:ext>
            </a:extLst>
          </p:cNvPr>
          <p:cNvCxnSpPr>
            <a:cxnSpLocks/>
          </p:cNvCxnSpPr>
          <p:nvPr/>
        </p:nvCxnSpPr>
        <p:spPr>
          <a:xfrm flipH="1">
            <a:off x="4926510" y="5487286"/>
            <a:ext cx="3542202" cy="0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DCB69B-BEFB-F596-7A39-1E70A9CE0E63}"/>
              </a:ext>
            </a:extLst>
          </p:cNvPr>
          <p:cNvCxnSpPr>
            <a:cxnSpLocks/>
          </p:cNvCxnSpPr>
          <p:nvPr/>
        </p:nvCxnSpPr>
        <p:spPr>
          <a:xfrm flipH="1">
            <a:off x="5365046" y="4950081"/>
            <a:ext cx="3315701" cy="0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D937CDA-B108-A217-337A-D55713263A30}"/>
              </a:ext>
            </a:extLst>
          </p:cNvPr>
          <p:cNvSpPr txBox="1">
            <a:spLocks/>
          </p:cNvSpPr>
          <p:nvPr/>
        </p:nvSpPr>
        <p:spPr>
          <a:xfrm>
            <a:off x="7022896" y="1159560"/>
            <a:ext cx="5072768" cy="10787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This approach takes incomprehensible waves and turns them into identifiable patterns – </a:t>
            </a:r>
            <a:r>
              <a:rPr lang="en-US" sz="2000" b="1" dirty="0">
                <a:solidFill>
                  <a:srgbClr val="FF0000"/>
                </a:solidFill>
              </a:rPr>
              <a:t>no assumptions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/>
              <a:t>These modes ID the source (whale vs sub) – FEA modeling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u="sng" dirty="0"/>
              <a:t>Robust automation has never been performed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b="1" dirty="0">
                <a:solidFill>
                  <a:srgbClr val="000099"/>
                </a:solidFill>
              </a:rPr>
              <a:t>How is the process automated?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191441A-B472-7BE1-74A7-5993212372F4}"/>
              </a:ext>
            </a:extLst>
          </p:cNvPr>
          <p:cNvSpPr/>
          <p:nvPr/>
        </p:nvSpPr>
        <p:spPr>
          <a:xfrm>
            <a:off x="4730207" y="3946967"/>
            <a:ext cx="559423" cy="1762246"/>
          </a:xfrm>
          <a:custGeom>
            <a:avLst/>
            <a:gdLst>
              <a:gd name="connsiteX0" fmla="*/ 3839 w 559423"/>
              <a:gd name="connsiteY0" fmla="*/ 1762246 h 1762246"/>
              <a:gd name="connsiteX1" fmla="*/ 945 w 559423"/>
              <a:gd name="connsiteY1" fmla="*/ 1637818 h 1762246"/>
              <a:gd name="connsiteX2" fmla="*/ 18307 w 559423"/>
              <a:gd name="connsiteY2" fmla="*/ 1493134 h 1762246"/>
              <a:gd name="connsiteX3" fmla="*/ 47244 w 559423"/>
              <a:gd name="connsiteY3" fmla="*/ 1386068 h 1762246"/>
              <a:gd name="connsiteX4" fmla="*/ 105117 w 559423"/>
              <a:gd name="connsiteY4" fmla="*/ 1279003 h 1762246"/>
              <a:gd name="connsiteX5" fmla="*/ 160097 w 559423"/>
              <a:gd name="connsiteY5" fmla="*/ 1232704 h 1762246"/>
              <a:gd name="connsiteX6" fmla="*/ 220864 w 559423"/>
              <a:gd name="connsiteY6" fmla="*/ 1197980 h 1762246"/>
              <a:gd name="connsiteX7" fmla="*/ 281631 w 559423"/>
              <a:gd name="connsiteY7" fmla="*/ 1171937 h 1762246"/>
              <a:gd name="connsiteX8" fmla="*/ 339504 w 559423"/>
              <a:gd name="connsiteY8" fmla="*/ 1140106 h 1762246"/>
              <a:gd name="connsiteX9" fmla="*/ 429208 w 559423"/>
              <a:gd name="connsiteY9" fmla="*/ 1108276 h 1762246"/>
              <a:gd name="connsiteX10" fmla="*/ 492869 w 559423"/>
              <a:gd name="connsiteY10" fmla="*/ 1076446 h 1762246"/>
              <a:gd name="connsiteX11" fmla="*/ 516018 w 559423"/>
              <a:gd name="connsiteY11" fmla="*/ 1061977 h 1762246"/>
              <a:gd name="connsiteX12" fmla="*/ 527593 w 559423"/>
              <a:gd name="connsiteY12" fmla="*/ 1053296 h 1762246"/>
              <a:gd name="connsiteX13" fmla="*/ 553636 w 559423"/>
              <a:gd name="connsiteY13" fmla="*/ 1035934 h 1762246"/>
              <a:gd name="connsiteX14" fmla="*/ 559423 w 559423"/>
              <a:gd name="connsiteY14" fmla="*/ 1009891 h 1762246"/>
              <a:gd name="connsiteX15" fmla="*/ 553636 w 559423"/>
              <a:gd name="connsiteY15" fmla="*/ 986742 h 1762246"/>
              <a:gd name="connsiteX16" fmla="*/ 544955 w 559423"/>
              <a:gd name="connsiteY16" fmla="*/ 963592 h 1762246"/>
              <a:gd name="connsiteX17" fmla="*/ 501550 w 559423"/>
              <a:gd name="connsiteY17" fmla="*/ 899932 h 1762246"/>
              <a:gd name="connsiteX18" fmla="*/ 478401 w 559423"/>
              <a:gd name="connsiteY18" fmla="*/ 870995 h 1762246"/>
              <a:gd name="connsiteX19" fmla="*/ 434996 w 559423"/>
              <a:gd name="connsiteY19" fmla="*/ 821803 h 1762246"/>
              <a:gd name="connsiteX20" fmla="*/ 406059 w 559423"/>
              <a:gd name="connsiteY20" fmla="*/ 784185 h 1762246"/>
              <a:gd name="connsiteX21" fmla="*/ 380016 w 559423"/>
              <a:gd name="connsiteY21" fmla="*/ 737886 h 1762246"/>
              <a:gd name="connsiteX22" fmla="*/ 353973 w 559423"/>
              <a:gd name="connsiteY22" fmla="*/ 691587 h 1762246"/>
              <a:gd name="connsiteX23" fmla="*/ 330823 w 559423"/>
              <a:gd name="connsiteY23" fmla="*/ 625033 h 1762246"/>
              <a:gd name="connsiteX24" fmla="*/ 313461 w 559423"/>
              <a:gd name="connsiteY24" fmla="*/ 578734 h 1762246"/>
              <a:gd name="connsiteX25" fmla="*/ 296099 w 559423"/>
              <a:gd name="connsiteY25" fmla="*/ 523755 h 1762246"/>
              <a:gd name="connsiteX26" fmla="*/ 287418 w 559423"/>
              <a:gd name="connsiteY26" fmla="*/ 480349 h 1762246"/>
              <a:gd name="connsiteX27" fmla="*/ 281631 w 559423"/>
              <a:gd name="connsiteY27" fmla="*/ 428263 h 1762246"/>
              <a:gd name="connsiteX28" fmla="*/ 267163 w 559423"/>
              <a:gd name="connsiteY28" fmla="*/ 390646 h 1762246"/>
              <a:gd name="connsiteX29" fmla="*/ 255588 w 559423"/>
              <a:gd name="connsiteY29" fmla="*/ 335666 h 1762246"/>
              <a:gd name="connsiteX30" fmla="*/ 255588 w 559423"/>
              <a:gd name="connsiteY30" fmla="*/ 306729 h 1762246"/>
              <a:gd name="connsiteX31" fmla="*/ 252694 w 559423"/>
              <a:gd name="connsiteY31" fmla="*/ 257537 h 1762246"/>
              <a:gd name="connsiteX32" fmla="*/ 244013 w 559423"/>
              <a:gd name="connsiteY32" fmla="*/ 205451 h 1762246"/>
              <a:gd name="connsiteX33" fmla="*/ 246907 w 559423"/>
              <a:gd name="connsiteY33" fmla="*/ 153365 h 1762246"/>
              <a:gd name="connsiteX34" fmla="*/ 246907 w 559423"/>
              <a:gd name="connsiteY34" fmla="*/ 109960 h 1762246"/>
              <a:gd name="connsiteX35" fmla="*/ 244013 w 559423"/>
              <a:gd name="connsiteY35" fmla="*/ 75236 h 1762246"/>
              <a:gd name="connsiteX36" fmla="*/ 246907 w 559423"/>
              <a:gd name="connsiteY36" fmla="*/ 37618 h 1762246"/>
              <a:gd name="connsiteX37" fmla="*/ 246907 w 559423"/>
              <a:gd name="connsiteY37" fmla="*/ 0 h 176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59423" h="1762246">
                <a:moveTo>
                  <a:pt x="3839" y="1762246"/>
                </a:moveTo>
                <a:cubicBezTo>
                  <a:pt x="1186" y="1722458"/>
                  <a:pt x="-1466" y="1682670"/>
                  <a:pt x="945" y="1637818"/>
                </a:cubicBezTo>
                <a:cubicBezTo>
                  <a:pt x="3356" y="1592966"/>
                  <a:pt x="10591" y="1535092"/>
                  <a:pt x="18307" y="1493134"/>
                </a:cubicBezTo>
                <a:cubicBezTo>
                  <a:pt x="26023" y="1451176"/>
                  <a:pt x="32776" y="1421756"/>
                  <a:pt x="47244" y="1386068"/>
                </a:cubicBezTo>
                <a:cubicBezTo>
                  <a:pt x="61712" y="1350379"/>
                  <a:pt x="86308" y="1304564"/>
                  <a:pt x="105117" y="1279003"/>
                </a:cubicBezTo>
                <a:cubicBezTo>
                  <a:pt x="123926" y="1253442"/>
                  <a:pt x="140806" y="1246208"/>
                  <a:pt x="160097" y="1232704"/>
                </a:cubicBezTo>
                <a:cubicBezTo>
                  <a:pt x="179388" y="1219200"/>
                  <a:pt x="200608" y="1208108"/>
                  <a:pt x="220864" y="1197980"/>
                </a:cubicBezTo>
                <a:cubicBezTo>
                  <a:pt x="241120" y="1187852"/>
                  <a:pt x="261858" y="1181583"/>
                  <a:pt x="281631" y="1171937"/>
                </a:cubicBezTo>
                <a:cubicBezTo>
                  <a:pt x="301404" y="1162291"/>
                  <a:pt x="314908" y="1150716"/>
                  <a:pt x="339504" y="1140106"/>
                </a:cubicBezTo>
                <a:cubicBezTo>
                  <a:pt x="364100" y="1129496"/>
                  <a:pt x="403647" y="1118886"/>
                  <a:pt x="429208" y="1108276"/>
                </a:cubicBezTo>
                <a:cubicBezTo>
                  <a:pt x="454769" y="1097666"/>
                  <a:pt x="478401" y="1084162"/>
                  <a:pt x="492869" y="1076446"/>
                </a:cubicBezTo>
                <a:cubicBezTo>
                  <a:pt x="507337" y="1068730"/>
                  <a:pt x="516018" y="1061977"/>
                  <a:pt x="516018" y="1061977"/>
                </a:cubicBezTo>
                <a:cubicBezTo>
                  <a:pt x="521805" y="1058119"/>
                  <a:pt x="521323" y="1057636"/>
                  <a:pt x="527593" y="1053296"/>
                </a:cubicBezTo>
                <a:cubicBezTo>
                  <a:pt x="533863" y="1048955"/>
                  <a:pt x="548331" y="1043168"/>
                  <a:pt x="553636" y="1035934"/>
                </a:cubicBezTo>
                <a:cubicBezTo>
                  <a:pt x="558941" y="1028700"/>
                  <a:pt x="559423" y="1018090"/>
                  <a:pt x="559423" y="1009891"/>
                </a:cubicBezTo>
                <a:cubicBezTo>
                  <a:pt x="559423" y="1001692"/>
                  <a:pt x="556047" y="994458"/>
                  <a:pt x="553636" y="986742"/>
                </a:cubicBezTo>
                <a:cubicBezTo>
                  <a:pt x="551225" y="979025"/>
                  <a:pt x="553636" y="978060"/>
                  <a:pt x="544955" y="963592"/>
                </a:cubicBezTo>
                <a:cubicBezTo>
                  <a:pt x="536274" y="949124"/>
                  <a:pt x="512642" y="915365"/>
                  <a:pt x="501550" y="899932"/>
                </a:cubicBezTo>
                <a:cubicBezTo>
                  <a:pt x="490458" y="884499"/>
                  <a:pt x="489493" y="884016"/>
                  <a:pt x="478401" y="870995"/>
                </a:cubicBezTo>
                <a:cubicBezTo>
                  <a:pt x="467309" y="857974"/>
                  <a:pt x="447053" y="836271"/>
                  <a:pt x="434996" y="821803"/>
                </a:cubicBezTo>
                <a:cubicBezTo>
                  <a:pt x="422939" y="807335"/>
                  <a:pt x="415222" y="798171"/>
                  <a:pt x="406059" y="784185"/>
                </a:cubicBezTo>
                <a:cubicBezTo>
                  <a:pt x="396896" y="770199"/>
                  <a:pt x="380016" y="737886"/>
                  <a:pt x="380016" y="737886"/>
                </a:cubicBezTo>
                <a:cubicBezTo>
                  <a:pt x="371335" y="722453"/>
                  <a:pt x="362172" y="710396"/>
                  <a:pt x="353973" y="691587"/>
                </a:cubicBezTo>
                <a:cubicBezTo>
                  <a:pt x="345774" y="672778"/>
                  <a:pt x="337575" y="643842"/>
                  <a:pt x="330823" y="625033"/>
                </a:cubicBezTo>
                <a:cubicBezTo>
                  <a:pt x="324071" y="606224"/>
                  <a:pt x="319248" y="595614"/>
                  <a:pt x="313461" y="578734"/>
                </a:cubicBezTo>
                <a:cubicBezTo>
                  <a:pt x="307674" y="561854"/>
                  <a:pt x="300440" y="540152"/>
                  <a:pt x="296099" y="523755"/>
                </a:cubicBezTo>
                <a:cubicBezTo>
                  <a:pt x="291759" y="507357"/>
                  <a:pt x="289829" y="496264"/>
                  <a:pt x="287418" y="480349"/>
                </a:cubicBezTo>
                <a:cubicBezTo>
                  <a:pt x="285007" y="464434"/>
                  <a:pt x="285007" y="443213"/>
                  <a:pt x="281631" y="428263"/>
                </a:cubicBezTo>
                <a:cubicBezTo>
                  <a:pt x="278255" y="413312"/>
                  <a:pt x="271503" y="406079"/>
                  <a:pt x="267163" y="390646"/>
                </a:cubicBezTo>
                <a:cubicBezTo>
                  <a:pt x="262823" y="375213"/>
                  <a:pt x="257517" y="349652"/>
                  <a:pt x="255588" y="335666"/>
                </a:cubicBezTo>
                <a:cubicBezTo>
                  <a:pt x="253659" y="321680"/>
                  <a:pt x="256070" y="319750"/>
                  <a:pt x="255588" y="306729"/>
                </a:cubicBezTo>
                <a:cubicBezTo>
                  <a:pt x="255106" y="293708"/>
                  <a:pt x="254623" y="274417"/>
                  <a:pt x="252694" y="257537"/>
                </a:cubicBezTo>
                <a:cubicBezTo>
                  <a:pt x="250765" y="240657"/>
                  <a:pt x="244978" y="222813"/>
                  <a:pt x="244013" y="205451"/>
                </a:cubicBezTo>
                <a:cubicBezTo>
                  <a:pt x="243049" y="188089"/>
                  <a:pt x="246425" y="169280"/>
                  <a:pt x="246907" y="153365"/>
                </a:cubicBezTo>
                <a:cubicBezTo>
                  <a:pt x="247389" y="137450"/>
                  <a:pt x="247389" y="122981"/>
                  <a:pt x="246907" y="109960"/>
                </a:cubicBezTo>
                <a:cubicBezTo>
                  <a:pt x="246425" y="96939"/>
                  <a:pt x="244013" y="87293"/>
                  <a:pt x="244013" y="75236"/>
                </a:cubicBezTo>
                <a:cubicBezTo>
                  <a:pt x="244013" y="63179"/>
                  <a:pt x="246425" y="50157"/>
                  <a:pt x="246907" y="37618"/>
                </a:cubicBezTo>
                <a:cubicBezTo>
                  <a:pt x="247389" y="25079"/>
                  <a:pt x="247148" y="12539"/>
                  <a:pt x="246907" y="0"/>
                </a:cubicBezTo>
              </a:path>
            </a:pathLst>
          </a:custGeom>
          <a:noFill/>
          <a:ln w="158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729D442-B413-9AC4-D883-4FD3DBC2C0C5}"/>
              </a:ext>
            </a:extLst>
          </p:cNvPr>
          <p:cNvSpPr/>
          <p:nvPr/>
        </p:nvSpPr>
        <p:spPr>
          <a:xfrm>
            <a:off x="4855580" y="3944073"/>
            <a:ext cx="138896" cy="578735"/>
          </a:xfrm>
          <a:custGeom>
            <a:avLst/>
            <a:gdLst>
              <a:gd name="connsiteX0" fmla="*/ 138896 w 138896"/>
              <a:gd name="connsiteY0" fmla="*/ 578735 h 578735"/>
              <a:gd name="connsiteX1" fmla="*/ 95491 w 138896"/>
              <a:gd name="connsiteY1" fmla="*/ 494818 h 578735"/>
              <a:gd name="connsiteX2" fmla="*/ 60767 w 138896"/>
              <a:gd name="connsiteY2" fmla="*/ 405114 h 578735"/>
              <a:gd name="connsiteX3" fmla="*/ 37617 w 138896"/>
              <a:gd name="connsiteY3" fmla="*/ 303836 h 578735"/>
              <a:gd name="connsiteX4" fmla="*/ 20255 w 138896"/>
              <a:gd name="connsiteY4" fmla="*/ 199664 h 578735"/>
              <a:gd name="connsiteX5" fmla="*/ 14468 w 138896"/>
              <a:gd name="connsiteY5" fmla="*/ 112854 h 578735"/>
              <a:gd name="connsiteX6" fmla="*/ 2893 w 138896"/>
              <a:gd name="connsiteY6" fmla="*/ 40512 h 578735"/>
              <a:gd name="connsiteX7" fmla="*/ 0 w 138896"/>
              <a:gd name="connsiteY7" fmla="*/ 0 h 578735"/>
              <a:gd name="connsiteX8" fmla="*/ 0 w 138896"/>
              <a:gd name="connsiteY8" fmla="*/ 0 h 57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96" h="578735">
                <a:moveTo>
                  <a:pt x="138896" y="578735"/>
                </a:moveTo>
                <a:cubicBezTo>
                  <a:pt x="123704" y="551245"/>
                  <a:pt x="108512" y="523755"/>
                  <a:pt x="95491" y="494818"/>
                </a:cubicBezTo>
                <a:cubicBezTo>
                  <a:pt x="82470" y="465881"/>
                  <a:pt x="70413" y="436944"/>
                  <a:pt x="60767" y="405114"/>
                </a:cubicBezTo>
                <a:cubicBezTo>
                  <a:pt x="51121" y="373284"/>
                  <a:pt x="44369" y="338078"/>
                  <a:pt x="37617" y="303836"/>
                </a:cubicBezTo>
                <a:cubicBezTo>
                  <a:pt x="30865" y="269594"/>
                  <a:pt x="24113" y="231494"/>
                  <a:pt x="20255" y="199664"/>
                </a:cubicBezTo>
                <a:cubicBezTo>
                  <a:pt x="16397" y="167834"/>
                  <a:pt x="17362" y="139379"/>
                  <a:pt x="14468" y="112854"/>
                </a:cubicBezTo>
                <a:cubicBezTo>
                  <a:pt x="11574" y="86329"/>
                  <a:pt x="5304" y="59321"/>
                  <a:pt x="2893" y="40512"/>
                </a:cubicBezTo>
                <a:cubicBezTo>
                  <a:pt x="482" y="2170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58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EA72BD3-E9D5-BA9B-694C-837DBCCB4217}"/>
              </a:ext>
            </a:extLst>
          </p:cNvPr>
          <p:cNvSpPr/>
          <p:nvPr/>
        </p:nvSpPr>
        <p:spPr>
          <a:xfrm>
            <a:off x="4861274" y="3926711"/>
            <a:ext cx="304101" cy="1215342"/>
          </a:xfrm>
          <a:custGeom>
            <a:avLst/>
            <a:gdLst>
              <a:gd name="connsiteX0" fmla="*/ 37711 w 304101"/>
              <a:gd name="connsiteY0" fmla="*/ 1215342 h 1215342"/>
              <a:gd name="connsiteX1" fmla="*/ 17455 w 304101"/>
              <a:gd name="connsiteY1" fmla="*/ 1114064 h 1215342"/>
              <a:gd name="connsiteX2" fmla="*/ 5880 w 304101"/>
              <a:gd name="connsiteY2" fmla="*/ 1027254 h 1215342"/>
              <a:gd name="connsiteX3" fmla="*/ 93 w 304101"/>
              <a:gd name="connsiteY3" fmla="*/ 957805 h 1215342"/>
              <a:gd name="connsiteX4" fmla="*/ 2987 w 304101"/>
              <a:gd name="connsiteY4" fmla="*/ 882570 h 1215342"/>
              <a:gd name="connsiteX5" fmla="*/ 11668 w 304101"/>
              <a:gd name="connsiteY5" fmla="*/ 818909 h 1215342"/>
              <a:gd name="connsiteX6" fmla="*/ 31923 w 304101"/>
              <a:gd name="connsiteY6" fmla="*/ 732099 h 1215342"/>
              <a:gd name="connsiteX7" fmla="*/ 60860 w 304101"/>
              <a:gd name="connsiteY7" fmla="*/ 671332 h 1215342"/>
              <a:gd name="connsiteX8" fmla="*/ 84010 w 304101"/>
              <a:gd name="connsiteY8" fmla="*/ 622140 h 1215342"/>
              <a:gd name="connsiteX9" fmla="*/ 112946 w 304101"/>
              <a:gd name="connsiteY9" fmla="*/ 578735 h 1215342"/>
              <a:gd name="connsiteX10" fmla="*/ 150564 w 304101"/>
              <a:gd name="connsiteY10" fmla="*/ 512180 h 1215342"/>
              <a:gd name="connsiteX11" fmla="*/ 179501 w 304101"/>
              <a:gd name="connsiteY11" fmla="*/ 471669 h 1215342"/>
              <a:gd name="connsiteX12" fmla="*/ 208437 w 304101"/>
              <a:gd name="connsiteY12" fmla="*/ 413795 h 1215342"/>
              <a:gd name="connsiteX13" fmla="*/ 240268 w 304101"/>
              <a:gd name="connsiteY13" fmla="*/ 355922 h 1215342"/>
              <a:gd name="connsiteX14" fmla="*/ 272098 w 304101"/>
              <a:gd name="connsiteY14" fmla="*/ 289367 h 1215342"/>
              <a:gd name="connsiteX15" fmla="*/ 286567 w 304101"/>
              <a:gd name="connsiteY15" fmla="*/ 245962 h 1215342"/>
              <a:gd name="connsiteX16" fmla="*/ 301035 w 304101"/>
              <a:gd name="connsiteY16" fmla="*/ 159152 h 1215342"/>
              <a:gd name="connsiteX17" fmla="*/ 301035 w 304101"/>
              <a:gd name="connsiteY17" fmla="*/ 101279 h 1215342"/>
              <a:gd name="connsiteX18" fmla="*/ 303929 w 304101"/>
              <a:gd name="connsiteY18" fmla="*/ 37618 h 1215342"/>
              <a:gd name="connsiteX19" fmla="*/ 295248 w 304101"/>
              <a:gd name="connsiteY19" fmla="*/ 0 h 121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101" h="1215342">
                <a:moveTo>
                  <a:pt x="37711" y="1215342"/>
                </a:moveTo>
                <a:cubicBezTo>
                  <a:pt x="30235" y="1180377"/>
                  <a:pt x="22760" y="1145412"/>
                  <a:pt x="17455" y="1114064"/>
                </a:cubicBezTo>
                <a:cubicBezTo>
                  <a:pt x="12150" y="1082716"/>
                  <a:pt x="8774" y="1053297"/>
                  <a:pt x="5880" y="1027254"/>
                </a:cubicBezTo>
                <a:cubicBezTo>
                  <a:pt x="2986" y="1001211"/>
                  <a:pt x="575" y="981919"/>
                  <a:pt x="93" y="957805"/>
                </a:cubicBezTo>
                <a:cubicBezTo>
                  <a:pt x="-389" y="933691"/>
                  <a:pt x="1058" y="905719"/>
                  <a:pt x="2987" y="882570"/>
                </a:cubicBezTo>
                <a:cubicBezTo>
                  <a:pt x="4916" y="859421"/>
                  <a:pt x="6845" y="843987"/>
                  <a:pt x="11668" y="818909"/>
                </a:cubicBezTo>
                <a:cubicBezTo>
                  <a:pt x="16491" y="793831"/>
                  <a:pt x="23724" y="756695"/>
                  <a:pt x="31923" y="732099"/>
                </a:cubicBezTo>
                <a:cubicBezTo>
                  <a:pt x="40122" y="707503"/>
                  <a:pt x="52179" y="689658"/>
                  <a:pt x="60860" y="671332"/>
                </a:cubicBezTo>
                <a:cubicBezTo>
                  <a:pt x="69541" y="653005"/>
                  <a:pt x="75329" y="637573"/>
                  <a:pt x="84010" y="622140"/>
                </a:cubicBezTo>
                <a:cubicBezTo>
                  <a:pt x="92691" y="606707"/>
                  <a:pt x="101854" y="597062"/>
                  <a:pt x="112946" y="578735"/>
                </a:cubicBezTo>
                <a:cubicBezTo>
                  <a:pt x="124038" y="560408"/>
                  <a:pt x="139472" y="530024"/>
                  <a:pt x="150564" y="512180"/>
                </a:cubicBezTo>
                <a:cubicBezTo>
                  <a:pt x="161657" y="494336"/>
                  <a:pt x="169856" y="488066"/>
                  <a:pt x="179501" y="471669"/>
                </a:cubicBezTo>
                <a:cubicBezTo>
                  <a:pt x="189146" y="455272"/>
                  <a:pt x="198309" y="433086"/>
                  <a:pt x="208437" y="413795"/>
                </a:cubicBezTo>
                <a:cubicBezTo>
                  <a:pt x="218565" y="394504"/>
                  <a:pt x="229658" y="376660"/>
                  <a:pt x="240268" y="355922"/>
                </a:cubicBezTo>
                <a:cubicBezTo>
                  <a:pt x="250878" y="335184"/>
                  <a:pt x="264382" y="307694"/>
                  <a:pt x="272098" y="289367"/>
                </a:cubicBezTo>
                <a:cubicBezTo>
                  <a:pt x="279814" y="271040"/>
                  <a:pt x="281744" y="267664"/>
                  <a:pt x="286567" y="245962"/>
                </a:cubicBezTo>
                <a:cubicBezTo>
                  <a:pt x="291390" y="224259"/>
                  <a:pt x="298624" y="183266"/>
                  <a:pt x="301035" y="159152"/>
                </a:cubicBezTo>
                <a:cubicBezTo>
                  <a:pt x="303446" y="135038"/>
                  <a:pt x="300553" y="121535"/>
                  <a:pt x="301035" y="101279"/>
                </a:cubicBezTo>
                <a:cubicBezTo>
                  <a:pt x="301517" y="81023"/>
                  <a:pt x="304893" y="54498"/>
                  <a:pt x="303929" y="37618"/>
                </a:cubicBezTo>
                <a:cubicBezTo>
                  <a:pt x="302965" y="20738"/>
                  <a:pt x="299106" y="10369"/>
                  <a:pt x="295248" y="0"/>
                </a:cubicBezTo>
              </a:path>
            </a:pathLst>
          </a:custGeom>
          <a:noFill/>
          <a:ln w="158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C9CE806-975A-3BB8-F4F8-C72C374CD70D}"/>
              </a:ext>
            </a:extLst>
          </p:cNvPr>
          <p:cNvSpPr/>
          <p:nvPr/>
        </p:nvSpPr>
        <p:spPr>
          <a:xfrm>
            <a:off x="4921706" y="3944073"/>
            <a:ext cx="145112" cy="1840375"/>
          </a:xfrm>
          <a:custGeom>
            <a:avLst/>
            <a:gdLst>
              <a:gd name="connsiteX0" fmla="*/ 145112 w 145112"/>
              <a:gd name="connsiteY0" fmla="*/ 1840375 h 1840375"/>
              <a:gd name="connsiteX1" fmla="*/ 69876 w 145112"/>
              <a:gd name="connsiteY1" fmla="*/ 1796970 h 1840375"/>
              <a:gd name="connsiteX2" fmla="*/ 40940 w 145112"/>
              <a:gd name="connsiteY2" fmla="*/ 1759352 h 1840375"/>
              <a:gd name="connsiteX3" fmla="*/ 32259 w 145112"/>
              <a:gd name="connsiteY3" fmla="*/ 1744884 h 1840375"/>
              <a:gd name="connsiteX4" fmla="*/ 17790 w 145112"/>
              <a:gd name="connsiteY4" fmla="*/ 1724628 h 1840375"/>
              <a:gd name="connsiteX5" fmla="*/ 12003 w 145112"/>
              <a:gd name="connsiteY5" fmla="*/ 1675436 h 1840375"/>
              <a:gd name="connsiteX6" fmla="*/ 6216 w 145112"/>
              <a:gd name="connsiteY6" fmla="*/ 1600200 h 1840375"/>
              <a:gd name="connsiteX7" fmla="*/ 428 w 145112"/>
              <a:gd name="connsiteY7" fmla="*/ 1562583 h 1840375"/>
              <a:gd name="connsiteX8" fmla="*/ 428 w 145112"/>
              <a:gd name="connsiteY8" fmla="*/ 1504709 h 1840375"/>
              <a:gd name="connsiteX9" fmla="*/ 428 w 145112"/>
              <a:gd name="connsiteY9" fmla="*/ 1342664 h 1840375"/>
              <a:gd name="connsiteX10" fmla="*/ 3322 w 145112"/>
              <a:gd name="connsiteY10" fmla="*/ 954912 h 1840375"/>
              <a:gd name="connsiteX11" fmla="*/ 3322 w 145112"/>
              <a:gd name="connsiteY11" fmla="*/ 604778 h 1840375"/>
              <a:gd name="connsiteX12" fmla="*/ 6216 w 145112"/>
              <a:gd name="connsiteY12" fmla="*/ 243069 h 1840375"/>
              <a:gd name="connsiteX13" fmla="*/ 6216 w 145112"/>
              <a:gd name="connsiteY13" fmla="*/ 0 h 184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112" h="1840375">
                <a:moveTo>
                  <a:pt x="145112" y="1840375"/>
                </a:moveTo>
                <a:cubicBezTo>
                  <a:pt x="116175" y="1825424"/>
                  <a:pt x="87238" y="1810474"/>
                  <a:pt x="69876" y="1796970"/>
                </a:cubicBezTo>
                <a:cubicBezTo>
                  <a:pt x="52514" y="1783466"/>
                  <a:pt x="47209" y="1768033"/>
                  <a:pt x="40940" y="1759352"/>
                </a:cubicBezTo>
                <a:cubicBezTo>
                  <a:pt x="34671" y="1750671"/>
                  <a:pt x="36117" y="1750671"/>
                  <a:pt x="32259" y="1744884"/>
                </a:cubicBezTo>
                <a:cubicBezTo>
                  <a:pt x="28401" y="1739097"/>
                  <a:pt x="21166" y="1736203"/>
                  <a:pt x="17790" y="1724628"/>
                </a:cubicBezTo>
                <a:cubicBezTo>
                  <a:pt x="14414" y="1713053"/>
                  <a:pt x="13932" y="1696174"/>
                  <a:pt x="12003" y="1675436"/>
                </a:cubicBezTo>
                <a:cubicBezTo>
                  <a:pt x="10074" y="1654698"/>
                  <a:pt x="8145" y="1619009"/>
                  <a:pt x="6216" y="1600200"/>
                </a:cubicBezTo>
                <a:cubicBezTo>
                  <a:pt x="4287" y="1581391"/>
                  <a:pt x="1393" y="1578498"/>
                  <a:pt x="428" y="1562583"/>
                </a:cubicBezTo>
                <a:cubicBezTo>
                  <a:pt x="-537" y="1546668"/>
                  <a:pt x="428" y="1504709"/>
                  <a:pt x="428" y="1504709"/>
                </a:cubicBezTo>
                <a:cubicBezTo>
                  <a:pt x="428" y="1468056"/>
                  <a:pt x="-54" y="1434297"/>
                  <a:pt x="428" y="1342664"/>
                </a:cubicBezTo>
                <a:cubicBezTo>
                  <a:pt x="910" y="1251031"/>
                  <a:pt x="2840" y="1077893"/>
                  <a:pt x="3322" y="954912"/>
                </a:cubicBezTo>
                <a:cubicBezTo>
                  <a:pt x="3804" y="831931"/>
                  <a:pt x="2840" y="723418"/>
                  <a:pt x="3322" y="604778"/>
                </a:cubicBezTo>
                <a:cubicBezTo>
                  <a:pt x="3804" y="486138"/>
                  <a:pt x="5734" y="343865"/>
                  <a:pt x="6216" y="243069"/>
                </a:cubicBezTo>
                <a:cubicBezTo>
                  <a:pt x="6698" y="142273"/>
                  <a:pt x="6457" y="71136"/>
                  <a:pt x="6216" y="0"/>
                </a:cubicBezTo>
              </a:path>
            </a:pathLst>
          </a:custGeom>
          <a:noFill/>
          <a:ln w="158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B9417EE-4A89-CA92-0128-C8CF84E057AE}"/>
              </a:ext>
            </a:extLst>
          </p:cNvPr>
          <p:cNvSpPr txBox="1">
            <a:spLocks/>
          </p:cNvSpPr>
          <p:nvPr/>
        </p:nvSpPr>
        <p:spPr>
          <a:xfrm>
            <a:off x="79865" y="4553226"/>
            <a:ext cx="3176714" cy="7937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Plot 1 - Wavelet Transform</a:t>
            </a:r>
          </a:p>
          <a:p>
            <a:pPr marL="0" indent="0">
              <a:buNone/>
            </a:pPr>
            <a:r>
              <a:rPr lang="en-US" sz="2000" dirty="0"/>
              <a:t>Time/Frequency/Amplitude</a:t>
            </a:r>
          </a:p>
          <a:p>
            <a:pPr marL="0" indent="0">
              <a:buNone/>
            </a:pPr>
            <a:r>
              <a:rPr lang="en-US" sz="2000" dirty="0"/>
              <a:t>(SONAR waterfall plot – pattern recognition)</a:t>
            </a:r>
          </a:p>
        </p:txBody>
      </p:sp>
    </p:spTree>
    <p:extLst>
      <p:ext uri="{BB962C8B-B14F-4D97-AF65-F5344CB8AC3E}">
        <p14:creationId xmlns:p14="http://schemas.microsoft.com/office/powerpoint/2010/main" val="31537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  <p:bldP spid="15" grpId="0"/>
      <p:bldP spid="16" grpId="0"/>
      <p:bldP spid="17" grpId="0"/>
      <p:bldP spid="18" grpId="0"/>
      <p:bldP spid="19" grpId="0"/>
      <p:bldP spid="25" grpId="0" build="p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C5803-911A-6641-97BF-ED5292CF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Automation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338BD-41EA-FC44-C2A3-94F42D8D58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DE33B-D469-CDCD-8697-E398040AB9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06" y="2331352"/>
            <a:ext cx="5334000" cy="3933952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39C442A7-8957-EC7F-225B-04303B2A9E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3" y="2514600"/>
            <a:ext cx="1174804" cy="3401565"/>
          </a:xfrm>
          <a:prstGeom prst="rect">
            <a:avLst/>
          </a:prstGeom>
        </p:spPr>
      </p:pic>
      <p:pic>
        <p:nvPicPr>
          <p:cNvPr id="7" name="Picture 6" descr="Chart, line chart, histogram&#10;&#10;Description automatically generated">
            <a:extLst>
              <a:ext uri="{FF2B5EF4-FFF2-40B4-BE49-F238E27FC236}">
                <a16:creationId xmlns:a16="http://schemas.microsoft.com/office/drawing/2014/main" id="{B7A1D5B1-5255-2215-3AB1-A8FA3FA399A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01" y="2478318"/>
            <a:ext cx="4183270" cy="378698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363F7CE-EC74-F7FC-B87D-7005231D5CF2}"/>
              </a:ext>
            </a:extLst>
          </p:cNvPr>
          <p:cNvSpPr/>
          <p:nvPr/>
        </p:nvSpPr>
        <p:spPr>
          <a:xfrm>
            <a:off x="7779001" y="5782439"/>
            <a:ext cx="88348" cy="1060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9A1043-3FA8-01F5-E194-0F6BE7EE2160}"/>
              </a:ext>
            </a:extLst>
          </p:cNvPr>
          <p:cNvSpPr/>
          <p:nvPr/>
        </p:nvSpPr>
        <p:spPr>
          <a:xfrm>
            <a:off x="8644633" y="5477639"/>
            <a:ext cx="88348" cy="1060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AEECE6-E992-16CE-762F-453BF5934FFD}"/>
              </a:ext>
            </a:extLst>
          </p:cNvPr>
          <p:cNvSpPr/>
          <p:nvPr/>
        </p:nvSpPr>
        <p:spPr>
          <a:xfrm>
            <a:off x="9289749" y="2885315"/>
            <a:ext cx="88348" cy="1060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F1087F-8246-8826-803F-99EB90C29E02}"/>
              </a:ext>
            </a:extLst>
          </p:cNvPr>
          <p:cNvSpPr/>
          <p:nvPr/>
        </p:nvSpPr>
        <p:spPr>
          <a:xfrm flipV="1">
            <a:off x="9515301" y="3984980"/>
            <a:ext cx="91882" cy="983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989BF6-2BED-1DAB-0D64-486415F13FEA}"/>
              </a:ext>
            </a:extLst>
          </p:cNvPr>
          <p:cNvSpPr txBox="1"/>
          <p:nvPr/>
        </p:nvSpPr>
        <p:spPr>
          <a:xfrm>
            <a:off x="205904" y="1353950"/>
            <a:ext cx="2824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Create image of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Contains complex wave propagation math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0292F9-E69F-F66B-21D5-48E18F4E3071}"/>
              </a:ext>
            </a:extLst>
          </p:cNvPr>
          <p:cNvSpPr txBox="1"/>
          <p:nvPr/>
        </p:nvSpPr>
        <p:spPr>
          <a:xfrm>
            <a:off x="6537032" y="1681076"/>
            <a:ext cx="5086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Turns the very complex waveform into a peak search to determine the signal content with a high degree of accuracy</a:t>
            </a:r>
          </a:p>
          <a:p>
            <a:pPr algn="ctr"/>
            <a:r>
              <a:rPr lang="en-US" sz="1400" b="1" u="sng" dirty="0">
                <a:solidFill>
                  <a:srgbClr val="FF0000"/>
                </a:solidFill>
              </a:rPr>
              <a:t>This is the new idea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01F69-DF13-81D0-BBC7-1F8BFF0B823F}"/>
              </a:ext>
            </a:extLst>
          </p:cNvPr>
          <p:cNvSpPr txBox="1"/>
          <p:nvPr/>
        </p:nvSpPr>
        <p:spPr>
          <a:xfrm>
            <a:off x="7271001" y="5957526"/>
            <a:ext cx="137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 correlation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6C4BC-E2FE-5A33-8709-DD6315460B7D}"/>
              </a:ext>
            </a:extLst>
          </p:cNvPr>
          <p:cNvSpPr txBox="1"/>
          <p:nvPr/>
        </p:nvSpPr>
        <p:spPr>
          <a:xfrm>
            <a:off x="8784921" y="5466380"/>
            <a:ext cx="152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Small correlation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319C19-DDA5-5C7B-69D0-C4DDA7C782DA}"/>
              </a:ext>
            </a:extLst>
          </p:cNvPr>
          <p:cNvSpPr txBox="1"/>
          <p:nvPr/>
        </p:nvSpPr>
        <p:spPr>
          <a:xfrm>
            <a:off x="9333922" y="2771828"/>
            <a:ext cx="2413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Maximum correlation  (Wave arrival)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No Threshold Required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75C131-3A25-C7BF-3235-D73F00478713}"/>
              </a:ext>
            </a:extLst>
          </p:cNvPr>
          <p:cNvSpPr txBox="1"/>
          <p:nvPr/>
        </p:nvSpPr>
        <p:spPr>
          <a:xfrm>
            <a:off x="9425804" y="3652712"/>
            <a:ext cx="241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Correlation with a reflection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FBEFAB-2CDA-61C1-7F6F-7D9C11C43846}"/>
              </a:ext>
            </a:extLst>
          </p:cNvPr>
          <p:cNvSpPr txBox="1"/>
          <p:nvPr/>
        </p:nvSpPr>
        <p:spPr>
          <a:xfrm>
            <a:off x="3119536" y="1327492"/>
            <a:ext cx="35814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Create image of waveform using the wavelet transform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Contains flaw information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48250F-B167-AA03-A518-AB454684CF74}"/>
              </a:ext>
            </a:extLst>
          </p:cNvPr>
          <p:cNvSpPr txBox="1"/>
          <p:nvPr/>
        </p:nvSpPr>
        <p:spPr>
          <a:xfrm>
            <a:off x="7501413" y="1327492"/>
            <a:ext cx="421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Computer correlates the two images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23F024-A430-703C-E77B-310115148619}"/>
              </a:ext>
            </a:extLst>
          </p:cNvPr>
          <p:cNvSpPr txBox="1"/>
          <p:nvPr/>
        </p:nvSpPr>
        <p:spPr>
          <a:xfrm>
            <a:off x="3119536" y="3114882"/>
            <a:ext cx="341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This will make piping inspection work at the tech level</a:t>
            </a:r>
          </a:p>
        </p:txBody>
      </p:sp>
    </p:spTree>
    <p:extLst>
      <p:ext uri="{BB962C8B-B14F-4D97-AF65-F5344CB8AC3E}">
        <p14:creationId xmlns:p14="http://schemas.microsoft.com/office/powerpoint/2010/main" val="2245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6927 -0.0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27 -0.00185 L 0.24375 0.000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75 0.00093 L 0.27291 -0.002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91 -0.00231 L 0.29023 -0.0023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7563FC-ABAB-3E6A-9333-3AC8761B8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UMI Thickness Scan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21027-691F-26AF-93C1-F323A283F7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08556D7-AC70-BDB9-49BC-3ED9DAE4F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208063"/>
            <a:ext cx="9591676" cy="506227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A5CC0F2-2EF6-892E-A979-8ACEA9C8820A}"/>
              </a:ext>
            </a:extLst>
          </p:cNvPr>
          <p:cNvSpPr/>
          <p:nvPr/>
        </p:nvSpPr>
        <p:spPr>
          <a:xfrm rot="20070272">
            <a:off x="8353474" y="3623586"/>
            <a:ext cx="342869" cy="632828"/>
          </a:xfrm>
          <a:prstGeom prst="ellipse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95C07-C56E-DC09-D15C-B6D09B07E17B}"/>
              </a:ext>
            </a:extLst>
          </p:cNvPr>
          <p:cNvSpPr txBox="1"/>
          <p:nvPr/>
        </p:nvSpPr>
        <p:spPr>
          <a:xfrm>
            <a:off x="6288962" y="5370074"/>
            <a:ext cx="311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Correlation to find thickness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7A1BB-D3BD-0A1A-FC63-3E41BB2C32DB}"/>
              </a:ext>
            </a:extLst>
          </p:cNvPr>
          <p:cNvSpPr txBox="1"/>
          <p:nvPr/>
        </p:nvSpPr>
        <p:spPr>
          <a:xfrm>
            <a:off x="6288962" y="5587537"/>
            <a:ext cx="373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Scan large areas quickly/accurately</a:t>
            </a:r>
          </a:p>
        </p:txBody>
      </p:sp>
    </p:spTree>
    <p:extLst>
      <p:ext uri="{BB962C8B-B14F-4D97-AF65-F5344CB8AC3E}">
        <p14:creationId xmlns:p14="http://schemas.microsoft.com/office/powerpoint/2010/main" val="25109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B198F5-8D1F-3C38-5984-2CA4FB0A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Large Structure Inspection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F58D7-8E23-D06E-B256-0A49681363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D0E6DE-D384-DB84-B2C5-932923061C3D}"/>
              </a:ext>
            </a:extLst>
          </p:cNvPr>
          <p:cNvSpPr txBox="1">
            <a:spLocks/>
          </p:cNvSpPr>
          <p:nvPr/>
        </p:nvSpPr>
        <p:spPr>
          <a:xfrm>
            <a:off x="553867" y="2263807"/>
            <a:ext cx="5469996" cy="3400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4x4 foot aluminum plate</a:t>
            </a:r>
          </a:p>
          <a:p>
            <a:r>
              <a:rPr lang="en-US" sz="2800" dirty="0"/>
              <a:t>0.25-inch thick</a:t>
            </a:r>
          </a:p>
          <a:p>
            <a:r>
              <a:rPr lang="en-US" sz="2800" dirty="0"/>
              <a:t>25 lead breaks and 8 receiving transducers per scan direction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FC8FCA-F21B-BB31-BA5E-95F004830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138" y="1170398"/>
            <a:ext cx="5346551" cy="52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2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Round 1 White Papers_DRAFT NL</Template>
  <TotalTime>2679</TotalTime>
  <Words>900</Words>
  <Application>Microsoft Office PowerPoint</Application>
  <PresentationFormat>Widescreen</PresentationFormat>
  <Paragraphs>184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Avenir LT Std 55 Roman</vt:lpstr>
      <vt:lpstr>Calibri</vt:lpstr>
      <vt:lpstr>Segoe UI</vt:lpstr>
      <vt:lpstr>Verdana</vt:lpstr>
      <vt:lpstr>Wingdings</vt:lpstr>
      <vt:lpstr>NSRP Header</vt:lpstr>
      <vt:lpstr>Leak Detection and Location in Tanks</vt:lpstr>
      <vt:lpstr>Bio</vt:lpstr>
      <vt:lpstr>Leak Detection in Tanks</vt:lpstr>
      <vt:lpstr>Other Development</vt:lpstr>
      <vt:lpstr>Demonstration</vt:lpstr>
      <vt:lpstr>Image Analysis</vt:lpstr>
      <vt:lpstr>Analysis Automation</vt:lpstr>
      <vt:lpstr>UMI Thickness Scan Results</vt:lpstr>
      <vt:lpstr>Improved Large Structure Inspection</vt:lpstr>
      <vt:lpstr>Plate Scan Results</vt:lpstr>
      <vt:lpstr>Tank Schematic – Proposed Inspection</vt:lpstr>
      <vt:lpstr>Leak Detection Approach</vt:lpstr>
      <vt:lpstr>Impulsive Source</vt:lpstr>
      <vt:lpstr>Continuous Source</vt:lpstr>
      <vt:lpstr>Unknowns</vt:lpstr>
      <vt:lpstr>NASA NESB SBIR Development System Sensitivity for Leak Detection</vt:lpstr>
      <vt:lpstr>Leak Detection System Development</vt:lpstr>
      <vt:lpstr>Conclusions</vt:lpstr>
      <vt:lpstr>Questions?  Thank You  Steve Ziola steve.ziola@antechsystems.com</vt:lpstr>
      <vt:lpstr>Backup Slides</vt:lpstr>
      <vt:lpstr>Pipe Inspection – Direct Wave Imaging</vt:lpstr>
      <vt:lpstr>Initial Pipe Inspection – No Wraps</vt:lpstr>
      <vt:lpstr>Flaw Image</vt:lpstr>
      <vt:lpstr>Pipe Inspection Using Wraps</vt:lpstr>
      <vt:lpstr>Mode and Wrap ID</vt:lpstr>
      <vt:lpstr>Antech Systems Development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Nicholas</dc:creator>
  <cp:lastModifiedBy>Gaschler, Steve</cp:lastModifiedBy>
  <cp:revision>121</cp:revision>
  <dcterms:created xsi:type="dcterms:W3CDTF">2019-02-28T12:25:49Z</dcterms:created>
  <dcterms:modified xsi:type="dcterms:W3CDTF">2024-03-08T15:53:50Z</dcterms:modified>
</cp:coreProperties>
</file>