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55" r:id="rId4"/>
    <p:sldMasterId id="2147484245" r:id="rId5"/>
  </p:sldMasterIdLst>
  <p:notesMasterIdLst>
    <p:notesMasterId r:id="rId14"/>
  </p:notesMasterIdLst>
  <p:handoutMasterIdLst>
    <p:handoutMasterId r:id="rId15"/>
  </p:handoutMasterIdLst>
  <p:sldIdLst>
    <p:sldId id="258" r:id="rId6"/>
    <p:sldId id="262" r:id="rId7"/>
    <p:sldId id="259" r:id="rId8"/>
    <p:sldId id="261" r:id="rId9"/>
    <p:sldId id="263" r:id="rId10"/>
    <p:sldId id="264" r:id="rId11"/>
    <p:sldId id="268" r:id="rId12"/>
    <p:sldId id="267" r:id="rId13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1pPr>
    <a:lvl2pPr marL="457135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2pPr>
    <a:lvl3pPr marL="914269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3pPr>
    <a:lvl4pPr marL="1371404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4pPr>
    <a:lvl5pPr marL="1828539" algn="l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5pPr>
    <a:lvl6pPr marL="2285674" algn="l" defTabSz="914269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6pPr>
    <a:lvl7pPr marL="2742809" algn="l" defTabSz="914269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7pPr>
    <a:lvl8pPr marL="3199944" algn="l" defTabSz="914269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8pPr>
    <a:lvl9pPr marL="3657078" algn="l" defTabSz="914269" rtl="0" eaLnBrk="1" latinLnBrk="0" hangingPunct="1">
      <a:defRPr sz="1600" b="1" kern="1200">
        <a:solidFill>
          <a:schemeClr val="bg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">
          <p15:clr>
            <a:srgbClr val="A4A3A4"/>
          </p15:clr>
        </p15:guide>
        <p15:guide id="2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3" userDrawn="1">
          <p15:clr>
            <a:srgbClr val="A4A3A4"/>
          </p15:clr>
        </p15:guide>
        <p15:guide id="2" pos="2932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un, Lawrence R CTR NAVSEA, CNRMC" initials="BLRCNC" lastIdx="1" clrIdx="0"/>
  <p:cmAuthor id="1" name="Rogers, Richard A CTR (USA)" initials="RRAC(" lastIdx="2" clrIdx="1">
    <p:extLst>
      <p:ext uri="{19B8F6BF-5375-455C-9EA6-DF929625EA0E}">
        <p15:presenceInfo xmlns:p15="http://schemas.microsoft.com/office/powerpoint/2012/main" userId="S-1-5-21-1801674531-2146617017-725345543-9027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5D"/>
    <a:srgbClr val="0D04BC"/>
    <a:srgbClr val="0F05E1"/>
    <a:srgbClr val="06025E"/>
    <a:srgbClr val="002060"/>
    <a:srgbClr val="0027A2"/>
    <a:srgbClr val="EBBA55"/>
    <a:srgbClr val="F3CB76"/>
    <a:srgbClr val="B9964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6336" autoAdjust="0"/>
  </p:normalViewPr>
  <p:slideViewPr>
    <p:cSldViewPr snapToGrid="0" showGuides="1">
      <p:cViewPr varScale="1">
        <p:scale>
          <a:sx n="77" d="100"/>
          <a:sy n="77" d="100"/>
        </p:scale>
        <p:origin x="1325" y="62"/>
      </p:cViewPr>
      <p:guideLst>
        <p:guide orient="horz" pos="131"/>
        <p:guide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4541"/>
    </p:cViewPr>
  </p:sorterViewPr>
  <p:notesViewPr>
    <p:cSldViewPr snapToGrid="0" showGuides="1">
      <p:cViewPr>
        <p:scale>
          <a:sx n="70" d="100"/>
          <a:sy n="70" d="100"/>
        </p:scale>
        <p:origin x="4086" y="438"/>
      </p:cViewPr>
      <p:guideLst>
        <p:guide orient="horz" pos="2213"/>
        <p:guide pos="2932"/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e, Kirk E CTR USN COMNAVSEASYSCOM DC (USA)" userId="65ee30f5-a89c-4849-99fb-222840c13e5d" providerId="ADAL" clId="{C06EC540-975E-40A1-B229-55418890ED42}"/>
    <pc:docChg chg="custSel delSld modSld modMainMaster">
      <pc:chgData name="Jenne, Kirk E CTR USN COMNAVSEASYSCOM DC (USA)" userId="65ee30f5-a89c-4849-99fb-222840c13e5d" providerId="ADAL" clId="{C06EC540-975E-40A1-B229-55418890ED42}" dt="2024-03-08T01:56:14.400" v="99" actId="20577"/>
      <pc:docMkLst>
        <pc:docMk/>
      </pc:docMkLst>
      <pc:sldChg chg="delSp modSp mod">
        <pc:chgData name="Jenne, Kirk E CTR USN COMNAVSEASYSCOM DC (USA)" userId="65ee30f5-a89c-4849-99fb-222840c13e5d" providerId="ADAL" clId="{C06EC540-975E-40A1-B229-55418890ED42}" dt="2024-03-08T01:54:13.476" v="62" actId="20577"/>
        <pc:sldMkLst>
          <pc:docMk/>
          <pc:sldMk cId="2734944257" sldId="258"/>
        </pc:sldMkLst>
        <pc:spChg chg="mod">
          <ac:chgData name="Jenne, Kirk E CTR USN COMNAVSEASYSCOM DC (USA)" userId="65ee30f5-a89c-4849-99fb-222840c13e5d" providerId="ADAL" clId="{C06EC540-975E-40A1-B229-55418890ED42}" dt="2024-03-08T01:52:15.227" v="26" actId="20577"/>
          <ac:spMkLst>
            <pc:docMk/>
            <pc:sldMk cId="2734944257" sldId="258"/>
            <ac:spMk id="3" creationId="{00000000-0000-0000-0000-000000000000}"/>
          </ac:spMkLst>
        </pc:spChg>
        <pc:spChg chg="mod">
          <ac:chgData name="Jenne, Kirk E CTR USN COMNAVSEASYSCOM DC (USA)" userId="65ee30f5-a89c-4849-99fb-222840c13e5d" providerId="ADAL" clId="{C06EC540-975E-40A1-B229-55418890ED42}" dt="2024-03-08T01:53:59.055" v="58" actId="20577"/>
          <ac:spMkLst>
            <pc:docMk/>
            <pc:sldMk cId="2734944257" sldId="258"/>
            <ac:spMk id="5" creationId="{00000000-0000-0000-0000-000000000000}"/>
          </ac:spMkLst>
        </pc:spChg>
        <pc:spChg chg="mod">
          <ac:chgData name="Jenne, Kirk E CTR USN COMNAVSEASYSCOM DC (USA)" userId="65ee30f5-a89c-4849-99fb-222840c13e5d" providerId="ADAL" clId="{C06EC540-975E-40A1-B229-55418890ED42}" dt="2024-03-08T01:53:38.679" v="45" actId="1036"/>
          <ac:spMkLst>
            <pc:docMk/>
            <pc:sldMk cId="2734944257" sldId="258"/>
            <ac:spMk id="6" creationId="{00000000-0000-0000-0000-000000000000}"/>
          </ac:spMkLst>
        </pc:spChg>
        <pc:spChg chg="del">
          <ac:chgData name="Jenne, Kirk E CTR USN COMNAVSEASYSCOM DC (USA)" userId="65ee30f5-a89c-4849-99fb-222840c13e5d" providerId="ADAL" clId="{C06EC540-975E-40A1-B229-55418890ED42}" dt="2024-03-08T01:52:41.597" v="28" actId="478"/>
          <ac:spMkLst>
            <pc:docMk/>
            <pc:sldMk cId="2734944257" sldId="258"/>
            <ac:spMk id="7" creationId="{00000000-0000-0000-0000-000000000000}"/>
          </ac:spMkLst>
        </pc:spChg>
        <pc:spChg chg="mod">
          <ac:chgData name="Jenne, Kirk E CTR USN COMNAVSEASYSCOM DC (USA)" userId="65ee30f5-a89c-4849-99fb-222840c13e5d" providerId="ADAL" clId="{C06EC540-975E-40A1-B229-55418890ED42}" dt="2024-03-08T01:53:47.123" v="55" actId="1036"/>
          <ac:spMkLst>
            <pc:docMk/>
            <pc:sldMk cId="2734944257" sldId="258"/>
            <ac:spMk id="8" creationId="{00000000-0000-0000-0000-000000000000}"/>
          </ac:spMkLst>
        </pc:spChg>
        <pc:spChg chg="mod">
          <ac:chgData name="Jenne, Kirk E CTR USN COMNAVSEASYSCOM DC (USA)" userId="65ee30f5-a89c-4849-99fb-222840c13e5d" providerId="ADAL" clId="{C06EC540-975E-40A1-B229-55418890ED42}" dt="2024-03-08T01:54:13.476" v="62" actId="20577"/>
          <ac:spMkLst>
            <pc:docMk/>
            <pc:sldMk cId="2734944257" sldId="258"/>
            <ac:spMk id="12" creationId="{00000000-0000-0000-0000-000000000000}"/>
          </ac:spMkLst>
        </pc:spChg>
      </pc:sldChg>
      <pc:sldChg chg="del">
        <pc:chgData name="Jenne, Kirk E CTR USN COMNAVSEASYSCOM DC (USA)" userId="65ee30f5-a89c-4849-99fb-222840c13e5d" providerId="ADAL" clId="{C06EC540-975E-40A1-B229-55418890ED42}" dt="2024-03-08T01:51:05.037" v="1" actId="47"/>
        <pc:sldMkLst>
          <pc:docMk/>
          <pc:sldMk cId="2437046543" sldId="260"/>
        </pc:sldMkLst>
      </pc:sldChg>
      <pc:sldChg chg="modSp mod">
        <pc:chgData name="Jenne, Kirk E CTR USN COMNAVSEASYSCOM DC (USA)" userId="65ee30f5-a89c-4849-99fb-222840c13e5d" providerId="ADAL" clId="{C06EC540-975E-40A1-B229-55418890ED42}" dt="2024-03-08T01:56:14.400" v="99" actId="20577"/>
        <pc:sldMkLst>
          <pc:docMk/>
          <pc:sldMk cId="1684036792" sldId="268"/>
        </pc:sldMkLst>
        <pc:spChg chg="mod">
          <ac:chgData name="Jenne, Kirk E CTR USN COMNAVSEASYSCOM DC (USA)" userId="65ee30f5-a89c-4849-99fb-222840c13e5d" providerId="ADAL" clId="{C06EC540-975E-40A1-B229-55418890ED42}" dt="2024-03-08T01:51:54.152" v="12" actId="20577"/>
          <ac:spMkLst>
            <pc:docMk/>
            <pc:sldMk cId="1684036792" sldId="268"/>
            <ac:spMk id="4" creationId="{00000000-0000-0000-0000-000000000000}"/>
          </ac:spMkLst>
        </pc:spChg>
        <pc:spChg chg="mod">
          <ac:chgData name="Jenne, Kirk E CTR USN COMNAVSEASYSCOM DC (USA)" userId="65ee30f5-a89c-4849-99fb-222840c13e5d" providerId="ADAL" clId="{C06EC540-975E-40A1-B229-55418890ED42}" dt="2024-03-08T01:56:14.400" v="99" actId="20577"/>
          <ac:spMkLst>
            <pc:docMk/>
            <pc:sldMk cId="1684036792" sldId="268"/>
            <ac:spMk id="5" creationId="{00000000-0000-0000-0000-000000000000}"/>
          </ac:spMkLst>
        </pc:spChg>
      </pc:sldChg>
      <pc:sldChg chg="del">
        <pc:chgData name="Jenne, Kirk E CTR USN COMNAVSEASYSCOM DC (USA)" userId="65ee30f5-a89c-4849-99fb-222840c13e5d" providerId="ADAL" clId="{C06EC540-975E-40A1-B229-55418890ED42}" dt="2024-03-08T01:51:04.427" v="0" actId="47"/>
        <pc:sldMkLst>
          <pc:docMk/>
          <pc:sldMk cId="1176044800" sldId="269"/>
        </pc:sldMkLst>
      </pc:sldChg>
      <pc:sldMasterChg chg="delSp mod">
        <pc:chgData name="Jenne, Kirk E CTR USN COMNAVSEASYSCOM DC (USA)" userId="65ee30f5-a89c-4849-99fb-222840c13e5d" providerId="ADAL" clId="{C06EC540-975E-40A1-B229-55418890ED42}" dt="2024-03-08T01:55:11.956" v="64" actId="478"/>
        <pc:sldMasterMkLst>
          <pc:docMk/>
          <pc:sldMasterMk cId="3270150998" sldId="2147484245"/>
        </pc:sldMasterMkLst>
        <pc:spChg chg="del">
          <ac:chgData name="Jenne, Kirk E CTR USN COMNAVSEASYSCOM DC (USA)" userId="65ee30f5-a89c-4849-99fb-222840c13e5d" providerId="ADAL" clId="{C06EC540-975E-40A1-B229-55418890ED42}" dt="2024-03-08T01:55:11.956" v="64" actId="478"/>
          <ac:spMkLst>
            <pc:docMk/>
            <pc:sldMasterMk cId="3270150998" sldId="2147484245"/>
            <ac:spMk id="19" creationId="{00000000-0000-0000-0000-000000000000}"/>
          </ac:spMkLst>
        </pc:spChg>
      </pc:sldMasterChg>
      <pc:sldMasterChg chg="delSp mod">
        <pc:chgData name="Jenne, Kirk E CTR USN COMNAVSEASYSCOM DC (USA)" userId="65ee30f5-a89c-4849-99fb-222840c13e5d" providerId="ADAL" clId="{C06EC540-975E-40A1-B229-55418890ED42}" dt="2024-03-08T01:54:57.641" v="63" actId="478"/>
        <pc:sldMasterMkLst>
          <pc:docMk/>
          <pc:sldMasterMk cId="1472759134" sldId="2147484255"/>
        </pc:sldMasterMkLst>
        <pc:spChg chg="del">
          <ac:chgData name="Jenne, Kirk E CTR USN COMNAVSEASYSCOM DC (USA)" userId="65ee30f5-a89c-4849-99fb-222840c13e5d" providerId="ADAL" clId="{C06EC540-975E-40A1-B229-55418890ED42}" dt="2024-03-08T01:54:57.641" v="63" actId="478"/>
          <ac:spMkLst>
            <pc:docMk/>
            <pc:sldMasterMk cId="1472759134" sldId="2147484255"/>
            <ac:spMk id="27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92993" y="8953202"/>
            <a:ext cx="461283" cy="277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2" tIns="45895" rIns="91792" bIns="45895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8B18970B-E479-4D8A-81AA-1C5F8236C0FE}" type="slidenum">
              <a:rPr lang="en-US" sz="1200" b="0">
                <a:solidFill>
                  <a:schemeClr val="tx1"/>
                </a:solidFill>
                <a:ea typeface="+mn-ea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956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59" y="5653277"/>
            <a:ext cx="5148985" cy="2958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159" tIns="45759" rIns="93159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9913" y="492125"/>
            <a:ext cx="6034087" cy="452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92993" y="8953202"/>
            <a:ext cx="461283" cy="277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792" tIns="45895" rIns="91792" bIns="45895">
            <a:spAutoFit/>
          </a:bodyPr>
          <a:lstStyle/>
          <a:p>
            <a:pPr algn="ctr" defTabSz="917326" eaLnBrk="0" hangingPunct="0">
              <a:spcBef>
                <a:spcPct val="50000"/>
              </a:spcBef>
              <a:defRPr/>
            </a:pPr>
            <a:fld id="{06CF54E3-2E5F-46E2-9A99-9B21DDE955E8}" type="slidenum">
              <a:rPr lang="en-US" sz="1200" b="0">
                <a:solidFill>
                  <a:schemeClr val="tx1"/>
                </a:solidFill>
                <a:ea typeface="+mn-ea"/>
              </a:rPr>
              <a:pPr algn="ctr" defTabSz="917326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b="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gray">
          <a:xfrm>
            <a:off x="52579" y="8802279"/>
            <a:ext cx="1977212" cy="406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623" tIns="45813" rIns="91623" bIns="45813">
            <a:spAutoFit/>
          </a:bodyPr>
          <a:lstStyle/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SOURCE: 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POC: NAME; PH#</a:t>
            </a:r>
          </a:p>
          <a:p>
            <a:pPr algn="l">
              <a:lnSpc>
                <a:spcPct val="75000"/>
              </a:lnSpc>
              <a:spcBef>
                <a:spcPct val="15000"/>
              </a:spcBef>
            </a:pPr>
            <a:r>
              <a:rPr lang="en-US" sz="800" b="0" dirty="0">
                <a:solidFill>
                  <a:schemeClr val="tx1"/>
                </a:solidFill>
                <a:latin typeface="+mn-lt"/>
              </a:rPr>
              <a:t>SLIDE TYPE: TITLE</a:t>
            </a:r>
          </a:p>
        </p:txBody>
      </p:sp>
    </p:spTree>
    <p:extLst>
      <p:ext uri="{BB962C8B-B14F-4D97-AF65-F5344CB8AC3E}">
        <p14:creationId xmlns:p14="http://schemas.microsoft.com/office/powerpoint/2010/main" val="303282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5393" indent="-225393" algn="l" rtl="0" eaLnBrk="0" fontAlgn="base" hangingPunct="0">
      <a:spcBef>
        <a:spcPct val="30000"/>
      </a:spcBef>
      <a:spcAft>
        <a:spcPct val="0"/>
      </a:spcAft>
      <a:buChar char="•"/>
      <a:defRPr sz="1400" b="0" kern="1200">
        <a:solidFill>
          <a:schemeClr val="tx1"/>
        </a:solidFill>
        <a:latin typeface="+mn-lt"/>
        <a:ea typeface="+mn-ea"/>
        <a:cs typeface="Arial" charset="0"/>
      </a:defRPr>
    </a:lvl1pPr>
    <a:lvl2pPr marL="569832" indent="-169839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2pPr>
    <a:lvl3pPr marL="914269" indent="-230155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3pPr>
    <a:lvl4pPr marL="1258708" indent="-230155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b="0" kern="1200">
        <a:solidFill>
          <a:schemeClr val="tx1"/>
        </a:solidFill>
        <a:latin typeface="+mn-lt"/>
        <a:ea typeface="+mn-ea"/>
        <a:cs typeface="Arial" charset="0"/>
      </a:defRPr>
    </a:lvl4pPr>
    <a:lvl5pPr marL="1603146" indent="-230155" algn="l" rtl="0" eaLnBrk="0" fontAlgn="base" hangingPunct="0">
      <a:spcBef>
        <a:spcPct val="30000"/>
      </a:spcBef>
      <a:spcAft>
        <a:spcPct val="0"/>
      </a:spcAft>
      <a:buChar char="•"/>
      <a:defRPr sz="1200" b="0" kern="1200">
        <a:solidFill>
          <a:schemeClr val="tx1"/>
        </a:solidFill>
        <a:latin typeface="+mn-lt"/>
        <a:ea typeface="+mn-ea"/>
        <a:cs typeface="Arial" charset="0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16150"/>
            <a:ext cx="9144000" cy="94913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000" b="1">
                <a:solidFill>
                  <a:srgbClr val="EBBA55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Brief 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635931" y="4552379"/>
            <a:ext cx="1786758" cy="2926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 baseline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DD MMM YYYY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656115" y="5392390"/>
            <a:ext cx="5766574" cy="60782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656115" y="5103230"/>
            <a:ext cx="5766574" cy="41406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1708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85" y="77007"/>
            <a:ext cx="7211683" cy="8540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7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0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19842"/>
            <a:ext cx="3867150" cy="5175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842"/>
            <a:ext cx="3867150" cy="5175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2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158" y="1"/>
            <a:ext cx="7185804" cy="9661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15339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039251"/>
            <a:ext cx="3868737" cy="4430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5339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39251"/>
            <a:ext cx="3887788" cy="4430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0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6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56" y="2061331"/>
            <a:ext cx="9151752" cy="125379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75" y="6359279"/>
            <a:ext cx="1057591" cy="42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1" y="3346857"/>
            <a:ext cx="9126338" cy="921911"/>
          </a:xfrm>
          <a:prstGeom prst="rect">
            <a:avLst/>
          </a:prstGeom>
          <a:gradFill flip="none" rotWithShape="1">
            <a:gsLst>
              <a:gs pos="8000">
                <a:srgbClr val="0D006C"/>
              </a:gs>
              <a:gs pos="49000">
                <a:srgbClr val="0B11FD"/>
              </a:gs>
              <a:gs pos="70000">
                <a:srgbClr val="000082"/>
              </a:gs>
              <a:gs pos="68000">
                <a:srgbClr val="0047FF"/>
              </a:gs>
              <a:gs pos="46000">
                <a:srgbClr val="001746"/>
              </a:gs>
              <a:gs pos="72000">
                <a:srgbClr val="0047FF"/>
              </a:gs>
              <a:gs pos="34000">
                <a:srgbClr val="000082"/>
              </a:gs>
              <a:gs pos="15000">
                <a:srgbClr val="0224D0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7" name="Picture 11" descr="Rope_from_illthin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53408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Rope_from_illthin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8830" y="4183507"/>
            <a:ext cx="91440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Rope_from_illthin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773" y="4821880"/>
            <a:ext cx="5773478" cy="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Rope_from_illthin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387" y="6109037"/>
            <a:ext cx="5769864" cy="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Rope_from_illthin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" y="-53165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Rope_from_illthin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769629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Rope_from_illthin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22777" y="3363570"/>
            <a:ext cx="6812280" cy="1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ope_from_illthin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408168" y="3374694"/>
            <a:ext cx="6812280" cy="10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Rope_from_illthin.pn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969664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6" y="345646"/>
            <a:ext cx="1825264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239" y="345646"/>
            <a:ext cx="18298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" y="1144138"/>
            <a:ext cx="8800022" cy="5450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Rope_from_illthin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0" y="-55610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ope_from_illthin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0251" y="-71425"/>
            <a:ext cx="9144000" cy="14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 userDrawn="1"/>
        </p:nvGrpSpPr>
        <p:grpSpPr>
          <a:xfrm>
            <a:off x="-10251" y="24450"/>
            <a:ext cx="9144000" cy="1048667"/>
            <a:chOff x="-10251" y="24450"/>
            <a:chExt cx="9144000" cy="104866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0251" y="24450"/>
              <a:ext cx="9144000" cy="973363"/>
            </a:xfrm>
            <a:prstGeom prst="rect">
              <a:avLst/>
            </a:prstGeom>
            <a:gradFill flip="none" rotWithShape="1">
              <a:gsLst>
                <a:gs pos="8000">
                  <a:srgbClr val="0D006C"/>
                </a:gs>
                <a:gs pos="49000">
                  <a:srgbClr val="0B11FD"/>
                </a:gs>
                <a:gs pos="70000">
                  <a:srgbClr val="000082"/>
                </a:gs>
                <a:gs pos="68000">
                  <a:srgbClr val="0047FF"/>
                </a:gs>
                <a:gs pos="46000">
                  <a:srgbClr val="001746"/>
                </a:gs>
                <a:gs pos="72000">
                  <a:srgbClr val="0047FF"/>
                </a:gs>
                <a:gs pos="34000">
                  <a:srgbClr val="000082"/>
                </a:gs>
                <a:gs pos="15000">
                  <a:srgbClr val="0224D0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3" name="Picture 12" descr="Rope_from_illthin.pn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-10251" y="930242"/>
              <a:ext cx="9144000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0" y="54173"/>
              <a:ext cx="914400" cy="91617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3996" y="56487"/>
              <a:ext cx="914400" cy="913858"/>
            </a:xfrm>
            <a:prstGeom prst="rect">
              <a:avLst/>
            </a:prstGeom>
          </p:spPr>
        </p:pic>
      </p:grpSp>
      <p:pic>
        <p:nvPicPr>
          <p:cNvPr id="8" name="Picture 11" descr="Rope_from_illthin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-3423786" y="3352733"/>
            <a:ext cx="6855968" cy="1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Rope_from_illthin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713159" y="3344999"/>
            <a:ext cx="6812280" cy="15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4066" y="70673"/>
            <a:ext cx="7195366" cy="854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6600106"/>
            <a:ext cx="9154080" cy="312373"/>
            <a:chOff x="0" y="6600106"/>
            <a:chExt cx="9154080" cy="312373"/>
          </a:xfrm>
        </p:grpSpPr>
        <p:sp>
          <p:nvSpPr>
            <p:cNvPr id="21" name="Rectangle 20"/>
            <p:cNvSpPr/>
            <p:nvPr userDrawn="1"/>
          </p:nvSpPr>
          <p:spPr>
            <a:xfrm>
              <a:off x="10080" y="6693192"/>
              <a:ext cx="9123669" cy="143002"/>
            </a:xfrm>
            <a:prstGeom prst="rect">
              <a:avLst/>
            </a:prstGeom>
            <a:gradFill flip="none" rotWithShape="1">
              <a:gsLst>
                <a:gs pos="8000">
                  <a:srgbClr val="0D006C"/>
                </a:gs>
                <a:gs pos="49000">
                  <a:srgbClr val="0B11FD"/>
                </a:gs>
                <a:gs pos="70000">
                  <a:srgbClr val="000082"/>
                </a:gs>
                <a:gs pos="68000">
                  <a:srgbClr val="0047FF"/>
                </a:gs>
                <a:gs pos="46000">
                  <a:srgbClr val="001746"/>
                </a:gs>
                <a:gs pos="72000">
                  <a:srgbClr val="0047FF"/>
                </a:gs>
                <a:gs pos="34000">
                  <a:srgbClr val="000082"/>
                </a:gs>
                <a:gs pos="15000">
                  <a:srgbClr val="0224D0"/>
                </a:gs>
              </a:gsLst>
              <a:lin ang="5400000" scaled="0"/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0" name="Picture 11" descr="Rope_from_illthin.pn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0" y="6769629"/>
              <a:ext cx="9144000" cy="14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Rope_from_illthin.pn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080" y="6600106"/>
              <a:ext cx="9144000" cy="14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 Box 8"/>
          <p:cNvSpPr txBox="1">
            <a:spLocks noChangeArrowheads="1"/>
          </p:cNvSpPr>
          <p:nvPr userDrawn="1"/>
        </p:nvSpPr>
        <p:spPr bwMode="auto">
          <a:xfrm>
            <a:off x="8641582" y="6648446"/>
            <a:ext cx="5152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eaLnBrk="0" hangingPunct="0">
              <a:defRPr/>
            </a:pPr>
            <a:fld id="{BB4C2856-44B2-4332-9708-E4DCC40BFAB6}" type="slidenum">
              <a:rPr lang="en-US" sz="900" b="0">
                <a:solidFill>
                  <a:schemeClr val="bg1"/>
                </a:solidFill>
                <a:latin typeface="+mj-lt"/>
              </a:rPr>
              <a:pPr algn="r" eaLnBrk="0" hangingPunct="0">
                <a:defRPr/>
              </a:pPr>
              <a:t>‹#›</a:t>
            </a:fld>
            <a:endParaRPr lang="en-US" sz="1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01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EBBA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b="1" kern="1200">
          <a:solidFill>
            <a:srgbClr val="000E5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−"/>
        <a:defRPr sz="2000" kern="1200">
          <a:solidFill>
            <a:srgbClr val="000E5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4075" indent="-28892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q"/>
        <a:defRPr sz="2000" kern="1200">
          <a:solidFill>
            <a:srgbClr val="000E5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141413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rgbClr val="000E5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76363" indent="-228600" algn="l" defTabSz="914400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2000" kern="1200">
          <a:solidFill>
            <a:srgbClr val="000E5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Innovation Plan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671438" y="4940708"/>
            <a:ext cx="5836132" cy="343932"/>
          </a:xfrm>
        </p:spPr>
        <p:txBody>
          <a:bodyPr/>
          <a:lstStyle/>
          <a:p>
            <a:r>
              <a:rPr lang="en-US" dirty="0"/>
              <a:t>Kirk Jenne 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706217" y="5781228"/>
            <a:ext cx="5766574" cy="3661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SEA 21T, Director of Transformation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686339" y="5493276"/>
            <a:ext cx="5766574" cy="41406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Gordan Van Hook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2706217" y="5180737"/>
            <a:ext cx="5766574" cy="36615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0" dirty="0"/>
              <a:t>CTR Support to Transformation/Innovation</a:t>
            </a:r>
          </a:p>
        </p:txBody>
      </p:sp>
      <p:pic>
        <p:nvPicPr>
          <p:cNvPr id="13" name="Picture 12" descr="A picture containing calendar&#10;&#10;Description automatically generated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1209" y="4661449"/>
            <a:ext cx="1743196" cy="1770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94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Innovation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0" y="6047784"/>
            <a:ext cx="8800022" cy="483644"/>
          </a:xfrm>
          <a:prstGeom prst="rect">
            <a:avLst/>
          </a:prstGeom>
          <a:solidFill>
            <a:srgbClr val="0027A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800" i="1" dirty="0">
                <a:solidFill>
                  <a:srgbClr val="FFC000"/>
                </a:solidFill>
              </a:rPr>
              <a:t>* Empower Innovation Leaders to Act and Perform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1450" y="1111480"/>
            <a:ext cx="8800022" cy="49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000E5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51435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  <a:defRPr sz="2000" kern="1200">
                <a:solidFill>
                  <a:srgbClr val="000E5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854075" indent="-2889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 sz="2000" kern="1200">
                <a:solidFill>
                  <a:srgbClr val="000E5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1414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000E5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37636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0E5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latin typeface="+mn-lt"/>
              </a:rPr>
              <a:t>SEA21/CNRMC Innovation Strategic Plan guides </a:t>
            </a:r>
            <a:r>
              <a:rPr lang="en-US" sz="2000" i="1" dirty="0">
                <a:latin typeface="+mn-lt"/>
              </a:rPr>
              <a:t>Organize, Man, Train, Equip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</a:pPr>
            <a:r>
              <a:rPr lang="en-US" sz="2000" dirty="0">
                <a:latin typeface="+mn-lt"/>
              </a:rPr>
              <a:t>Innovation for sustainment: Implementing changes in technologies, processes, business and policy to be faster and better at our mission to fix ships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n-lt"/>
              </a:rPr>
              <a:t>MARMC/SWRMC/SERMC are ONR-approved Navy Transition Activity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Each activity has an ‘ORTA’ (Office of Research and Technology Agency) Rep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ORTAs are POCs for new ideas (spin in/spin out)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Focus is on Additive Manufacturing for broken parts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n-lt"/>
              </a:rPr>
              <a:t>SEA 21/CNRMC developed </a:t>
            </a:r>
            <a:r>
              <a:rPr lang="en-US" sz="2000" i="1" dirty="0">
                <a:latin typeface="+mn-lt"/>
              </a:rPr>
              <a:t>Innovation and Experimentation Campaign Plan</a:t>
            </a:r>
            <a:r>
              <a:rPr lang="en-US" sz="2000" dirty="0">
                <a:latin typeface="+mn-lt"/>
              </a:rPr>
              <a:t> (IECP) to accomplish the goal</a:t>
            </a:r>
          </a:p>
          <a:p>
            <a:pPr lvl="1" fontAlgn="auto">
              <a:spcBef>
                <a:spcPts val="40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Established 7 Lines of Effort (LOE) via discussions </a:t>
            </a:r>
          </a:p>
          <a:p>
            <a:pPr lvl="1" fontAlgn="auto">
              <a:spcBef>
                <a:spcPts val="20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Aligned to NAVSEA Strategy</a:t>
            </a:r>
          </a:p>
          <a:p>
            <a:pPr lvl="1" fontAlgn="auto">
              <a:spcBef>
                <a:spcPts val="200"/>
              </a:spcBef>
              <a:spcAft>
                <a:spcPts val="0"/>
              </a:spcAft>
            </a:pPr>
            <a:r>
              <a:rPr lang="en-US" sz="1800" b="0" dirty="0">
                <a:latin typeface="+mn-lt"/>
              </a:rPr>
              <a:t>Used to communicate with potential partners</a:t>
            </a:r>
          </a:p>
          <a:p>
            <a:pPr lvl="1" fontAlgn="auto">
              <a:spcBef>
                <a:spcPts val="20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Significant progress is being made to reduce DoMD; challenging to tie to specific innovation projects and P2P</a:t>
            </a:r>
          </a:p>
          <a:p>
            <a:pPr lvl="1" fontAlgn="auto">
              <a:spcBef>
                <a:spcPts val="200"/>
              </a:spcBef>
              <a:spcAft>
                <a:spcPts val="0"/>
              </a:spcAft>
            </a:pP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68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Innovation and Experimentation Campaign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1063777"/>
            <a:ext cx="8686800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Approach</a:t>
            </a:r>
          </a:p>
          <a:p>
            <a:pPr marL="285881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Interviewed workers, managers, directors to understand pain points and opportunities</a:t>
            </a:r>
          </a:p>
          <a:p>
            <a:pPr marL="285881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Organize that info into Lines of Effort (LOE) </a:t>
            </a:r>
          </a:p>
          <a:p>
            <a:pPr marL="285881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The recommended plan schedule priorities and Innovation Lines of Effort (LOE):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Plan Priority 1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1: Digital Transformation, Waterfront Execution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2: Digital Transformation, Planning Accuracy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3: Automation of Reports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Plan Priority 2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4: Structural Health and Assessments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5: Additive &amp; Advanced Manufacturing</a:t>
            </a:r>
          </a:p>
          <a:p>
            <a:pPr lvl="1">
              <a:spcBef>
                <a:spcPts val="400"/>
              </a:spcBef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Plan Priority 3</a:t>
            </a:r>
          </a:p>
          <a:p>
            <a:pPr marL="743081" lvl="1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LOE 6: Marine Manufacturing and Systems Engineering</a:t>
            </a:r>
          </a:p>
          <a:p>
            <a:pPr marL="285815" indent="-28575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Apply innovation to drive days of maintenance duration downward 10% by eoCY24 </a:t>
            </a: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Develop/Test innovative ideas to make the workforce more effective/efficient in Avail execution work contributing to delays in maintenance</a:t>
            </a:r>
          </a:p>
        </p:txBody>
      </p:sp>
    </p:spTree>
    <p:extLst>
      <p:ext uri="{BB962C8B-B14F-4D97-AF65-F5344CB8AC3E}">
        <p14:creationId xmlns:p14="http://schemas.microsoft.com/office/powerpoint/2010/main" val="356665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Innovation LOE Proposed Leads &amp; Concepts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32966"/>
              </p:ext>
            </p:extLst>
          </p:nvPr>
        </p:nvGraphicFramePr>
        <p:xfrm>
          <a:off x="161026" y="1123771"/>
          <a:ext cx="8839199" cy="152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420">
                  <a:extLst>
                    <a:ext uri="{9D8B030D-6E8A-4147-A177-3AD203B41FA5}">
                      <a16:colId xmlns:a16="http://schemas.microsoft.com/office/drawing/2014/main" val="4281312409"/>
                    </a:ext>
                  </a:extLst>
                </a:gridCol>
                <a:gridCol w="5793779">
                  <a:extLst>
                    <a:ext uri="{9D8B030D-6E8A-4147-A177-3AD203B41FA5}">
                      <a16:colId xmlns:a16="http://schemas.microsoft.com/office/drawing/2014/main" val="4237717303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1: Digital</a:t>
                      </a:r>
                      <a:r>
                        <a:rPr lang="en-US" sz="2000" b="1" u="none" strike="noStrike" baseline="0" dirty="0">
                          <a:effectLst/>
                        </a:rPr>
                        <a:t> Transformation,</a:t>
                      </a:r>
                      <a:r>
                        <a:rPr lang="en-US" sz="2000" b="1" u="none" strike="noStrike" dirty="0">
                          <a:effectLst/>
                        </a:rPr>
                        <a:t> Waterfront Execution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3123650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8341286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Utilize available technologies to optimize managing and matching resources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36560"/>
                  </a:ext>
                </a:extLst>
              </a:tr>
              <a:tr h="240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Devices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BYOD, deploy ruggedized laptops and tablets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21704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Software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Data Structuring, visualization, APPs with drop-down menus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0103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Wireless Infrastructure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Wireless Connectivity (4/5+ G) at piers, I-Level and ships AR/VR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979578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25011"/>
              </p:ext>
            </p:extLst>
          </p:nvPr>
        </p:nvGraphicFramePr>
        <p:xfrm>
          <a:off x="161026" y="2844831"/>
          <a:ext cx="8839199" cy="3573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0368">
                  <a:extLst>
                    <a:ext uri="{9D8B030D-6E8A-4147-A177-3AD203B41FA5}">
                      <a16:colId xmlns:a16="http://schemas.microsoft.com/office/drawing/2014/main" val="3016005144"/>
                    </a:ext>
                  </a:extLst>
                </a:gridCol>
                <a:gridCol w="5818831">
                  <a:extLst>
                    <a:ext uri="{9D8B030D-6E8A-4147-A177-3AD203B41FA5}">
                      <a16:colId xmlns:a16="http://schemas.microsoft.com/office/drawing/2014/main" val="1848025079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2: Digital</a:t>
                      </a:r>
                      <a:r>
                        <a:rPr lang="en-US" sz="2000" b="1" u="none" strike="noStrike" baseline="0" dirty="0">
                          <a:effectLst/>
                        </a:rPr>
                        <a:t> Transformation,</a:t>
                      </a:r>
                      <a:r>
                        <a:rPr lang="en-US" sz="2000" b="1" u="none" strike="noStrike" dirty="0">
                          <a:effectLst/>
                        </a:rPr>
                        <a:t> Planning Accuracy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0058356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91223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Integrated Production Schedule</a:t>
                      </a:r>
                    </a:p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Better understanding of Maintenance and Modernization work integration pre-solicitation.  Increase IPS SAT on first pass to 75%.  Increase effectiveness of Schedule Mode Review.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96953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Increase Collaboration with Contractor Pre-start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Prioritize settlement of known contract changes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584717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Improve "Bidders Questions" process</a:t>
                      </a:r>
                    </a:p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Increase NMD functionality to manage bidder questions and leverage industries feedback on solicited work specs. Direct feedback to lessons learned. Navy and Industry investment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6602792"/>
                  </a:ext>
                </a:extLst>
              </a:tr>
              <a:tr h="562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Enhanced Work Spec Reviews </a:t>
                      </a:r>
                    </a:p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Explore opportunities to leverage artificial intelligence / machine learning (AI/ML) to leverage historical CFR and RCC data and compare to the work specification/ review process (i.e., automated review vs manual review)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289306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Enhance Shipcheck Process</a:t>
                      </a:r>
                    </a:p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Leverage virtual reality/video and ships force to enhance shipcheck process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304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41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53970"/>
              </p:ext>
            </p:extLst>
          </p:nvPr>
        </p:nvGraphicFramePr>
        <p:xfrm>
          <a:off x="148208" y="1672427"/>
          <a:ext cx="8810735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678">
                  <a:extLst>
                    <a:ext uri="{9D8B030D-6E8A-4147-A177-3AD203B41FA5}">
                      <a16:colId xmlns:a16="http://schemas.microsoft.com/office/drawing/2014/main" val="895702872"/>
                    </a:ext>
                  </a:extLst>
                </a:gridCol>
                <a:gridCol w="5519057">
                  <a:extLst>
                    <a:ext uri="{9D8B030D-6E8A-4147-A177-3AD203B41FA5}">
                      <a16:colId xmlns:a16="http://schemas.microsoft.com/office/drawing/2014/main" val="2965609367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3: Automation of Reports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8596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6869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Automated Mission Execution Review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Finance &amp; resources deployment, status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2363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Automated Brain Book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Transfer from SharePoint to SMDII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3717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Limit Change Allowed on Contracts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Limit contract changes for growth work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9105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Automated I-Level Activity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Align 900 data management across RMCs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61483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Improve delivery of workforce 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Expedite training and tracking for project teams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223962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63515"/>
              </p:ext>
            </p:extLst>
          </p:nvPr>
        </p:nvGraphicFramePr>
        <p:xfrm>
          <a:off x="148208" y="4015650"/>
          <a:ext cx="8810735" cy="1805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856">
                  <a:extLst>
                    <a:ext uri="{9D8B030D-6E8A-4147-A177-3AD203B41FA5}">
                      <a16:colId xmlns:a16="http://schemas.microsoft.com/office/drawing/2014/main" val="3658142208"/>
                    </a:ext>
                  </a:extLst>
                </a:gridCol>
                <a:gridCol w="5489879">
                  <a:extLst>
                    <a:ext uri="{9D8B030D-6E8A-4147-A177-3AD203B41FA5}">
                      <a16:colId xmlns:a16="http://schemas.microsoft.com/office/drawing/2014/main" val="1440087273"/>
                    </a:ext>
                  </a:extLst>
                </a:gridCol>
              </a:tblGrid>
              <a:tr h="2966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4: Structural</a:t>
                      </a:r>
                      <a:r>
                        <a:rPr lang="en-US" sz="2000" b="1" u="none" strike="noStrike" baseline="0" dirty="0">
                          <a:effectLst/>
                        </a:rPr>
                        <a:t> Health and Assessments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82125"/>
                  </a:ext>
                </a:extLst>
              </a:tr>
              <a:tr h="238798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7372932"/>
                  </a:ext>
                </a:extLst>
              </a:tr>
              <a:tr h="238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Inspection/Detection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Apply sensor capability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to </a:t>
                      </a: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ROV/UAVs/UUVs,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7627259"/>
                  </a:ext>
                </a:extLst>
              </a:tr>
              <a:tr h="279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Expedited Repair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Preparations: Laser ablation, Plasma blast, Containerized Blast System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93658146"/>
                  </a:ext>
                </a:extLst>
              </a:tr>
              <a:tr h="329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Corrosion Mitigation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Coatings/Processes Polysiloxane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Composites, Laser Shock Peening, Friction Stir welding, etc.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213147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4785" y="77007"/>
            <a:ext cx="7211683" cy="8540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Innovation LOE Proposed Leads &amp; Concepts</a:t>
            </a:r>
          </a:p>
        </p:txBody>
      </p:sp>
    </p:spTree>
    <p:extLst>
      <p:ext uri="{BB962C8B-B14F-4D97-AF65-F5344CB8AC3E}">
        <p14:creationId xmlns:p14="http://schemas.microsoft.com/office/powerpoint/2010/main" val="214666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58030"/>
              </p:ext>
            </p:extLst>
          </p:nvPr>
        </p:nvGraphicFramePr>
        <p:xfrm>
          <a:off x="168727" y="3217185"/>
          <a:ext cx="8822872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006">
                  <a:extLst>
                    <a:ext uri="{9D8B030D-6E8A-4147-A177-3AD203B41FA5}">
                      <a16:colId xmlns:a16="http://schemas.microsoft.com/office/drawing/2014/main" val="2971785295"/>
                    </a:ext>
                  </a:extLst>
                </a:gridCol>
                <a:gridCol w="5286866">
                  <a:extLst>
                    <a:ext uri="{9D8B030D-6E8A-4147-A177-3AD203B41FA5}">
                      <a16:colId xmlns:a16="http://schemas.microsoft.com/office/drawing/2014/main" val="1255439338"/>
                    </a:ext>
                  </a:extLst>
                </a:gridCol>
              </a:tblGrid>
              <a:tr h="198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6: Marine Manufacturing and Systems Engineering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61239"/>
                  </a:ext>
                </a:extLst>
              </a:tr>
              <a:tr h="190434"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6934715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Replace LCS Waterjet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Waterborne replacement engineering solution to reduce time and risk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447232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Shafts and Stern tube seal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Replacement/repair expedience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90597426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Propellers/CPP hubs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Expedited disassembly/repair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1905515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Rudder Bearings and Post Seal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Increase ease of assessment/replacement/repair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1004263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Sonar transducers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Increase</a:t>
                      </a:r>
                      <a:r>
                        <a:rPr lang="en-US" sz="1600" u="none" strike="noStrike" baseline="0" dirty="0">
                          <a:effectLst/>
                        </a:rPr>
                        <a:t> ease of assessment/replacement/repair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0107050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Slewing Arm Davit (SLAD) Repair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Increase self-sufficiency and parts availability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3618495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4785" y="77007"/>
            <a:ext cx="7211683" cy="8540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Innovation LOE Proposed Leads &amp; Concepts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49" y="5833073"/>
            <a:ext cx="8207827" cy="483644"/>
          </a:xfrm>
          <a:prstGeom prst="rect">
            <a:avLst/>
          </a:prstGeom>
          <a:solidFill>
            <a:srgbClr val="0027A2"/>
          </a:solidFill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800" i="1" dirty="0">
                <a:solidFill>
                  <a:srgbClr val="FFC000"/>
                </a:solidFill>
              </a:rPr>
              <a:t>Expectation = Average Maintenance Duration Reduced by &gt; 28 Days!</a:t>
            </a:r>
            <a:endParaRPr lang="en-US" sz="1800" dirty="0">
              <a:solidFill>
                <a:srgbClr val="FFC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61550"/>
              </p:ext>
            </p:extLst>
          </p:nvPr>
        </p:nvGraphicFramePr>
        <p:xfrm>
          <a:off x="191750" y="1487842"/>
          <a:ext cx="8799849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1274">
                  <a:extLst>
                    <a:ext uri="{9D8B030D-6E8A-4147-A177-3AD203B41FA5}">
                      <a16:colId xmlns:a16="http://schemas.microsoft.com/office/drawing/2014/main" val="2877843162"/>
                    </a:ext>
                  </a:extLst>
                </a:gridCol>
                <a:gridCol w="5678575">
                  <a:extLst>
                    <a:ext uri="{9D8B030D-6E8A-4147-A177-3AD203B41FA5}">
                      <a16:colId xmlns:a16="http://schemas.microsoft.com/office/drawing/2014/main" val="2027174614"/>
                    </a:ext>
                  </a:extLst>
                </a:gridCol>
              </a:tblGrid>
              <a:tr h="1983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LOE 5: Additive</a:t>
                      </a:r>
                      <a:r>
                        <a:rPr lang="en-US" sz="2000" b="1" u="none" strike="noStrike" baseline="0" dirty="0">
                          <a:effectLst/>
                        </a:rPr>
                        <a:t> &amp; </a:t>
                      </a:r>
                      <a:r>
                        <a:rPr lang="en-US" sz="2000" b="1" u="none" strike="noStrike" dirty="0">
                          <a:effectLst/>
                        </a:rPr>
                        <a:t>Advanced Manufacturing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5877526"/>
                  </a:ext>
                </a:extLst>
              </a:tr>
              <a:tr h="190434">
                <a:tc gridSpan="2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4284556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3D printing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Speedy printing and approval of non-critical parts in I-Level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9973263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Computer Numerical Control (CNC)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Digital download of parts files (relates to digital transformation)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4753367"/>
                  </a:ext>
                </a:extLst>
              </a:tr>
              <a:tr h="1904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Cold spray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Speed up repair of damaged parts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4331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1695" y="156299"/>
            <a:ext cx="7211683" cy="613101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Innovation Plan Thoughts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248" y="1260606"/>
            <a:ext cx="7653130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">
              <a:spcBef>
                <a:spcPts val="4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We have made progress…</a:t>
            </a:r>
          </a:p>
          <a:p>
            <a:pPr marL="461963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346075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Leadership is adopting an innovation mindset, a culture change, for the enterprise (</a:t>
            </a:r>
            <a:r>
              <a:rPr lang="en-US" sz="1800" b="0" i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Show Me Anything</a:t>
            </a: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)</a:t>
            </a:r>
          </a:p>
          <a:p>
            <a:pPr marL="461963" indent="-2857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6075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Growing opportunities to collaborate with other organizations (</a:t>
            </a:r>
            <a:r>
              <a:rPr lang="en-US" sz="1800" b="0" i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NSRP, NRL, ONR NavalX, NPS</a:t>
            </a: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…) </a:t>
            </a:r>
          </a:p>
          <a:p>
            <a:pPr marL="65">
              <a:spcBef>
                <a:spcPts val="400"/>
              </a:spcBef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Recognize we have more to do…</a:t>
            </a: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i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We need to collaborate with industry more! </a:t>
            </a: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Adopt/communicate a sense of urgency</a:t>
            </a: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Formalize a transformation and technology transition process (IT3)</a:t>
            </a:r>
          </a:p>
          <a:p>
            <a:pPr marL="65">
              <a:spcBef>
                <a:spcPts val="400"/>
              </a:spcBef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Maintain Focus…</a:t>
            </a:r>
            <a:endParaRPr lang="en-US" sz="1800" b="0" dirty="0">
              <a:solidFill>
                <a:srgbClr val="002060"/>
              </a:solidFill>
              <a:latin typeface="+mn-lt"/>
              <a:cs typeface="Calibri Light" panose="020F0302020204030204" pitchFamily="34" charset="0"/>
            </a:endParaRP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Goal: Facilitate innovation to drive days of maintenance duration down by </a:t>
            </a:r>
            <a:r>
              <a:rPr lang="en-US" sz="1800" b="0" i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more than </a:t>
            </a: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10% (&gt;25 days)</a:t>
            </a: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Allow proper time to Develop/Test/Deploy innovative ideas for more effective and efficiency in Availabilities</a:t>
            </a:r>
          </a:p>
          <a:p>
            <a:pPr marL="457200" lvl="1" indent="-285750"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b="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Formalize a process for confidence in defining impact of innovation efforts</a:t>
            </a:r>
          </a:p>
        </p:txBody>
      </p:sp>
    </p:spTree>
    <p:extLst>
      <p:ext uri="{BB962C8B-B14F-4D97-AF65-F5344CB8AC3E}">
        <p14:creationId xmlns:p14="http://schemas.microsoft.com/office/powerpoint/2010/main" val="168403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1695" y="156299"/>
            <a:ext cx="7211683" cy="613101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Innovation Campaign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1694" y="2841811"/>
            <a:ext cx="721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728192194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2 - CNRMC SEA 21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tion 2 - CNRMC SEA 21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VAIR">
      <a:dk1>
        <a:srgbClr val="002060"/>
      </a:dk1>
      <a:lt1>
        <a:srgbClr val="000000"/>
      </a:lt1>
      <a:dk2>
        <a:srgbClr val="FFFFFF"/>
      </a:dk2>
      <a:lt2>
        <a:srgbClr val="99CCFF"/>
      </a:lt2>
      <a:accent1>
        <a:srgbClr val="0066CC"/>
      </a:accent1>
      <a:accent2>
        <a:srgbClr val="009999"/>
      </a:accent2>
      <a:accent3>
        <a:srgbClr val="CCECFF"/>
      </a:accent3>
      <a:accent4>
        <a:srgbClr val="0000FF"/>
      </a:accent4>
      <a:accent5>
        <a:srgbClr val="0099CC"/>
      </a:accent5>
      <a:accent6>
        <a:srgbClr val="FFFFCC"/>
      </a:accent6>
      <a:hlink>
        <a:srgbClr val="0000FF"/>
      </a:hlink>
      <a:folHlink>
        <a:srgbClr val="C0C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1DB964AF34C41BD8BF266C407B7F4" ma:contentTypeVersion="4" ma:contentTypeDescription="Create a new document." ma:contentTypeScope="" ma:versionID="3ee1fe4568801db60f627d0be8c2febd">
  <xsd:schema xmlns:xsd="http://www.w3.org/2001/XMLSchema" xmlns:xs="http://www.w3.org/2001/XMLSchema" xmlns:p="http://schemas.microsoft.com/office/2006/metadata/properties" xmlns:ns2="cce8a7ba-daa3-4862-911d-9437e26890b5" xmlns:ns3="e2e554b2-a347-45cf-91f1-ca4bbca8289f" targetNamespace="http://schemas.microsoft.com/office/2006/metadata/properties" ma:root="true" ma:fieldsID="465691c88b793fc91550480e8887e9ef" ns2:_="" ns3:_="">
    <xsd:import namespace="cce8a7ba-daa3-4862-911d-9437e26890b5"/>
    <xsd:import namespace="e2e554b2-a347-45cf-91f1-ca4bbca82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8a7ba-daa3-4862-911d-9437e2689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554b2-a347-45cf-91f1-ca4bbca82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B89A9A-D42D-4C93-BA23-E5BC2093C202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ce8a7ba-daa3-4862-911d-9437e26890b5"/>
    <ds:schemaRef ds:uri="http://schemas.microsoft.com/office/2006/metadata/properties"/>
    <ds:schemaRef ds:uri="e2e554b2-a347-45cf-91f1-ca4bbca828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4D8560-A989-4F7F-89B8-DF9F7E5C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8a7ba-daa3-4862-911d-9437e26890b5"/>
    <ds:schemaRef ds:uri="e2e554b2-a347-45cf-91f1-ca4bbca82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7C8C06-14B5-436B-BD5D-FC3CAC1AA0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104897</TotalTime>
  <Pages>24</Pages>
  <Words>881</Words>
  <Application>Microsoft Office PowerPoint</Application>
  <PresentationFormat>Letter Paper (8.5x11 in)</PresentationFormat>
  <Paragraphs>110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Option 2 - CNRMC SEA 21 Cover</vt:lpstr>
      <vt:lpstr>Option 2 - CNRMC SEA 21 Template</vt:lpstr>
      <vt:lpstr>Innovation Plan Update</vt:lpstr>
      <vt:lpstr>Innovation Campaign</vt:lpstr>
      <vt:lpstr>Innovation and Experimentation Campaign Plan</vt:lpstr>
      <vt:lpstr>Innovation LOE Proposed Leads &amp; Concepts</vt:lpstr>
      <vt:lpstr>Innovation LOE Proposed Leads &amp; Concepts</vt:lpstr>
      <vt:lpstr>Innovation LOE Proposed Leads &amp; Concepts</vt:lpstr>
      <vt:lpstr>Innovation Plan Thoughts</vt:lpstr>
      <vt:lpstr>Innovation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Paul R CIV SEA 00X, Chief Strategy Officer</dc:creator>
  <cp:lastModifiedBy>Jenne, Kirk E CTR USN COMNAVSEASYSCOM DC (USA)</cp:lastModifiedBy>
  <cp:revision>746</cp:revision>
  <cp:lastPrinted>2023-03-22T18:38:11Z</cp:lastPrinted>
  <dcterms:created xsi:type="dcterms:W3CDTF">2013-11-27T16:13:13Z</dcterms:created>
  <dcterms:modified xsi:type="dcterms:W3CDTF">2024-03-08T01:56:21Z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rief Date">
    <vt:filetime>2014-08-28T04:00:00Z</vt:filetime>
  </property>
  <property fmtid="{D5CDD505-2E9C-101B-9397-08002B2CF9AE}" pid="3" name="ContentTypeId">
    <vt:lpwstr>0x010100C911DB964AF34C41BD8BF266C407B7F4</vt:lpwstr>
  </property>
  <property fmtid="{D5CDD505-2E9C-101B-9397-08002B2CF9AE}" pid="4" name="_dlc_DocIdItemGuid">
    <vt:lpwstr>48fa716d-2b68-470c-b5cd-d675ed70188c</vt:lpwstr>
  </property>
</Properties>
</file>