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4" r:id="rId2"/>
  </p:sldMasterIdLst>
  <p:notesMasterIdLst>
    <p:notesMasterId r:id="rId15"/>
  </p:notesMasterIdLst>
  <p:handoutMasterIdLst>
    <p:handoutMasterId r:id="rId16"/>
  </p:handoutMasterIdLst>
  <p:sldIdLst>
    <p:sldId id="256" r:id="rId3"/>
    <p:sldId id="257" r:id="rId4"/>
    <p:sldId id="259" r:id="rId5"/>
    <p:sldId id="258" r:id="rId6"/>
    <p:sldId id="260" r:id="rId7"/>
    <p:sldId id="262" r:id="rId8"/>
    <p:sldId id="263" r:id="rId9"/>
    <p:sldId id="435" r:id="rId10"/>
    <p:sldId id="266" r:id="rId11"/>
    <p:sldId id="267" r:id="rId12"/>
    <p:sldId id="268" r:id="rId13"/>
    <p:sldId id="269" r:id="rId14"/>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C0E33D-0AAC-F796-A442-FE11BFCB4166}" name="robert medve" initials="rm" userId="a20f0fc8881ead40"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son Hurley" initials="JH" lastIdx="5" clrIdx="0">
    <p:extLst>
      <p:ext uri="{19B8F6BF-5375-455C-9EA6-DF929625EA0E}">
        <p15:presenceInfo xmlns:p15="http://schemas.microsoft.com/office/powerpoint/2012/main" userId="S::jason.hurley@hepburnandsons.com::4e7930ae-7db0-42b8-b1bd-f638bd8dcdb3" providerId="AD"/>
      </p:ext>
    </p:extLst>
  </p:cmAuthor>
  <p:cmAuthor id="2" name="robert medve" initials="rm" lastIdx="1" clrIdx="1">
    <p:extLst>
      <p:ext uri="{19B8F6BF-5375-455C-9EA6-DF929625EA0E}">
        <p15:presenceInfo xmlns:p15="http://schemas.microsoft.com/office/powerpoint/2012/main" userId="a20f0fc8881ead4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9597"/>
    <a:srgbClr val="00FF00"/>
    <a:srgbClr val="A6A6A6"/>
    <a:srgbClr val="C6D9F1"/>
    <a:srgbClr val="385D8A"/>
    <a:srgbClr val="B92127"/>
    <a:srgbClr val="717272"/>
    <a:srgbClr val="6A767D"/>
    <a:srgbClr val="A31931"/>
    <a:srgbClr val="A5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06" autoAdjust="0"/>
    <p:restoredTop sz="94063" autoAdjust="0"/>
  </p:normalViewPr>
  <p:slideViewPr>
    <p:cSldViewPr>
      <p:cViewPr varScale="1">
        <p:scale>
          <a:sx n="73" d="100"/>
          <a:sy n="73" d="100"/>
        </p:scale>
        <p:origin x="1123" y="72"/>
      </p:cViewPr>
      <p:guideLst>
        <p:guide orient="horz" pos="2880"/>
        <p:guide pos="2160"/>
      </p:guideLst>
    </p:cSldViewPr>
  </p:slideViewPr>
  <p:notesTextViewPr>
    <p:cViewPr>
      <p:scale>
        <a:sx n="100" d="100"/>
        <a:sy n="100" d="100"/>
      </p:scale>
      <p:origin x="0" y="0"/>
    </p:cViewPr>
  </p:notesTextViewPr>
  <p:notesViewPr>
    <p:cSldViewPr>
      <p:cViewPr varScale="1">
        <p:scale>
          <a:sx n="112" d="100"/>
          <a:sy n="112" d="100"/>
        </p:scale>
        <p:origin x="244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21778C-E6F5-4EAB-90A1-5E27868A6984}"/>
              </a:ext>
            </a:extLst>
          </p:cNvPr>
          <p:cNvSpPr>
            <a:spLocks noGrp="1"/>
          </p:cNvSpPr>
          <p:nvPr>
            <p:ph type="hdr" sz="quarter"/>
          </p:nvPr>
        </p:nvSpPr>
        <p:spPr>
          <a:xfrm>
            <a:off x="0" y="0"/>
            <a:ext cx="4028440" cy="35214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7183AA8-74DD-40FD-AA35-13B32C4D024E}"/>
              </a:ext>
            </a:extLst>
          </p:cNvPr>
          <p:cNvSpPr>
            <a:spLocks noGrp="1"/>
          </p:cNvSpPr>
          <p:nvPr>
            <p:ph type="dt" sz="quarter" idx="1"/>
          </p:nvPr>
        </p:nvSpPr>
        <p:spPr>
          <a:xfrm>
            <a:off x="5265539" y="0"/>
            <a:ext cx="4028440" cy="352143"/>
          </a:xfrm>
          <a:prstGeom prst="rect">
            <a:avLst/>
          </a:prstGeom>
        </p:spPr>
        <p:txBody>
          <a:bodyPr vert="horz" lIns="91440" tIns="45720" rIns="91440" bIns="45720" rtlCol="0"/>
          <a:lstStyle>
            <a:lvl1pPr algn="r">
              <a:defRPr sz="1200"/>
            </a:lvl1pPr>
          </a:lstStyle>
          <a:p>
            <a:fld id="{AA717300-7937-4C85-9A8C-84DF9962B8BF}" type="datetimeFigureOut">
              <a:rPr lang="en-US" smtClean="0"/>
              <a:t>3/13/2024</a:t>
            </a:fld>
            <a:endParaRPr lang="en-US"/>
          </a:p>
        </p:txBody>
      </p:sp>
      <p:sp>
        <p:nvSpPr>
          <p:cNvPr id="4" name="Footer Placeholder 3">
            <a:extLst>
              <a:ext uri="{FF2B5EF4-FFF2-40B4-BE49-F238E27FC236}">
                <a16:creationId xmlns:a16="http://schemas.microsoft.com/office/drawing/2014/main" id="{04ADA513-E41E-4F52-96AA-29CFB7739550}"/>
              </a:ext>
            </a:extLst>
          </p:cNvPr>
          <p:cNvSpPr>
            <a:spLocks noGrp="1"/>
          </p:cNvSpPr>
          <p:nvPr>
            <p:ph type="ftr" sz="quarter" idx="2"/>
          </p:nvPr>
        </p:nvSpPr>
        <p:spPr>
          <a:xfrm>
            <a:off x="0" y="6658258"/>
            <a:ext cx="4028440" cy="35214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F9C30F1-6E7A-4ADD-A4C8-4E24E0ACE46B}"/>
              </a:ext>
            </a:extLst>
          </p:cNvPr>
          <p:cNvSpPr>
            <a:spLocks noGrp="1"/>
          </p:cNvSpPr>
          <p:nvPr>
            <p:ph type="sldNum" sz="quarter" idx="3"/>
          </p:nvPr>
        </p:nvSpPr>
        <p:spPr>
          <a:xfrm>
            <a:off x="5265539" y="6658258"/>
            <a:ext cx="4028440" cy="352142"/>
          </a:xfrm>
          <a:prstGeom prst="rect">
            <a:avLst/>
          </a:prstGeom>
        </p:spPr>
        <p:txBody>
          <a:bodyPr vert="horz" lIns="91440" tIns="45720" rIns="91440" bIns="45720" rtlCol="0" anchor="b"/>
          <a:lstStyle>
            <a:lvl1pPr algn="r">
              <a:defRPr sz="1200"/>
            </a:lvl1pPr>
          </a:lstStyle>
          <a:p>
            <a:fld id="{1644D380-C751-4BF6-B3AB-AED559478093}" type="slidenum">
              <a:rPr lang="en-US" smtClean="0"/>
              <a:t>‹#›</a:t>
            </a:fld>
            <a:endParaRPr lang="en-US"/>
          </a:p>
        </p:txBody>
      </p:sp>
    </p:spTree>
    <p:extLst>
      <p:ext uri="{BB962C8B-B14F-4D97-AF65-F5344CB8AC3E}">
        <p14:creationId xmlns:p14="http://schemas.microsoft.com/office/powerpoint/2010/main" val="226248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539" y="0"/>
            <a:ext cx="4028440" cy="352143"/>
          </a:xfrm>
          <a:prstGeom prst="rect">
            <a:avLst/>
          </a:prstGeom>
        </p:spPr>
        <p:txBody>
          <a:bodyPr vert="horz" lIns="91440" tIns="45720" rIns="91440" bIns="45720" rtlCol="0"/>
          <a:lstStyle>
            <a:lvl1pPr algn="r">
              <a:defRPr sz="1200"/>
            </a:lvl1pPr>
          </a:lstStyle>
          <a:p>
            <a:fld id="{0B053BF1-FEB3-4712-AD0D-93FEA30946CE}" type="datetimeFigureOut">
              <a:rPr lang="en-US" smtClean="0"/>
              <a:t>3/13/2024</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9640" y="3373756"/>
            <a:ext cx="7437120" cy="276034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258"/>
            <a:ext cx="4028440" cy="35214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539" y="6658258"/>
            <a:ext cx="4028440" cy="352142"/>
          </a:xfrm>
          <a:prstGeom prst="rect">
            <a:avLst/>
          </a:prstGeom>
        </p:spPr>
        <p:txBody>
          <a:bodyPr vert="horz" lIns="91440" tIns="45720" rIns="91440" bIns="45720" rtlCol="0" anchor="b"/>
          <a:lstStyle>
            <a:lvl1pPr algn="r">
              <a:defRPr sz="1200"/>
            </a:lvl1pPr>
          </a:lstStyle>
          <a:p>
            <a:fld id="{2D25B03C-AF41-4078-A701-278E64EFBDA2}" type="slidenum">
              <a:rPr lang="en-US" smtClean="0"/>
              <a:t>‹#›</a:t>
            </a:fld>
            <a:endParaRPr lang="en-US"/>
          </a:p>
        </p:txBody>
      </p:sp>
    </p:spTree>
    <p:extLst>
      <p:ext uri="{BB962C8B-B14F-4D97-AF65-F5344CB8AC3E}">
        <p14:creationId xmlns:p14="http://schemas.microsoft.com/office/powerpoint/2010/main" val="1626128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2D25B03C-AF41-4078-A701-278E64EFBDA2}" type="slidenum">
              <a:rPr lang="en-US" smtClean="0"/>
              <a:t>1</a:t>
            </a:fld>
            <a:endParaRPr lang="en-US"/>
          </a:p>
        </p:txBody>
      </p:sp>
    </p:spTree>
    <p:extLst>
      <p:ext uri="{BB962C8B-B14F-4D97-AF65-F5344CB8AC3E}">
        <p14:creationId xmlns:p14="http://schemas.microsoft.com/office/powerpoint/2010/main" val="1154495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828801" y="304800"/>
            <a:ext cx="9601199" cy="615553"/>
          </a:xfrm>
          <a:prstGeom prst="rect">
            <a:avLst/>
          </a:prstGeom>
        </p:spPr>
        <p:txBody>
          <a:bodyPr lIns="0" tIns="0" rIns="0" bIns="0"/>
          <a:lstStyle>
            <a:lvl1pPr>
              <a:defRPr sz="4400" b="1" i="0">
                <a:solidFill>
                  <a:schemeClr val="tx1">
                    <a:lumMod val="85000"/>
                    <a:lumOff val="15000"/>
                  </a:schemeClr>
                </a:solidFill>
                <a:latin typeface="futura-pt"/>
                <a:cs typeface="futura-pt"/>
              </a:defRPr>
            </a:lvl1pPr>
          </a:lstStyle>
          <a:p>
            <a:endParaRPr dirty="0"/>
          </a:p>
        </p:txBody>
      </p:sp>
      <p:sp>
        <p:nvSpPr>
          <p:cNvPr id="11" name="Text Placeholder 7">
            <a:extLst>
              <a:ext uri="{FF2B5EF4-FFF2-40B4-BE49-F238E27FC236}">
                <a16:creationId xmlns:a16="http://schemas.microsoft.com/office/drawing/2014/main" id="{60FB6EDB-9DBF-4596-B353-7E6182837182}"/>
              </a:ext>
            </a:extLst>
          </p:cNvPr>
          <p:cNvSpPr>
            <a:spLocks noGrp="1"/>
          </p:cNvSpPr>
          <p:nvPr>
            <p:ph type="body" sz="quarter" idx="12"/>
          </p:nvPr>
        </p:nvSpPr>
        <p:spPr>
          <a:xfrm>
            <a:off x="381000" y="1523998"/>
            <a:ext cx="11506200" cy="4343401"/>
          </a:xfrm>
          <a:prstGeom prst="rect">
            <a:avLst/>
          </a:prstGeom>
        </p:spPr>
        <p:txBody>
          <a:bodyPr/>
          <a:lstStyle>
            <a:lvl1pPr marL="285750" indent="-285750">
              <a:buClr>
                <a:srgbClr val="C00000"/>
              </a:buClr>
              <a:buFont typeface="Arial" panose="020B0604020202020204" pitchFamily="34" charset="0"/>
              <a:buChar char="•"/>
              <a:defRPr sz="3200">
                <a:latin typeface="futura-pt"/>
              </a:defRPr>
            </a:lvl1pPr>
            <a:lvl2pPr marL="742950" indent="-285750">
              <a:buFont typeface="Courier New" panose="02070309020205020404" pitchFamily="49" charset="0"/>
              <a:buChar char="o"/>
              <a:defRPr sz="2800">
                <a:latin typeface="futura-pt"/>
              </a:defRPr>
            </a:lvl2pPr>
            <a:lvl3pPr marL="1200150" indent="-285750">
              <a:buFont typeface="Wingdings" panose="05000000000000000000" pitchFamily="2" charset="2"/>
              <a:buChar char="§"/>
              <a:defRPr sz="2400">
                <a:latin typeface="futura-pt"/>
              </a:defRPr>
            </a:lvl3pPr>
            <a:lvl4pPr marL="1371600" indent="0">
              <a:buFont typeface="Arial" panose="020B0604020202020204" pitchFamily="34" charset="0"/>
              <a:buNone/>
              <a:defRPr>
                <a:latin typeface="futura-pt"/>
              </a:defRPr>
            </a:lvl4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828801" y="304800"/>
            <a:ext cx="9601199" cy="615553"/>
          </a:xfrm>
          <a:prstGeom prst="rect">
            <a:avLst/>
          </a:prstGeom>
        </p:spPr>
        <p:txBody>
          <a:bodyPr lIns="0" tIns="0" rIns="0" bIns="0"/>
          <a:lstStyle>
            <a:lvl1pPr>
              <a:defRPr sz="4400" b="1" i="0">
                <a:solidFill>
                  <a:schemeClr val="tx1">
                    <a:lumMod val="85000"/>
                    <a:lumOff val="15000"/>
                  </a:schemeClr>
                </a:solidFill>
                <a:latin typeface="futura-pt"/>
                <a:cs typeface="futura-pt"/>
              </a:defRPr>
            </a:lvl1pPr>
          </a:lstStyle>
          <a:p>
            <a:endParaRPr dirty="0"/>
          </a:p>
        </p:txBody>
      </p:sp>
      <p:sp>
        <p:nvSpPr>
          <p:cNvPr id="5" name="Content Placeholder 4">
            <a:extLst>
              <a:ext uri="{FF2B5EF4-FFF2-40B4-BE49-F238E27FC236}">
                <a16:creationId xmlns:a16="http://schemas.microsoft.com/office/drawing/2014/main" id="{C270F05C-8756-432F-A8E2-85120DBBA4AE}"/>
              </a:ext>
            </a:extLst>
          </p:cNvPr>
          <p:cNvSpPr>
            <a:spLocks noGrp="1"/>
          </p:cNvSpPr>
          <p:nvPr>
            <p:ph sz="quarter" idx="10"/>
          </p:nvPr>
        </p:nvSpPr>
        <p:spPr>
          <a:xfrm>
            <a:off x="6248402" y="1523999"/>
            <a:ext cx="5638798" cy="4240887"/>
          </a:xfrm>
          <a:prstGeom prst="rect">
            <a:avLst/>
          </a:prstGeom>
        </p:spPr>
        <p:txBody>
          <a:bodyPr/>
          <a:lstStyle/>
          <a:p>
            <a:pPr lvl="0"/>
            <a:endParaRPr lang="en-US" dirty="0"/>
          </a:p>
        </p:txBody>
      </p:sp>
      <p:sp>
        <p:nvSpPr>
          <p:cNvPr id="8" name="Text Placeholder 7">
            <a:extLst>
              <a:ext uri="{FF2B5EF4-FFF2-40B4-BE49-F238E27FC236}">
                <a16:creationId xmlns:a16="http://schemas.microsoft.com/office/drawing/2014/main" id="{F12C343F-63E8-4389-9346-88474BCC9919}"/>
              </a:ext>
            </a:extLst>
          </p:cNvPr>
          <p:cNvSpPr>
            <a:spLocks noGrp="1"/>
          </p:cNvSpPr>
          <p:nvPr>
            <p:ph type="body" sz="quarter" idx="12"/>
          </p:nvPr>
        </p:nvSpPr>
        <p:spPr>
          <a:xfrm>
            <a:off x="381000" y="1523998"/>
            <a:ext cx="5562599" cy="4343401"/>
          </a:xfrm>
          <a:prstGeom prst="rect">
            <a:avLst/>
          </a:prstGeom>
        </p:spPr>
        <p:txBody>
          <a:bodyPr/>
          <a:lstStyle>
            <a:lvl1pPr marL="285750" indent="-285750">
              <a:buClr>
                <a:srgbClr val="C00000"/>
              </a:buClr>
              <a:buFont typeface="Arial" panose="020B0604020202020204" pitchFamily="34" charset="0"/>
              <a:buChar char="•"/>
              <a:defRPr sz="2800">
                <a:latin typeface="futura-pt"/>
              </a:defRPr>
            </a:lvl1pPr>
            <a:lvl2pPr marL="742950" indent="-285750">
              <a:buFont typeface="Courier New" panose="02070309020205020404" pitchFamily="49" charset="0"/>
              <a:buChar char="o"/>
              <a:defRPr sz="2400">
                <a:latin typeface="futura-pt"/>
              </a:defRPr>
            </a:lvl2pPr>
            <a:lvl3pPr marL="1200150" indent="-285750">
              <a:buFont typeface="Wingdings" panose="05000000000000000000" pitchFamily="2" charset="2"/>
              <a:buChar char="§"/>
              <a:defRPr sz="2000">
                <a:latin typeface="futura-pt"/>
              </a:defRPr>
            </a:lvl3pPr>
            <a:lvl4pPr marL="1371600" indent="0">
              <a:buFont typeface="Arial" panose="020B0604020202020204" pitchFamily="34" charset="0"/>
              <a:buNone/>
              <a:defRPr>
                <a:latin typeface="futura-pt"/>
              </a:defRPr>
            </a:lvl4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17873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33675" y="2599135"/>
            <a:ext cx="9144000" cy="2387600"/>
          </a:xfrm>
          <a:prstGeom prst="rect">
            <a:avLst/>
          </a:prstGeom>
        </p:spPr>
        <p:txBody>
          <a:bodyPr anchor="b"/>
          <a:lstStyle>
            <a:lvl1pPr algn="r">
              <a:defRPr sz="4800">
                <a:latin typeface="Segoe UI" panose="020B0502040204020203" pitchFamily="34" charset="0"/>
                <a:cs typeface="Segoe UI" panose="020B05020402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733675" y="4986735"/>
            <a:ext cx="9144000" cy="604440"/>
          </a:xfrm>
        </p:spPr>
        <p:txBody>
          <a:bodyPr/>
          <a:lstStyle>
            <a:lvl1pPr marL="0" indent="0" algn="r">
              <a:buNone/>
              <a:defRPr sz="2400">
                <a:solidFill>
                  <a:srgbClr val="04557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66701" y="-240918"/>
            <a:ext cx="12355313" cy="1976850"/>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66701" y="-240918"/>
            <a:ext cx="12355313" cy="1976850"/>
          </a:xfrm>
          <a:prstGeom prst="rect">
            <a:avLst/>
          </a:prstGeom>
        </p:spPr>
      </p:pic>
      <p:sp>
        <p:nvSpPr>
          <p:cNvPr id="5" name="Slide Number Placeholder 4"/>
          <p:cNvSpPr>
            <a:spLocks noGrp="1"/>
          </p:cNvSpPr>
          <p:nvPr>
            <p:ph type="sldNum" sz="quarter" idx="11"/>
          </p:nvPr>
        </p:nvSpPr>
        <p:spPr/>
        <p:txBody>
          <a:bodyPr/>
          <a:lstStyle>
            <a:lvl1pPr>
              <a:defRPr>
                <a:solidFill>
                  <a:schemeClr val="bg2">
                    <a:lumMod val="50000"/>
                  </a:schemeClr>
                </a:solidFill>
              </a:defRPr>
            </a:lvl1pPr>
          </a:lstStyle>
          <a:p>
            <a:fld id="{A916C171-007E-46CF-80D5-F89E015BD616}" type="slidenum">
              <a:rPr lang="en-US" smtClean="0"/>
              <a:pPr/>
              <a:t>‹#›</a:t>
            </a:fld>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10838" y="5675431"/>
            <a:ext cx="1626901" cy="977918"/>
          </a:xfrm>
          <a:prstGeom prst="rect">
            <a:avLst/>
          </a:prstGeom>
        </p:spPr>
      </p:pic>
    </p:spTree>
    <p:extLst>
      <p:ext uri="{BB962C8B-B14F-4D97-AF65-F5344CB8AC3E}">
        <p14:creationId xmlns:p14="http://schemas.microsoft.com/office/powerpoint/2010/main" val="2504925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23136" y="-105708"/>
            <a:ext cx="12598400" cy="1381961"/>
          </a:xfrm>
          <a:prstGeom prst="rect">
            <a:avLst/>
          </a:prstGeom>
        </p:spPr>
      </p:pic>
      <p:sp>
        <p:nvSpPr>
          <p:cNvPr id="3" name="Content Placeholder 2"/>
          <p:cNvSpPr>
            <a:spLocks noGrp="1"/>
          </p:cNvSpPr>
          <p:nvPr>
            <p:ph idx="1"/>
          </p:nvPr>
        </p:nvSpPr>
        <p:spPr>
          <a:xfrm>
            <a:off x="69850" y="1130178"/>
            <a:ext cx="11550650" cy="5091160"/>
          </a:xfrm>
        </p:spPr>
        <p:txBody>
          <a:bodyPr/>
          <a:lstStyle>
            <a:lvl1pPr>
              <a:defRPr sz="3200"/>
            </a:lvl1pPr>
            <a:lvl2pPr>
              <a:defRPr sz="2800">
                <a:solidFill>
                  <a:srgbClr val="045571"/>
                </a:solidFill>
                <a:latin typeface="Segoe UI" panose="020B0502040204020203" pitchFamily="34" charset="0"/>
                <a:cs typeface="Segoe UI" panose="020B0502040204020203" pitchFamily="34" charset="0"/>
              </a:defRPr>
            </a:lvl2pPr>
            <a:lvl3pPr>
              <a:defRPr sz="2400">
                <a:solidFill>
                  <a:srgbClr val="0688B6"/>
                </a:solidFill>
              </a:defRPr>
            </a:lvl3pPr>
            <a:lvl4pPr>
              <a:defRPr sz="2000">
                <a:solidFill>
                  <a:schemeClr val="tx2"/>
                </a:solidFill>
              </a:defRPr>
            </a:lvl4pPr>
            <a:lvl5pPr>
              <a:defRPr sz="1800">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23136" y="-105708"/>
            <a:ext cx="12598400" cy="1381961"/>
          </a:xfrm>
          <a:prstGeom prst="rect">
            <a:avLst/>
          </a:prstGeom>
        </p:spPr>
      </p:pic>
      <p:sp>
        <p:nvSpPr>
          <p:cNvPr id="8"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a:t>Click to edit Master title style</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rot="10800000">
            <a:off x="-607927" y="6390289"/>
            <a:ext cx="13474840" cy="579484"/>
          </a:xfrm>
          <a:prstGeom prst="rect">
            <a:avLst/>
          </a:prstGeom>
        </p:spPr>
      </p:pic>
      <p:sp>
        <p:nvSpPr>
          <p:cNvPr id="10"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spTree>
    <p:extLst>
      <p:ext uri="{BB962C8B-B14F-4D97-AF65-F5344CB8AC3E}">
        <p14:creationId xmlns:p14="http://schemas.microsoft.com/office/powerpoint/2010/main" val="78278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le and Split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10800000">
            <a:off x="-607927" y="6390289"/>
            <a:ext cx="13474840" cy="579484"/>
          </a:xfrm>
          <a:prstGeom prst="rect">
            <a:avLst/>
          </a:prstGeom>
        </p:spPr>
      </p:pic>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623136" y="-105708"/>
            <a:ext cx="12598400" cy="1381961"/>
          </a:xfrm>
          <a:prstGeom prst="rect">
            <a:avLst/>
          </a:prstGeom>
        </p:spPr>
      </p:pic>
      <p:sp>
        <p:nvSpPr>
          <p:cNvPr id="3" name="Content Placeholder 2"/>
          <p:cNvSpPr>
            <a:spLocks noGrp="1"/>
          </p:cNvSpPr>
          <p:nvPr>
            <p:ph idx="1"/>
          </p:nvPr>
        </p:nvSpPr>
        <p:spPr>
          <a:xfrm>
            <a:off x="69850" y="1130178"/>
            <a:ext cx="5912206" cy="5091160"/>
          </a:xfrm>
        </p:spPr>
        <p:txBody>
          <a:bodyPr/>
          <a:lstStyle>
            <a:lvl1pPr>
              <a:defRPr sz="3200"/>
            </a:lvl1pPr>
            <a:lvl2pPr>
              <a:defRPr sz="2800">
                <a:solidFill>
                  <a:srgbClr val="045571"/>
                </a:solidFill>
                <a:latin typeface="Segoe UI" panose="020B0502040204020203" pitchFamily="34" charset="0"/>
                <a:cs typeface="Segoe UI" panose="020B0502040204020203" pitchFamily="34" charset="0"/>
              </a:defRPr>
            </a:lvl2pPr>
            <a:lvl3pPr>
              <a:defRPr sz="2400">
                <a:solidFill>
                  <a:srgbClr val="0688B6"/>
                </a:solidFill>
              </a:defRPr>
            </a:lvl3pPr>
            <a:lvl4pPr>
              <a:defRPr sz="2000">
                <a:solidFill>
                  <a:schemeClr val="tx2"/>
                </a:solidFill>
              </a:defRPr>
            </a:lvl4pPr>
            <a:lvl5pPr>
              <a:defRPr sz="1800">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4"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sp>
        <p:nvSpPr>
          <p:cNvPr id="9" name="Content Placeholder 2"/>
          <p:cNvSpPr>
            <a:spLocks noGrp="1"/>
          </p:cNvSpPr>
          <p:nvPr>
            <p:ph idx="12"/>
          </p:nvPr>
        </p:nvSpPr>
        <p:spPr>
          <a:xfrm>
            <a:off x="6133800" y="1130178"/>
            <a:ext cx="5801111" cy="5091160"/>
          </a:xfrm>
        </p:spPr>
        <p:txBody>
          <a:bodyPr/>
          <a:lstStyle>
            <a:lvl1pPr>
              <a:defRPr sz="3200"/>
            </a:lvl1pPr>
            <a:lvl2pPr>
              <a:defRPr sz="2800">
                <a:solidFill>
                  <a:srgbClr val="045571"/>
                </a:solidFill>
                <a:latin typeface="Segoe UI" panose="020B0502040204020203" pitchFamily="34" charset="0"/>
                <a:cs typeface="Segoe UI" panose="020B0502040204020203" pitchFamily="34" charset="0"/>
              </a:defRPr>
            </a:lvl2pPr>
            <a:lvl3pPr>
              <a:defRPr sz="2400">
                <a:solidFill>
                  <a:srgbClr val="0688B6"/>
                </a:solidFill>
              </a:defRPr>
            </a:lvl3pPr>
            <a:lvl4pPr>
              <a:defRPr sz="2000">
                <a:solidFill>
                  <a:schemeClr val="tx2"/>
                </a:solidFill>
              </a:defRPr>
            </a:lvl4pPr>
            <a:lvl5pPr>
              <a:defRPr sz="1800">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33576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10800000">
            <a:off x="-607927" y="6390289"/>
            <a:ext cx="13474840" cy="579484"/>
          </a:xfrm>
          <a:prstGeom prst="rect">
            <a:avLst/>
          </a:prstGeom>
        </p:spPr>
      </p:pic>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623136" y="-105708"/>
            <a:ext cx="12815136" cy="1381961"/>
          </a:xfrm>
          <a:prstGeom prst="rect">
            <a:avLst/>
          </a:prstGeom>
        </p:spPr>
      </p:pic>
      <p:sp>
        <p:nvSpPr>
          <p:cNvPr id="9"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graphicFrame>
        <p:nvGraphicFramePr>
          <p:cNvPr id="10" name="Table 9"/>
          <p:cNvGraphicFramePr>
            <a:graphicFrameLocks noGrp="1"/>
          </p:cNvGraphicFramePr>
          <p:nvPr userDrawn="1">
            <p:extLst>
              <p:ext uri="{D42A27DB-BD31-4B8C-83A1-F6EECF244321}">
                <p14:modId xmlns:p14="http://schemas.microsoft.com/office/powerpoint/2010/main" val="1048120217"/>
              </p:ext>
            </p:extLst>
          </p:nvPr>
        </p:nvGraphicFramePr>
        <p:xfrm>
          <a:off x="1835842" y="1227430"/>
          <a:ext cx="8181796" cy="5094481"/>
        </p:xfrm>
        <a:graphic>
          <a:graphicData uri="http://schemas.openxmlformats.org/drawingml/2006/table">
            <a:tbl>
              <a:tblPr firstRow="1" firstCol="1" bandRow="1"/>
              <a:tblGrid>
                <a:gridCol w="938894">
                  <a:extLst>
                    <a:ext uri="{9D8B030D-6E8A-4147-A177-3AD203B41FA5}">
                      <a16:colId xmlns:a16="http://schemas.microsoft.com/office/drawing/2014/main" val="2932954129"/>
                    </a:ext>
                  </a:extLst>
                </a:gridCol>
                <a:gridCol w="4667897">
                  <a:extLst>
                    <a:ext uri="{9D8B030D-6E8A-4147-A177-3AD203B41FA5}">
                      <a16:colId xmlns:a16="http://schemas.microsoft.com/office/drawing/2014/main" val="511602394"/>
                    </a:ext>
                  </a:extLst>
                </a:gridCol>
                <a:gridCol w="2575005">
                  <a:extLst>
                    <a:ext uri="{9D8B030D-6E8A-4147-A177-3AD203B41FA5}">
                      <a16:colId xmlns:a16="http://schemas.microsoft.com/office/drawing/2014/main" val="3374404517"/>
                    </a:ext>
                  </a:extLst>
                </a:gridCol>
              </a:tblGrid>
              <a:tr h="331533">
                <a:tc>
                  <a:txBody>
                    <a:bodyPr/>
                    <a:lstStyle/>
                    <a:p>
                      <a:pPr marL="0" marR="102870">
                        <a:lnSpc>
                          <a:spcPct val="115000"/>
                        </a:lnSpc>
                        <a:spcBef>
                          <a:spcPts val="0"/>
                        </a:spcBef>
                        <a:spcAft>
                          <a:spcPts val="0"/>
                        </a:spcAft>
                        <a:tabLst>
                          <a:tab pos="560070" algn="ctr"/>
                        </a:tabLst>
                      </a:pPr>
                      <a:r>
                        <a:rPr lang="en-US" sz="1200" b="1">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Time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571"/>
                    </a:solidFill>
                  </a:tcPr>
                </a:tc>
                <a:tc>
                  <a:txBody>
                    <a:bodyPr/>
                    <a:lstStyle/>
                    <a:p>
                      <a:pPr marL="0" marR="2274570">
                        <a:lnSpc>
                          <a:spcPct val="115000"/>
                        </a:lnSpc>
                        <a:spcBef>
                          <a:spcPts val="0"/>
                        </a:spcBef>
                        <a:spcAft>
                          <a:spcPts val="0"/>
                        </a:spcAft>
                      </a:pPr>
                      <a:r>
                        <a:rPr lang="en-US" sz="1200" b="1" dirty="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Presentation</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571"/>
                    </a:solidFill>
                  </a:tcPr>
                </a:tc>
                <a:tc>
                  <a:txBody>
                    <a:bodyPr/>
                    <a:lstStyle/>
                    <a:p>
                      <a:pPr marL="0" marR="0">
                        <a:lnSpc>
                          <a:spcPct val="115000"/>
                        </a:lnSpc>
                        <a:spcBef>
                          <a:spcPts val="0"/>
                        </a:spcBef>
                        <a:spcAft>
                          <a:spcPts val="0"/>
                        </a:spcAft>
                      </a:pPr>
                      <a:r>
                        <a:rPr lang="en-US" sz="1200" b="1">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Speaker</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571"/>
                    </a:solidFill>
                  </a:tcPr>
                </a:tc>
                <a:extLst>
                  <a:ext uri="{0D108BD9-81ED-4DB2-BD59-A6C34878D82A}">
                    <a16:rowId xmlns:a16="http://schemas.microsoft.com/office/drawing/2014/main" val="271360870"/>
                  </a:ext>
                </a:extLst>
              </a:tr>
              <a:tr h="331533">
                <a:tc>
                  <a:txBody>
                    <a:bodyPr/>
                    <a:lstStyle/>
                    <a:p>
                      <a:pPr marL="0" marR="102870">
                        <a:lnSpc>
                          <a:spcPct val="115000"/>
                        </a:lnSpc>
                        <a:spcBef>
                          <a:spcPts val="0"/>
                        </a:spcBef>
                        <a:spcAft>
                          <a:spcPts val="0"/>
                        </a:spcAft>
                        <a:tabLst>
                          <a:tab pos="560070" algn="ctr"/>
                        </a:tabLst>
                      </a:pPr>
                      <a:r>
                        <a:rPr lang="en-US" sz="1200" b="1">
                          <a:effectLst/>
                          <a:latin typeface="Segoe UI" panose="020B0502040204020203" pitchFamily="34" charset="0"/>
                          <a:ea typeface="Times New Roman" panose="02020603050405020304" pitchFamily="18" charset="0"/>
                          <a:cs typeface="Times New Roman" panose="02020603050405020304" pitchFamily="18" charset="0"/>
                        </a:rPr>
                        <a:t>8:00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2">
                  <a:txBody>
                    <a:bodyPr/>
                    <a:lstStyle/>
                    <a:p>
                      <a:pPr marL="0" marR="102870">
                        <a:lnSpc>
                          <a:spcPct val="115000"/>
                        </a:lnSpc>
                        <a:spcBef>
                          <a:spcPts val="0"/>
                        </a:spcBef>
                        <a:spcAft>
                          <a:spcPts val="0"/>
                        </a:spcAft>
                      </a:pPr>
                      <a:r>
                        <a:rPr lang="en-US" sz="1200" b="1">
                          <a:effectLst/>
                          <a:latin typeface="Segoe UI" panose="020B0502040204020203" pitchFamily="34" charset="0"/>
                          <a:ea typeface="Times New Roman" panose="02020603050405020304" pitchFamily="18" charset="0"/>
                          <a:cs typeface="Times New Roman" panose="02020603050405020304" pitchFamily="18" charset="0"/>
                        </a:rPr>
                        <a:t>Convene Meeting</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extLst>
                  <a:ext uri="{0D108BD9-81ED-4DB2-BD59-A6C34878D82A}">
                    <a16:rowId xmlns:a16="http://schemas.microsoft.com/office/drawing/2014/main" val="2598155790"/>
                  </a:ext>
                </a:extLst>
              </a:tr>
              <a:tr h="331533">
                <a:tc>
                  <a:txBody>
                    <a:bodyPr/>
                    <a:lstStyle/>
                    <a:p>
                      <a:pPr marL="0" marR="102870">
                        <a:lnSpc>
                          <a:spcPct val="115000"/>
                        </a:lnSpc>
                        <a:spcBef>
                          <a:spcPts val="0"/>
                        </a:spcBef>
                        <a:spcAft>
                          <a:spcPts val="0"/>
                        </a:spcAft>
                        <a:tabLst>
                          <a:tab pos="560070" algn="ctr"/>
                        </a:tabLst>
                      </a:pPr>
                      <a:r>
                        <a:rPr lang="en-US" sz="1200">
                          <a:effectLst/>
                          <a:latin typeface="Segoe UI" panose="020B0502040204020203" pitchFamily="34" charset="0"/>
                          <a:ea typeface="Times New Roman" panose="02020603050405020304" pitchFamily="18" charset="0"/>
                          <a:cs typeface="Times New Roman" panose="02020603050405020304" pitchFamily="18" charset="0"/>
                        </a:rPr>
                        <a:t>8:00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9419735"/>
                  </a:ext>
                </a:extLst>
              </a:tr>
              <a:tr h="404771">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224274004"/>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3760212"/>
                  </a:ext>
                </a:extLst>
              </a:tr>
              <a:tr h="331533">
                <a:tc>
                  <a:txBody>
                    <a:bodyPr/>
                    <a:lstStyle/>
                    <a:p>
                      <a:pPr marL="0" marR="102870">
                        <a:lnSpc>
                          <a:spcPct val="115000"/>
                        </a:lnSpc>
                        <a:spcBef>
                          <a:spcPts val="0"/>
                        </a:spcBef>
                        <a:spcAft>
                          <a:spcPts val="0"/>
                        </a:spcAft>
                        <a:tabLst>
                          <a:tab pos="560070" algn="ctr"/>
                        </a:tabLs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10:00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Break</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r>
                        <a:rPr lang="en-US" sz="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766597345"/>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2881883"/>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727699409"/>
                  </a:ext>
                </a:extLst>
              </a:tr>
              <a:tr h="331533">
                <a:tc>
                  <a:txBody>
                    <a:bodyPr/>
                    <a:lstStyle/>
                    <a:p>
                      <a:pPr marL="0" marR="102870" algn="l" defTabSz="914400" rtl="0" eaLnBrk="1" latinLnBrk="0" hangingPunct="1">
                        <a:lnSpc>
                          <a:spcPct val="115000"/>
                        </a:lnSpc>
                        <a:spcBef>
                          <a:spcPts val="0"/>
                        </a:spcBef>
                        <a:spcAft>
                          <a:spcPts val="0"/>
                        </a:spcAft>
                        <a:tabLst>
                          <a:tab pos="560070" algn="ctr"/>
                        </a:tabLst>
                      </a:pPr>
                      <a:endParaRPr lang="en-US" sz="1200" kern="12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gn="l" defTabSz="914400" rtl="0" eaLnBrk="1" latinLnBrk="0" hangingPunct="1">
                        <a:lnSpc>
                          <a:spcPct val="115000"/>
                        </a:lnSpc>
                        <a:spcBef>
                          <a:spcPts val="0"/>
                        </a:spcBef>
                        <a:spcAft>
                          <a:spcPts val="0"/>
                        </a:spcAft>
                      </a:pPr>
                      <a:endParaRPr lang="en-US" sz="1200" kern="12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gn="l" defTabSz="914400" rtl="0" eaLnBrk="1" latinLnBrk="0" hangingPunct="1">
                        <a:lnSpc>
                          <a:spcPct val="115000"/>
                        </a:lnSpc>
                        <a:spcBef>
                          <a:spcPts val="0"/>
                        </a:spcBef>
                        <a:spcAft>
                          <a:spcPts val="0"/>
                        </a:spcAft>
                      </a:pPr>
                      <a:endParaRPr lang="en-US" sz="1200" kern="12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9373010"/>
                  </a:ext>
                </a:extLst>
              </a:tr>
              <a:tr h="331533">
                <a:tc>
                  <a:txBody>
                    <a:bodyPr/>
                    <a:lstStyle/>
                    <a:p>
                      <a:pPr marL="0" marR="102870">
                        <a:lnSpc>
                          <a:spcPct val="115000"/>
                        </a:lnSpc>
                        <a:spcBef>
                          <a:spcPts val="0"/>
                        </a:spcBef>
                        <a:spcAft>
                          <a:spcPts val="0"/>
                        </a:spcAft>
                        <a:tabLst>
                          <a:tab pos="560070" algn="ctr"/>
                        </a:tabLs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12:00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Lunch</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r>
                        <a:rPr lang="en-US" sz="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409255333"/>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8939695"/>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690304744"/>
                  </a:ext>
                </a:extLst>
              </a:tr>
              <a:tr h="331533">
                <a:tc>
                  <a:txBody>
                    <a:bodyPr/>
                    <a:lstStyle/>
                    <a:p>
                      <a:pPr marL="0" marR="102870">
                        <a:lnSpc>
                          <a:spcPct val="115000"/>
                        </a:lnSpc>
                        <a:spcBef>
                          <a:spcPts val="0"/>
                        </a:spcBef>
                        <a:spcAft>
                          <a:spcPts val="0"/>
                        </a:spcAft>
                        <a:tabLst>
                          <a:tab pos="560070" algn="ctr"/>
                        </a:tabLs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3:00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Break</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9979672"/>
                  </a:ext>
                </a:extLst>
              </a:tr>
              <a:tr h="379781">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643200741"/>
                  </a:ext>
                </a:extLst>
              </a:tr>
              <a:tr h="331533">
                <a:tc>
                  <a:txBody>
                    <a:bodyPr/>
                    <a:lstStyle/>
                    <a:p>
                      <a:pPr marL="0" marR="102870">
                        <a:lnSpc>
                          <a:spcPct val="115000"/>
                        </a:lnSpc>
                        <a:spcBef>
                          <a:spcPts val="0"/>
                        </a:spcBef>
                        <a:spcAft>
                          <a:spcPts val="0"/>
                        </a:spcAft>
                        <a:tabLst>
                          <a:tab pos="560070" algn="ctr"/>
                        </a:tabLs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5:00</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Adjourn</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r>
                        <a:rPr lang="en-US" sz="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2754446"/>
                  </a:ext>
                </a:extLst>
              </a:tr>
            </a:tbl>
          </a:graphicData>
        </a:graphic>
      </p:graphicFrame>
      <p:sp>
        <p:nvSpPr>
          <p:cNvPr id="13"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122496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ad Chart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23136" y="-105708"/>
            <a:ext cx="12598400" cy="1381961"/>
          </a:xfrm>
          <a:prstGeom prst="rect">
            <a:avLst/>
          </a:prstGeom>
        </p:spPr>
      </p:pic>
      <p:pic>
        <p:nvPicPr>
          <p:cNvPr id="7" name="Picture 6"/>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23136" y="-105708"/>
            <a:ext cx="12598400" cy="1381961"/>
          </a:xfrm>
          <a:prstGeom prst="rect">
            <a:avLst/>
          </a:prstGeom>
        </p:spPr>
      </p:pic>
      <p:sp>
        <p:nvSpPr>
          <p:cNvPr id="8"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a:t>Click to edit Master title style</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rot="10800000">
            <a:off x="-607927" y="6390289"/>
            <a:ext cx="13474840" cy="579484"/>
          </a:xfrm>
          <a:prstGeom prst="rect">
            <a:avLst/>
          </a:prstGeom>
        </p:spPr>
      </p:pic>
      <p:sp>
        <p:nvSpPr>
          <p:cNvPr id="10"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graphicFrame>
        <p:nvGraphicFramePr>
          <p:cNvPr id="2" name="Table 1"/>
          <p:cNvGraphicFramePr>
            <a:graphicFrameLocks noGrp="1"/>
          </p:cNvGraphicFramePr>
          <p:nvPr userDrawn="1">
            <p:extLst>
              <p:ext uri="{D42A27DB-BD31-4B8C-83A1-F6EECF244321}">
                <p14:modId xmlns:p14="http://schemas.microsoft.com/office/powerpoint/2010/main" val="271191812"/>
              </p:ext>
            </p:extLst>
          </p:nvPr>
        </p:nvGraphicFramePr>
        <p:xfrm>
          <a:off x="165538" y="1532083"/>
          <a:ext cx="11274358" cy="4846320"/>
        </p:xfrm>
        <a:graphic>
          <a:graphicData uri="http://schemas.openxmlformats.org/drawingml/2006/table">
            <a:tbl>
              <a:tblPr bandRow="1">
                <a:tableStyleId>{BDBED569-4797-4DF1-A0F4-6AAB3CD982D8}</a:tableStyleId>
              </a:tblPr>
              <a:tblGrid>
                <a:gridCol w="5511907">
                  <a:extLst>
                    <a:ext uri="{9D8B030D-6E8A-4147-A177-3AD203B41FA5}">
                      <a16:colId xmlns:a16="http://schemas.microsoft.com/office/drawing/2014/main" val="3455249154"/>
                    </a:ext>
                  </a:extLst>
                </a:gridCol>
                <a:gridCol w="5762451">
                  <a:extLst>
                    <a:ext uri="{9D8B030D-6E8A-4147-A177-3AD203B41FA5}">
                      <a16:colId xmlns:a16="http://schemas.microsoft.com/office/drawing/2014/main" val="3729642697"/>
                    </a:ext>
                  </a:extLst>
                </a:gridCol>
              </a:tblGrid>
              <a:tr h="365760">
                <a:tc>
                  <a:txBody>
                    <a:bodyPr/>
                    <a:lstStyle/>
                    <a:p>
                      <a:r>
                        <a:rPr lang="en-US" b="1" dirty="0">
                          <a:latin typeface="Segoe UI" panose="020B0502040204020203" pitchFamily="34" charset="0"/>
                          <a:cs typeface="Segoe UI" panose="020B0502040204020203" pitchFamily="34" charset="0"/>
                        </a:rPr>
                        <a:t>PROJECT INFORMATION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tc>
                  <a:txBody>
                    <a:bodyPr/>
                    <a:lstStyle/>
                    <a:p>
                      <a:r>
                        <a:rPr lang="en-US" b="1" dirty="0">
                          <a:latin typeface="Segoe UI" panose="020B0502040204020203" pitchFamily="34" charset="0"/>
                          <a:cs typeface="Segoe UI" panose="020B0502040204020203" pitchFamily="34" charset="0"/>
                        </a:rPr>
                        <a:t>OBJECTIVE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extLst>
                  <a:ext uri="{0D108BD9-81ED-4DB2-BD59-A6C34878D82A}">
                    <a16:rowId xmlns:a16="http://schemas.microsoft.com/office/drawing/2014/main" val="3992270513"/>
                  </a:ext>
                </a:extLst>
              </a:tr>
              <a:tr h="2286000">
                <a:tc>
                  <a:txBody>
                    <a:bodyPr/>
                    <a:lstStyle/>
                    <a:p>
                      <a:r>
                        <a:rPr lang="en-US" sz="1800" u="sng" dirty="0">
                          <a:latin typeface="Segoe UI" panose="020B0502040204020203" pitchFamily="34" charset="0"/>
                          <a:cs typeface="Segoe UI" panose="020B0502040204020203" pitchFamily="34" charset="0"/>
                        </a:rPr>
                        <a:t>Prime/Lead</a:t>
                      </a:r>
                      <a:r>
                        <a:rPr lang="en-US" sz="1800" dirty="0">
                          <a:latin typeface="Segoe UI" panose="020B0502040204020203" pitchFamily="34" charset="0"/>
                          <a:cs typeface="Segoe UI" panose="020B0502040204020203" pitchFamily="34" charset="0"/>
                        </a:rPr>
                        <a:t>:</a:t>
                      </a:r>
                    </a:p>
                    <a:p>
                      <a:endParaRPr lang="en-US" sz="1800" dirty="0">
                        <a:latin typeface="Segoe UI" panose="020B0502040204020203" pitchFamily="34" charset="0"/>
                        <a:cs typeface="Segoe UI" panose="020B0502040204020203" pitchFamily="34" charset="0"/>
                      </a:endParaRPr>
                    </a:p>
                    <a:p>
                      <a:r>
                        <a:rPr lang="en-US" sz="1800" u="sng" dirty="0">
                          <a:latin typeface="Segoe UI" panose="020B0502040204020203" pitchFamily="34" charset="0"/>
                          <a:cs typeface="Segoe UI" panose="020B0502040204020203" pitchFamily="34" charset="0"/>
                        </a:rPr>
                        <a:t>Team Members</a:t>
                      </a:r>
                      <a:r>
                        <a:rPr lang="en-US" sz="1800" dirty="0">
                          <a:latin typeface="Segoe UI" panose="020B0502040204020203" pitchFamily="34" charset="0"/>
                          <a:cs typeface="Segoe UI" panose="020B0502040204020203" pitchFamily="34" charset="0"/>
                        </a:rPr>
                        <a:t>:  </a:t>
                      </a:r>
                    </a:p>
                    <a:p>
                      <a:endParaRPr lang="en-US" sz="1800" dirty="0">
                        <a:latin typeface="Segoe UI" panose="020B0502040204020203" pitchFamily="34" charset="0"/>
                        <a:cs typeface="Segoe UI" panose="020B0502040204020203" pitchFamily="34" charset="0"/>
                      </a:endParaRPr>
                    </a:p>
                    <a:p>
                      <a:r>
                        <a:rPr lang="en-US" sz="1800" u="sng" dirty="0">
                          <a:latin typeface="Segoe UI" panose="020B0502040204020203" pitchFamily="34" charset="0"/>
                          <a:cs typeface="Segoe UI" panose="020B0502040204020203" pitchFamily="34" charset="0"/>
                        </a:rPr>
                        <a:t>Duration</a:t>
                      </a:r>
                      <a:r>
                        <a:rPr lang="en-US" sz="1800" dirty="0">
                          <a:latin typeface="Segoe UI" panose="020B0502040204020203" pitchFamily="34" charset="0"/>
                          <a:cs typeface="Segoe UI" panose="020B0502040204020203"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Segoe UI" panose="020B0502040204020203" pitchFamily="34" charset="0"/>
                          <a:cs typeface="Segoe UI" panose="020B0502040204020203" pitchFamily="34" charset="0"/>
                        </a:rPr>
                        <a:t>Enter</a:t>
                      </a:r>
                      <a:r>
                        <a:rPr lang="en-US" baseline="0" dirty="0">
                          <a:latin typeface="Segoe UI" panose="020B0502040204020203" pitchFamily="34" charset="0"/>
                          <a:cs typeface="Segoe UI" panose="020B0502040204020203" pitchFamily="34" charset="0"/>
                        </a:rPr>
                        <a:t> objective here.</a:t>
                      </a:r>
                      <a:endParaRPr lang="en-US"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9032222"/>
                  </a:ext>
                </a:extLst>
              </a:tr>
              <a:tr h="365760">
                <a:tc>
                  <a:txBody>
                    <a:bodyPr/>
                    <a:lstStyle/>
                    <a:p>
                      <a:r>
                        <a:rPr lang="en-US" b="1" dirty="0">
                          <a:latin typeface="Segoe UI" panose="020B0502040204020203" pitchFamily="34" charset="0"/>
                          <a:cs typeface="Segoe UI" panose="020B0502040204020203" pitchFamily="34" charset="0"/>
                        </a:rPr>
                        <a:t>DELIVERABLES/BENEFITS/ROI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tc>
                  <a:txBody>
                    <a:bodyPr/>
                    <a:lstStyle/>
                    <a:p>
                      <a:r>
                        <a:rPr lang="en-US" b="1" dirty="0">
                          <a:latin typeface="Segoe UI" panose="020B0502040204020203" pitchFamily="34" charset="0"/>
                          <a:cs typeface="Segoe UI" panose="020B0502040204020203" pitchFamily="34" charset="0"/>
                        </a:rPr>
                        <a:t>FINANCIAL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B5C1"/>
                    </a:solidFill>
                  </a:tcPr>
                </a:tc>
                <a:extLst>
                  <a:ext uri="{0D108BD9-81ED-4DB2-BD59-A6C34878D82A}">
                    <a16:rowId xmlns:a16="http://schemas.microsoft.com/office/drawing/2014/main" val="2005705520"/>
                  </a:ext>
                </a:extLst>
              </a:tr>
              <a:tr h="1828800">
                <a:tc>
                  <a:txBody>
                    <a:bodyPr/>
                    <a:lstStyle/>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 </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 </a:t>
                      </a:r>
                    </a:p>
                    <a:p>
                      <a:pPr marL="285750" indent="-285750">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Segoe UI" panose="020B0502040204020203" pitchFamily="34" charset="0"/>
                          <a:cs typeface="Segoe UI" panose="020B0502040204020203" pitchFamily="34" charset="0"/>
                        </a:rPr>
                        <a:t>Program Funds:  $</a:t>
                      </a:r>
                    </a:p>
                    <a:p>
                      <a:r>
                        <a:rPr lang="en-US" dirty="0">
                          <a:latin typeface="Segoe UI" panose="020B0502040204020203" pitchFamily="34" charset="0"/>
                          <a:cs typeface="Segoe UI" panose="020B0502040204020203" pitchFamily="34" charset="0"/>
                        </a:rPr>
                        <a:t>Cost</a:t>
                      </a:r>
                      <a:r>
                        <a:rPr lang="en-US" baseline="0" dirty="0">
                          <a:latin typeface="Segoe UI" panose="020B0502040204020203" pitchFamily="34" charset="0"/>
                          <a:cs typeface="Segoe UI" panose="020B0502040204020203" pitchFamily="34" charset="0"/>
                        </a:rPr>
                        <a:t> Share:         $</a:t>
                      </a:r>
                      <a:endParaRPr lang="en-US"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075137"/>
                  </a:ext>
                </a:extLst>
              </a:tr>
            </a:tbl>
          </a:graphicData>
        </a:graphic>
      </p:graphicFrame>
      <p:sp>
        <p:nvSpPr>
          <p:cNvPr id="11" name="TextBox 10"/>
          <p:cNvSpPr txBox="1"/>
          <p:nvPr userDrawn="1"/>
        </p:nvSpPr>
        <p:spPr>
          <a:xfrm>
            <a:off x="69850" y="1088325"/>
            <a:ext cx="5459401"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Subtitle</a:t>
            </a:r>
          </a:p>
        </p:txBody>
      </p:sp>
      <p:sp>
        <p:nvSpPr>
          <p:cNvPr id="12" name="TextBox 11"/>
          <p:cNvSpPr txBox="1"/>
          <p:nvPr userDrawn="1"/>
        </p:nvSpPr>
        <p:spPr>
          <a:xfrm>
            <a:off x="10135485" y="1046285"/>
            <a:ext cx="1282776" cy="369332"/>
          </a:xfrm>
          <a:prstGeom prst="rect">
            <a:avLst/>
          </a:prstGeom>
          <a:noFill/>
        </p:spPr>
        <p:txBody>
          <a:bodyPr wrap="square" rtlCol="0">
            <a:spAutoFit/>
          </a:bodyPr>
          <a:lstStyle/>
          <a:p>
            <a:pPr algn="r"/>
            <a:r>
              <a:rPr lang="en-US" dirty="0">
                <a:latin typeface="Segoe UI" panose="020B0502040204020203" pitchFamily="34" charset="0"/>
                <a:cs typeface="Segoe UI" panose="020B0502040204020203" pitchFamily="34" charset="0"/>
              </a:rPr>
              <a:t>0/00</a:t>
            </a:r>
          </a:p>
        </p:txBody>
      </p:sp>
    </p:spTree>
    <p:extLst>
      <p:ext uri="{BB962C8B-B14F-4D97-AF65-F5344CB8AC3E}">
        <p14:creationId xmlns:p14="http://schemas.microsoft.com/office/powerpoint/2010/main" val="3031430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766219"/>
            <a:ext cx="10515600" cy="1325563"/>
          </a:xfrm>
          <a:prstGeom prst="rect">
            <a:avLst/>
          </a:prstGeom>
        </p:spPr>
        <p:txBody>
          <a:bodyPr/>
          <a:lstStyle>
            <a:lvl1pPr algn="ctr">
              <a:defRPr>
                <a:latin typeface="Segoe UI" panose="020B0502040204020203" pitchFamily="34" charset="0"/>
                <a:cs typeface="Segoe UI" panose="020B0502040204020203" pitchFamily="34" charset="0"/>
              </a:defRPr>
            </a:lvl1pPr>
          </a:lstStyle>
          <a:p>
            <a:r>
              <a:rPr lang="en-US" dirty="0"/>
              <a:t>Questions?</a:t>
            </a:r>
          </a:p>
        </p:txBody>
      </p:sp>
      <p:sp>
        <p:nvSpPr>
          <p:cNvPr id="4" name="Slide Number Placeholder 3"/>
          <p:cNvSpPr>
            <a:spLocks noGrp="1"/>
          </p:cNvSpPr>
          <p:nvPr>
            <p:ph type="sldNum" sz="quarter" idx="11"/>
          </p:nvPr>
        </p:nvSpPr>
        <p:spPr/>
        <p:txBody>
          <a:bodyPr/>
          <a:lstStyle>
            <a:lvl1pPr>
              <a:defRPr>
                <a:solidFill>
                  <a:schemeClr val="bg2">
                    <a:lumMod val="50000"/>
                  </a:schemeClr>
                </a:solidFill>
              </a:defRPr>
            </a:lvl1pPr>
          </a:lstStyle>
          <a:p>
            <a:fld id="{A916C171-007E-46CF-80D5-F89E015BD616}"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0838" y="5675431"/>
            <a:ext cx="1626901" cy="977918"/>
          </a:xfrm>
          <a:prstGeom prst="rect">
            <a:avLst/>
          </a:prstGeom>
        </p:spPr>
      </p:pic>
    </p:spTree>
    <p:extLst>
      <p:ext uri="{BB962C8B-B14F-4D97-AF65-F5344CB8AC3E}">
        <p14:creationId xmlns:p14="http://schemas.microsoft.com/office/powerpoint/2010/main" val="12249004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3AB727D-1846-43E4-BF29-0BC415A18288}"/>
              </a:ext>
            </a:extLst>
          </p:cNvPr>
          <p:cNvSpPr/>
          <p:nvPr userDrawn="1"/>
        </p:nvSpPr>
        <p:spPr>
          <a:xfrm>
            <a:off x="-1" y="6044391"/>
            <a:ext cx="12192001" cy="8136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305BCD4D-103B-4186-9A18-10E4F8A44242}"/>
              </a:ext>
            </a:extLst>
          </p:cNvPr>
          <p:cNvPicPr>
            <a:picLocks noChangeAspect="1"/>
          </p:cNvPicPr>
          <p:nvPr userDrawn="1"/>
        </p:nvPicPr>
        <p:blipFill rotWithShape="1">
          <a:blip r:embed="rId4" cstate="screen">
            <a:alphaModFix amt="51000"/>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0" y="0"/>
            <a:ext cx="12192000" cy="1325747"/>
          </a:xfrm>
          <a:prstGeom prst="rect">
            <a:avLst/>
          </a:prstGeom>
        </p:spPr>
      </p:pic>
      <p:sp>
        <p:nvSpPr>
          <p:cNvPr id="24" name="TextBox 23">
            <a:extLst>
              <a:ext uri="{FF2B5EF4-FFF2-40B4-BE49-F238E27FC236}">
                <a16:creationId xmlns:a16="http://schemas.microsoft.com/office/drawing/2014/main" id="{2890D491-7038-4AE5-B893-FC28138EB472}"/>
              </a:ext>
            </a:extLst>
          </p:cNvPr>
          <p:cNvSpPr txBox="1"/>
          <p:nvPr userDrawn="1"/>
        </p:nvSpPr>
        <p:spPr>
          <a:xfrm>
            <a:off x="129209" y="6085003"/>
            <a:ext cx="12019722" cy="246221"/>
          </a:xfrm>
          <a:prstGeom prst="rect">
            <a:avLst/>
          </a:prstGeom>
          <a:noFill/>
        </p:spPr>
        <p:txBody>
          <a:bodyPr wrap="square">
            <a:spAutoFit/>
          </a:bodyPr>
          <a:lstStyle/>
          <a:p>
            <a:pPr algn="l" fontAlgn="base"/>
            <a:r>
              <a:rPr lang="en-US" sz="1000" b="1" i="0" cap="all" dirty="0">
                <a:solidFill>
                  <a:srgbClr val="C00000"/>
                </a:solidFill>
                <a:effectLst/>
                <a:latin typeface="futura-pt"/>
              </a:rPr>
              <a:t>KEEP TRUST. </a:t>
            </a:r>
            <a:r>
              <a:rPr lang="en-US" sz="1000" b="0" i="0" dirty="0">
                <a:solidFill>
                  <a:schemeClr val="tx1"/>
                </a:solidFill>
                <a:effectLst/>
                <a:latin typeface="futura-pt"/>
              </a:rPr>
              <a:t>Trusted Advisors to the American Maritime Industry.</a:t>
            </a:r>
          </a:p>
        </p:txBody>
      </p:sp>
      <p:cxnSp>
        <p:nvCxnSpPr>
          <p:cNvPr id="25" name="Straight Connector 24">
            <a:extLst>
              <a:ext uri="{FF2B5EF4-FFF2-40B4-BE49-F238E27FC236}">
                <a16:creationId xmlns:a16="http://schemas.microsoft.com/office/drawing/2014/main" id="{490BDEEC-4A2E-42C4-9ABC-C6948019D206}"/>
              </a:ext>
            </a:extLst>
          </p:cNvPr>
          <p:cNvCxnSpPr>
            <a:cxnSpLocks/>
          </p:cNvCxnSpPr>
          <p:nvPr userDrawn="1"/>
        </p:nvCxnSpPr>
        <p:spPr>
          <a:xfrm>
            <a:off x="4164497" y="6247328"/>
            <a:ext cx="777495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descr="Shape, arrow&#10;&#10;Description automatically generated">
            <a:extLst>
              <a:ext uri="{FF2B5EF4-FFF2-40B4-BE49-F238E27FC236}">
                <a16:creationId xmlns:a16="http://schemas.microsoft.com/office/drawing/2014/main" id="{DAE3372D-5F71-40FE-BE10-F8943F90250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600200" cy="1325747"/>
          </a:xfrm>
          <a:prstGeom prst="rect">
            <a:avLst/>
          </a:prstGeom>
          <a:effectLst>
            <a:outerShdw blurRad="50800" dist="38100" algn="l" rotWithShape="0">
              <a:prstClr val="black">
                <a:alpha val="40000"/>
              </a:prstClr>
            </a:outerShdw>
          </a:effectLst>
        </p:spPr>
      </p:pic>
      <p:pic>
        <p:nvPicPr>
          <p:cNvPr id="21" name="Picture 20">
            <a:extLst>
              <a:ext uri="{FF2B5EF4-FFF2-40B4-BE49-F238E27FC236}">
                <a16:creationId xmlns:a16="http://schemas.microsoft.com/office/drawing/2014/main" id="{11971B99-0D0A-461B-8029-D50A2D36639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200" y="38158"/>
            <a:ext cx="989501" cy="1219200"/>
          </a:xfrm>
          <a:prstGeom prst="rect">
            <a:avLst/>
          </a:prstGeom>
          <a:effectLst/>
        </p:spPr>
      </p:pic>
      <p:sp>
        <p:nvSpPr>
          <p:cNvPr id="8" name="TextBox 7">
            <a:extLst>
              <a:ext uri="{FF2B5EF4-FFF2-40B4-BE49-F238E27FC236}">
                <a16:creationId xmlns:a16="http://schemas.microsoft.com/office/drawing/2014/main" id="{66DFBDE7-F6EA-4B1F-8239-2E1B1E43E19B}"/>
              </a:ext>
            </a:extLst>
          </p:cNvPr>
          <p:cNvSpPr txBox="1"/>
          <p:nvPr userDrawn="1"/>
        </p:nvSpPr>
        <p:spPr>
          <a:xfrm>
            <a:off x="152400" y="6394849"/>
            <a:ext cx="1596719" cy="369332"/>
          </a:xfrm>
          <a:prstGeom prst="rect">
            <a:avLst/>
          </a:prstGeom>
          <a:noFill/>
        </p:spPr>
        <p:txBody>
          <a:bodyPr wrap="none" rtlCol="0">
            <a:spAutoFit/>
          </a:bodyPr>
          <a:lstStyle/>
          <a:p>
            <a:r>
              <a:rPr lang="en-US" dirty="0"/>
              <a:t>13 March 2024</a:t>
            </a:r>
          </a:p>
        </p:txBody>
      </p:sp>
      <p:sp>
        <p:nvSpPr>
          <p:cNvPr id="9" name="TextBox 8">
            <a:extLst>
              <a:ext uri="{FF2B5EF4-FFF2-40B4-BE49-F238E27FC236}">
                <a16:creationId xmlns:a16="http://schemas.microsoft.com/office/drawing/2014/main" id="{A617F0A1-DFE7-4959-B687-BBDF0DF1F9F2}"/>
              </a:ext>
            </a:extLst>
          </p:cNvPr>
          <p:cNvSpPr txBox="1"/>
          <p:nvPr userDrawn="1"/>
        </p:nvSpPr>
        <p:spPr>
          <a:xfrm>
            <a:off x="11506224" y="6394849"/>
            <a:ext cx="457176" cy="369332"/>
          </a:xfrm>
          <a:prstGeom prst="rect">
            <a:avLst/>
          </a:prstGeom>
          <a:noFill/>
        </p:spPr>
        <p:txBody>
          <a:bodyPr wrap="none" rtlCol="0">
            <a:spAutoFit/>
          </a:bodyPr>
          <a:lstStyle/>
          <a:p>
            <a:fld id="{F403DC99-4076-4D44-95EF-D3949D7C9FD9}"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Lst>
  <p:hf hdr="0" ftr="0"/>
  <p:txStyles>
    <p:titleStyle>
      <a:lvl1pPr>
        <a:defRPr sz="4400">
          <a:solidFill>
            <a:schemeClr val="tx1">
              <a:lumMod val="85000"/>
              <a:lumOff val="15000"/>
            </a:schemeClr>
          </a:solidFill>
          <a:latin typeface="+mj-lt"/>
          <a:ea typeface="+mj-ea"/>
          <a:cs typeface="+mj-cs"/>
        </a:defRPr>
      </a:lvl1pPr>
    </p:titleStyle>
    <p:bodyStyle>
      <a:lvl1pPr marL="0">
        <a:defRPr>
          <a:latin typeface="futura-p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62631" y="6545535"/>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fld id="{A916C171-007E-46CF-80D5-F89E015BD616}" type="slidenum">
              <a:rPr lang="en-US" smtClean="0"/>
              <a:pPr/>
              <a:t>‹#›</a:t>
            </a:fld>
            <a:endParaRPr lang="en-US" dirty="0"/>
          </a:p>
        </p:txBody>
      </p:sp>
    </p:spTree>
    <p:extLst>
      <p:ext uri="{BB962C8B-B14F-4D97-AF65-F5344CB8AC3E}">
        <p14:creationId xmlns:p14="http://schemas.microsoft.com/office/powerpoint/2010/main" val="60132047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34055"/>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5759D"/>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hepburnandsons.com/"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jpeg"/><Relationship Id="rId2" Type="http://schemas.openxmlformats.org/officeDocument/2006/relationships/image" Target="../media/image15.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24.jpg"/><Relationship Id="rId13" Type="http://schemas.openxmlformats.org/officeDocument/2006/relationships/image" Target="../media/image29.png"/><Relationship Id="rId18" Type="http://schemas.openxmlformats.org/officeDocument/2006/relationships/image" Target="../media/image34.png"/><Relationship Id="rId26" Type="http://schemas.openxmlformats.org/officeDocument/2006/relationships/image" Target="../media/image42.png"/><Relationship Id="rId3" Type="http://schemas.openxmlformats.org/officeDocument/2006/relationships/image" Target="../media/image19.jpeg"/><Relationship Id="rId21" Type="http://schemas.openxmlformats.org/officeDocument/2006/relationships/image" Target="../media/image37.jpeg"/><Relationship Id="rId7" Type="http://schemas.openxmlformats.org/officeDocument/2006/relationships/image" Target="../media/image23.jpg"/><Relationship Id="rId12" Type="http://schemas.openxmlformats.org/officeDocument/2006/relationships/image" Target="../media/image28.png"/><Relationship Id="rId17" Type="http://schemas.openxmlformats.org/officeDocument/2006/relationships/image" Target="../media/image33.png"/><Relationship Id="rId25" Type="http://schemas.openxmlformats.org/officeDocument/2006/relationships/image" Target="../media/image41.png"/><Relationship Id="rId2" Type="http://schemas.openxmlformats.org/officeDocument/2006/relationships/image" Target="../media/image11.png"/><Relationship Id="rId16" Type="http://schemas.openxmlformats.org/officeDocument/2006/relationships/image" Target="../media/image32.jpg"/><Relationship Id="rId20"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7.jpg"/><Relationship Id="rId24" Type="http://schemas.openxmlformats.org/officeDocument/2006/relationships/image" Target="../media/image40.png"/><Relationship Id="rId5" Type="http://schemas.openxmlformats.org/officeDocument/2006/relationships/image" Target="../media/image21.png"/><Relationship Id="rId15" Type="http://schemas.openxmlformats.org/officeDocument/2006/relationships/image" Target="../media/image31.jpg"/><Relationship Id="rId23" Type="http://schemas.openxmlformats.org/officeDocument/2006/relationships/image" Target="../media/image39.png"/><Relationship Id="rId10" Type="http://schemas.openxmlformats.org/officeDocument/2006/relationships/image" Target="../media/image26.jpg"/><Relationship Id="rId19" Type="http://schemas.openxmlformats.org/officeDocument/2006/relationships/image" Target="../media/image35.png"/><Relationship Id="rId4" Type="http://schemas.openxmlformats.org/officeDocument/2006/relationships/image" Target="../media/image20.jpeg"/><Relationship Id="rId9" Type="http://schemas.openxmlformats.org/officeDocument/2006/relationships/image" Target="../media/image25.jpg"/><Relationship Id="rId14" Type="http://schemas.openxmlformats.org/officeDocument/2006/relationships/image" Target="../media/image30.png"/><Relationship Id="rId22" Type="http://schemas.openxmlformats.org/officeDocument/2006/relationships/image" Target="../media/image38.png"/><Relationship Id="rId27"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4.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5.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46.png"/></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7.png"/><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45C9FDF-C176-4720-A5D7-2F7F45ACE0D4}"/>
              </a:ext>
            </a:extLst>
          </p:cNvPr>
          <p:cNvPicPr>
            <a:picLocks noChangeAspect="1"/>
          </p:cNvPicPr>
          <p:nvPr/>
        </p:nvPicPr>
        <p:blipFill rotWithShape="1">
          <a:blip r:embed="rId3"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3606800" y="-1"/>
            <a:ext cx="8585201" cy="6911975"/>
          </a:xfrm>
          <a:prstGeom prst="rect">
            <a:avLst/>
          </a:prstGeom>
        </p:spPr>
      </p:pic>
      <p:pic>
        <p:nvPicPr>
          <p:cNvPr id="2" name="object 2"/>
          <p:cNvPicPr/>
          <p:nvPr/>
        </p:nvPicPr>
        <p:blipFill>
          <a:blip r:embed="rId4" cstate="print"/>
          <a:stretch>
            <a:fillRect/>
          </a:stretch>
        </p:blipFill>
        <p:spPr>
          <a:xfrm>
            <a:off x="0" y="0"/>
            <a:ext cx="6655337" cy="6858000"/>
          </a:xfrm>
          <a:prstGeom prst="rect">
            <a:avLst/>
          </a:prstGeom>
          <a:effectLst>
            <a:outerShdw blurRad="50800" dist="38100" algn="l" rotWithShape="0">
              <a:prstClr val="black">
                <a:alpha val="40000"/>
              </a:prstClr>
            </a:outerShdw>
          </a:effectLst>
        </p:spPr>
      </p:pic>
      <p:sp>
        <p:nvSpPr>
          <p:cNvPr id="3" name="object 3"/>
          <p:cNvSpPr txBox="1">
            <a:spLocks noGrp="1"/>
          </p:cNvSpPr>
          <p:nvPr>
            <p:ph type="title"/>
          </p:nvPr>
        </p:nvSpPr>
        <p:spPr>
          <a:xfrm>
            <a:off x="6054163" y="685800"/>
            <a:ext cx="5862562" cy="3890809"/>
          </a:xfrm>
          <a:prstGeom prst="rect">
            <a:avLst/>
          </a:prstGeom>
        </p:spPr>
        <p:txBody>
          <a:bodyPr vert="horz" wrap="square" lIns="0" tIns="12700" rIns="0" bIns="0" rtlCol="0">
            <a:spAutoFit/>
          </a:bodyPr>
          <a:lstStyle/>
          <a:p>
            <a:pPr marR="5080" algn="r">
              <a:spcBef>
                <a:spcPts val="100"/>
              </a:spcBef>
            </a:pPr>
            <a:r>
              <a:rPr lang="en-US" sz="4000" spc="-5" dirty="0">
                <a:solidFill>
                  <a:srgbClr val="000000"/>
                </a:solidFill>
                <a:latin typeface="Futura PT Book" panose="020B0502020204020303"/>
                <a:cs typeface="Calibri"/>
              </a:rPr>
              <a:t>Verification of Fire Protection of Shipboard Electric Cables Using Intumescent Coating</a:t>
            </a:r>
            <a:br>
              <a:rPr lang="en-US" sz="4000" spc="-5" dirty="0">
                <a:solidFill>
                  <a:srgbClr val="000000"/>
                </a:solidFill>
                <a:latin typeface="Futura PT Book" panose="020B0502020204020303"/>
                <a:cs typeface="Calibri"/>
              </a:rPr>
            </a:br>
            <a:br>
              <a:rPr lang="en-US" sz="2800" spc="-5" dirty="0">
                <a:solidFill>
                  <a:srgbClr val="000000"/>
                </a:solidFill>
                <a:latin typeface="Futura PT Book" panose="020B0502020204020303"/>
                <a:cs typeface="Calibri"/>
              </a:rPr>
            </a:br>
            <a:r>
              <a:rPr lang="en-US" sz="3200" spc="-5" dirty="0">
                <a:solidFill>
                  <a:srgbClr val="000000"/>
                </a:solidFill>
                <a:latin typeface="Futura PT Book" panose="020B0502020204020303"/>
                <a:cs typeface="Calibri"/>
              </a:rPr>
              <a:t>NSRP Sustainment Panel Meeting</a:t>
            </a:r>
            <a:endParaRPr lang="en-US" sz="4000" dirty="0">
              <a:latin typeface="Futura PT Book" panose="020B0502020204020303"/>
              <a:cs typeface="Calibri"/>
            </a:endParaRPr>
          </a:p>
        </p:txBody>
      </p:sp>
      <p:sp>
        <p:nvSpPr>
          <p:cNvPr id="5" name="object 5"/>
          <p:cNvSpPr txBox="1"/>
          <p:nvPr/>
        </p:nvSpPr>
        <p:spPr>
          <a:xfrm>
            <a:off x="6780148" y="6230047"/>
            <a:ext cx="5091569" cy="382156"/>
          </a:xfrm>
          <a:prstGeom prst="rect">
            <a:avLst/>
          </a:prstGeom>
        </p:spPr>
        <p:txBody>
          <a:bodyPr vert="horz" wrap="square" lIns="0" tIns="12700" rIns="0" bIns="0" rtlCol="0">
            <a:spAutoFit/>
          </a:bodyPr>
          <a:lstStyle/>
          <a:p>
            <a:pPr marL="12700" algn="r">
              <a:lnSpc>
                <a:spcPct val="100000"/>
              </a:lnSpc>
              <a:spcBef>
                <a:spcPts val="100"/>
              </a:spcBef>
            </a:pPr>
            <a:r>
              <a:rPr lang="en-US" sz="2400" b="1" spc="-5" dirty="0">
                <a:latin typeface="futura-pt"/>
                <a:cs typeface="Century Gothic"/>
              </a:rPr>
              <a:t>13 March 2024</a:t>
            </a:r>
          </a:p>
        </p:txBody>
      </p:sp>
      <p:grpSp>
        <p:nvGrpSpPr>
          <p:cNvPr id="9" name="Group 8">
            <a:extLst>
              <a:ext uri="{FF2B5EF4-FFF2-40B4-BE49-F238E27FC236}">
                <a16:creationId xmlns:a16="http://schemas.microsoft.com/office/drawing/2014/main" id="{F4B9F4CE-63EE-4054-96D2-57AB1E430A58}"/>
              </a:ext>
            </a:extLst>
          </p:cNvPr>
          <p:cNvGrpSpPr/>
          <p:nvPr/>
        </p:nvGrpSpPr>
        <p:grpSpPr>
          <a:xfrm>
            <a:off x="229308" y="304800"/>
            <a:ext cx="3933400" cy="4397463"/>
            <a:chOff x="391647" y="304800"/>
            <a:chExt cx="4334255" cy="4845611"/>
          </a:xfrm>
        </p:grpSpPr>
        <p:pic>
          <p:nvPicPr>
            <p:cNvPr id="7" name="object 7"/>
            <p:cNvPicPr/>
            <p:nvPr/>
          </p:nvPicPr>
          <p:blipFill>
            <a:blip r:embed="rId5" cstate="screen">
              <a:extLst>
                <a:ext uri="{28A0092B-C50C-407E-A947-70E740481C1C}">
                  <a14:useLocalDpi xmlns:a14="http://schemas.microsoft.com/office/drawing/2010/main"/>
                </a:ext>
              </a:extLst>
            </a:blip>
            <a:stretch>
              <a:fillRect/>
            </a:stretch>
          </p:blipFill>
          <p:spPr>
            <a:xfrm>
              <a:off x="391647" y="304800"/>
              <a:ext cx="4334255" cy="4280153"/>
            </a:xfrm>
            <a:prstGeom prst="rect">
              <a:avLst/>
            </a:prstGeom>
          </p:spPr>
        </p:pic>
        <p:sp>
          <p:nvSpPr>
            <p:cNvPr id="8" name="object 8"/>
            <p:cNvSpPr txBox="1"/>
            <p:nvPr/>
          </p:nvSpPr>
          <p:spPr>
            <a:xfrm>
              <a:off x="442298" y="4522034"/>
              <a:ext cx="4232951" cy="628377"/>
            </a:xfrm>
            <a:prstGeom prst="rect">
              <a:avLst/>
            </a:prstGeom>
          </p:spPr>
          <p:txBody>
            <a:bodyPr vert="horz" wrap="square" lIns="0" tIns="12700" rIns="0" bIns="0" rtlCol="0">
              <a:spAutoFit/>
            </a:bodyPr>
            <a:lstStyle/>
            <a:p>
              <a:pPr algn="ctr">
                <a:lnSpc>
                  <a:spcPct val="100000"/>
                </a:lnSpc>
                <a:spcBef>
                  <a:spcPts val="100"/>
                </a:spcBef>
              </a:pPr>
              <a:r>
                <a:rPr sz="4000" b="1" spc="-5" dirty="0">
                  <a:solidFill>
                    <a:srgbClr val="FFFFFF"/>
                  </a:solidFill>
                  <a:latin typeface="Century Gothic"/>
                  <a:cs typeface="Century Gothic"/>
                </a:rPr>
                <a:t>KEEP</a:t>
              </a:r>
              <a:r>
                <a:rPr sz="4000" b="1" spc="-35" dirty="0">
                  <a:solidFill>
                    <a:srgbClr val="FFFFFF"/>
                  </a:solidFill>
                  <a:latin typeface="Century Gothic"/>
                  <a:cs typeface="Century Gothic"/>
                </a:rPr>
                <a:t> </a:t>
              </a:r>
              <a:r>
                <a:rPr sz="4000" b="1" spc="-5" dirty="0">
                  <a:solidFill>
                    <a:srgbClr val="FFFFFF"/>
                  </a:solidFill>
                  <a:latin typeface="Century Gothic"/>
                  <a:cs typeface="Century Gothic"/>
                </a:rPr>
                <a:t>TRUST.</a:t>
              </a:r>
              <a:endParaRPr lang="en-US" sz="4000" b="1" spc="-5" dirty="0">
                <a:solidFill>
                  <a:srgbClr val="FFFFFF"/>
                </a:solidFill>
                <a:latin typeface="Century Gothic"/>
                <a:cs typeface="Century Gothic"/>
              </a:endParaRPr>
            </a:p>
          </p:txBody>
        </p:sp>
      </p:grpSp>
      <p:sp>
        <p:nvSpPr>
          <p:cNvPr id="17" name="object 8">
            <a:extLst>
              <a:ext uri="{FF2B5EF4-FFF2-40B4-BE49-F238E27FC236}">
                <a16:creationId xmlns:a16="http://schemas.microsoft.com/office/drawing/2014/main" id="{17C16081-82EE-4567-8D1A-E935962C8E1C}"/>
              </a:ext>
            </a:extLst>
          </p:cNvPr>
          <p:cNvSpPr txBox="1"/>
          <p:nvPr/>
        </p:nvSpPr>
        <p:spPr>
          <a:xfrm>
            <a:off x="124811" y="4824168"/>
            <a:ext cx="4142387" cy="1551707"/>
          </a:xfrm>
          <a:prstGeom prst="rect">
            <a:avLst/>
          </a:prstGeom>
        </p:spPr>
        <p:txBody>
          <a:bodyPr vert="horz" wrap="square" lIns="0" tIns="12700" rIns="0" bIns="0" rtlCol="0">
            <a:spAutoFit/>
          </a:bodyPr>
          <a:lstStyle/>
          <a:p>
            <a:pPr algn="ctr"/>
            <a:r>
              <a:rPr lang="en-US" sz="1000" dirty="0">
                <a:solidFill>
                  <a:schemeClr val="bg1"/>
                </a:solidFill>
                <a:latin typeface="Futura PT Book" panose="020B0502020204020303"/>
                <a:ea typeface="Helvetica Neue" panose="02000503000000020004" pitchFamily="2" charset="0"/>
                <a:cs typeface="Calibri" panose="020F0502020204030204" pitchFamily="34" charset="0"/>
              </a:rPr>
              <a:t>Danny Georgiadis, PhD</a:t>
            </a:r>
          </a:p>
          <a:p>
            <a:pPr algn="ctr"/>
            <a:r>
              <a:rPr lang="en-US" sz="1000" dirty="0">
                <a:solidFill>
                  <a:schemeClr val="bg1"/>
                </a:solidFill>
                <a:latin typeface="Futura PT Book" panose="020B0502020204020303"/>
                <a:ea typeface="Helvetica Neue" panose="02000503000000020004" pitchFamily="2" charset="0"/>
                <a:cs typeface="Calibri" panose="020F0502020204030204" pitchFamily="34" charset="0"/>
              </a:rPr>
              <a:t>Systems Engineering SME</a:t>
            </a:r>
          </a:p>
          <a:p>
            <a:pPr algn="ctr"/>
            <a:r>
              <a:rPr lang="en-US" sz="1000" dirty="0">
                <a:solidFill>
                  <a:schemeClr val="bg1"/>
                </a:solidFill>
                <a:latin typeface="Futura PT Book" panose="020B0502020204020303"/>
                <a:ea typeface="Helvetica Neue" panose="02000503000000020004" pitchFamily="2" charset="0"/>
                <a:cs typeface="Calibri" panose="020F0502020204030204" pitchFamily="34" charset="0"/>
              </a:rPr>
              <a:t>850-960-7934 </a:t>
            </a:r>
          </a:p>
          <a:p>
            <a:pPr algn="ctr"/>
            <a:r>
              <a:rPr lang="en-US" sz="1000" dirty="0">
                <a:solidFill>
                  <a:schemeClr val="bg1"/>
                </a:solidFill>
                <a:latin typeface="Futura PT Book" panose="020B0502020204020303"/>
                <a:ea typeface="Helvetica Neue" panose="02000503000000020004" pitchFamily="2" charset="0"/>
                <a:cs typeface="Calibri" panose="020F0502020204030204" pitchFamily="34" charset="0"/>
              </a:rPr>
              <a:t>dgeorgiadis@hepburnandsons.com</a:t>
            </a:r>
          </a:p>
          <a:p>
            <a:pPr algn="ctr"/>
            <a:endParaRPr lang="en-US" sz="1000" dirty="0">
              <a:solidFill>
                <a:schemeClr val="bg1"/>
              </a:solidFill>
              <a:latin typeface="Futura PT Book" panose="020B0502020204020303"/>
              <a:ea typeface="Helvetica Neue" panose="02000503000000020004" pitchFamily="2" charset="0"/>
              <a:cs typeface="Calibri" panose="020F0502020204030204" pitchFamily="34" charset="0"/>
            </a:endParaRPr>
          </a:p>
          <a:p>
            <a:pPr algn="ctr"/>
            <a:r>
              <a:rPr lang="en-US" sz="1000" dirty="0">
                <a:solidFill>
                  <a:schemeClr val="bg1"/>
                </a:solidFill>
                <a:latin typeface="Futura PT Book" panose="020B0502020204020303"/>
                <a:ea typeface="Helvetica Neue" panose="02000503000000020004" pitchFamily="2" charset="0"/>
                <a:cs typeface="Calibri" panose="020F0502020204030204" pitchFamily="34" charset="0"/>
              </a:rPr>
              <a:t>Stan Bovid, PhD, PE</a:t>
            </a:r>
          </a:p>
          <a:p>
            <a:pPr algn="ctr"/>
            <a:r>
              <a:rPr lang="en-US" sz="1000" dirty="0">
                <a:solidFill>
                  <a:schemeClr val="bg1"/>
                </a:solidFill>
                <a:latin typeface="Futura PT Book" panose="020B0502020204020303"/>
                <a:ea typeface="Helvetica Neue" panose="02000503000000020004" pitchFamily="2" charset="0"/>
                <a:cs typeface="Calibri" panose="020F0502020204030204" pitchFamily="34" charset="0"/>
              </a:rPr>
              <a:t>Materials Science Senior Manager</a:t>
            </a:r>
          </a:p>
          <a:p>
            <a:pPr algn="ctr"/>
            <a:r>
              <a:rPr lang="en-US" sz="1000" dirty="0">
                <a:solidFill>
                  <a:schemeClr val="bg1"/>
                </a:solidFill>
                <a:latin typeface="Futura PT Book" panose="020B0502020204020303"/>
                <a:ea typeface="Helvetica Neue" panose="02000503000000020004" pitchFamily="2" charset="0"/>
                <a:cs typeface="Calibri" panose="020F0502020204030204" pitchFamily="34" charset="0"/>
              </a:rPr>
              <a:t>571-208-9998</a:t>
            </a:r>
          </a:p>
          <a:p>
            <a:pPr algn="ctr"/>
            <a:r>
              <a:rPr lang="en-US" sz="1000" dirty="0">
                <a:solidFill>
                  <a:schemeClr val="bg1"/>
                </a:solidFill>
                <a:latin typeface="Futura PT Book" panose="020B0502020204020303"/>
                <a:ea typeface="Helvetica Neue" panose="02000503000000020004" pitchFamily="2" charset="0"/>
                <a:cs typeface="Calibri" panose="020F0502020204030204" pitchFamily="34" charset="0"/>
              </a:rPr>
              <a:t>stan.bovid@hepburnandsons.com</a:t>
            </a:r>
            <a:endParaRPr lang="en-US" sz="800" dirty="0">
              <a:solidFill>
                <a:schemeClr val="bg1"/>
              </a:solidFill>
              <a:latin typeface="Futura PT Book" panose="020B0502020204020303"/>
              <a:ea typeface="Helvetica Neue" panose="02000503000000020004" pitchFamily="2" charset="0"/>
              <a:cs typeface="Calibri" panose="020F0502020204030204" pitchFamily="34" charset="0"/>
            </a:endParaRPr>
          </a:p>
          <a:p>
            <a:pPr marL="662940" marR="656590" indent="1270" algn="ctr">
              <a:lnSpc>
                <a:spcPct val="100000"/>
              </a:lnSpc>
            </a:pPr>
            <a:endParaRPr sz="1000" dirty="0">
              <a:latin typeface="futura-pt"/>
              <a:cs typeface="Century Gothic"/>
            </a:endParaRPr>
          </a:p>
        </p:txBody>
      </p:sp>
      <p:sp>
        <p:nvSpPr>
          <p:cNvPr id="21" name="object 6">
            <a:extLst>
              <a:ext uri="{FF2B5EF4-FFF2-40B4-BE49-F238E27FC236}">
                <a16:creationId xmlns:a16="http://schemas.microsoft.com/office/drawing/2014/main" id="{82A61E9D-3076-48D3-8B88-AC7E41085DE4}"/>
              </a:ext>
            </a:extLst>
          </p:cNvPr>
          <p:cNvSpPr txBox="1"/>
          <p:nvPr/>
        </p:nvSpPr>
        <p:spPr>
          <a:xfrm>
            <a:off x="405305" y="6269802"/>
            <a:ext cx="3581401" cy="302647"/>
          </a:xfrm>
          <a:prstGeom prst="rect">
            <a:avLst/>
          </a:prstGeom>
        </p:spPr>
        <p:txBody>
          <a:bodyPr vert="horz" wrap="square" lIns="0" tIns="12700" rIns="0" bIns="0" rtlCol="0">
            <a:spAutoFit/>
          </a:bodyPr>
          <a:lstStyle/>
          <a:p>
            <a:pPr marL="12700" algn="ctr">
              <a:lnSpc>
                <a:spcPct val="100000"/>
              </a:lnSpc>
              <a:spcBef>
                <a:spcPts val="100"/>
              </a:spcBef>
            </a:pPr>
            <a:r>
              <a:rPr sz="900" spc="-5" dirty="0">
                <a:solidFill>
                  <a:schemeClr val="bg1"/>
                </a:solidFill>
                <a:latin typeface="futura-pt"/>
                <a:cs typeface="Century Gothic"/>
              </a:rPr>
              <a:t>9200</a:t>
            </a:r>
            <a:r>
              <a:rPr sz="900" spc="5" dirty="0">
                <a:solidFill>
                  <a:schemeClr val="bg1"/>
                </a:solidFill>
                <a:latin typeface="futura-pt"/>
                <a:cs typeface="Century Gothic"/>
              </a:rPr>
              <a:t> </a:t>
            </a:r>
            <a:r>
              <a:rPr sz="900" spc="-5" dirty="0">
                <a:solidFill>
                  <a:schemeClr val="bg1"/>
                </a:solidFill>
                <a:latin typeface="futura-pt"/>
                <a:cs typeface="Century Gothic"/>
              </a:rPr>
              <a:t>Church</a:t>
            </a:r>
            <a:r>
              <a:rPr sz="900" spc="20" dirty="0">
                <a:solidFill>
                  <a:schemeClr val="bg1"/>
                </a:solidFill>
                <a:latin typeface="futura-pt"/>
                <a:cs typeface="Century Gothic"/>
              </a:rPr>
              <a:t> </a:t>
            </a:r>
            <a:r>
              <a:rPr sz="900" spc="-5" dirty="0">
                <a:solidFill>
                  <a:schemeClr val="bg1"/>
                </a:solidFill>
                <a:latin typeface="futura-pt"/>
                <a:cs typeface="Century Gothic"/>
              </a:rPr>
              <a:t>Street,</a:t>
            </a:r>
            <a:r>
              <a:rPr sz="900" spc="15" dirty="0">
                <a:solidFill>
                  <a:schemeClr val="bg1"/>
                </a:solidFill>
                <a:latin typeface="futura-pt"/>
                <a:cs typeface="Century Gothic"/>
              </a:rPr>
              <a:t> </a:t>
            </a:r>
            <a:r>
              <a:rPr sz="900" dirty="0">
                <a:solidFill>
                  <a:schemeClr val="bg1"/>
                </a:solidFill>
                <a:latin typeface="futura-pt"/>
                <a:cs typeface="Century Gothic"/>
              </a:rPr>
              <a:t>Suite</a:t>
            </a:r>
            <a:r>
              <a:rPr sz="900" spc="-10" dirty="0">
                <a:solidFill>
                  <a:schemeClr val="bg1"/>
                </a:solidFill>
                <a:latin typeface="futura-pt"/>
                <a:cs typeface="Century Gothic"/>
              </a:rPr>
              <a:t> </a:t>
            </a:r>
            <a:r>
              <a:rPr sz="900" spc="-5" dirty="0">
                <a:solidFill>
                  <a:schemeClr val="bg1"/>
                </a:solidFill>
                <a:latin typeface="futura-pt"/>
                <a:cs typeface="Century Gothic"/>
              </a:rPr>
              <a:t>302</a:t>
            </a:r>
            <a:r>
              <a:rPr sz="900" spc="254" dirty="0">
                <a:solidFill>
                  <a:schemeClr val="bg1"/>
                </a:solidFill>
                <a:latin typeface="futura-pt"/>
                <a:cs typeface="Century Gothic"/>
              </a:rPr>
              <a:t> </a:t>
            </a:r>
            <a:r>
              <a:rPr sz="900" dirty="0">
                <a:solidFill>
                  <a:schemeClr val="bg1"/>
                </a:solidFill>
                <a:latin typeface="futura-pt"/>
                <a:cs typeface="Century Gothic"/>
              </a:rPr>
              <a:t>|</a:t>
            </a:r>
            <a:r>
              <a:rPr sz="900" spc="495" dirty="0">
                <a:solidFill>
                  <a:schemeClr val="bg1"/>
                </a:solidFill>
                <a:latin typeface="futura-pt"/>
                <a:cs typeface="Century Gothic"/>
              </a:rPr>
              <a:t> </a:t>
            </a:r>
            <a:r>
              <a:rPr sz="900" spc="-5" dirty="0">
                <a:solidFill>
                  <a:schemeClr val="bg1"/>
                </a:solidFill>
                <a:latin typeface="futura-pt"/>
                <a:cs typeface="Century Gothic"/>
              </a:rPr>
              <a:t>Manassas,</a:t>
            </a:r>
            <a:r>
              <a:rPr sz="900" spc="5" dirty="0">
                <a:solidFill>
                  <a:schemeClr val="bg1"/>
                </a:solidFill>
                <a:latin typeface="futura-pt"/>
                <a:cs typeface="Century Gothic"/>
              </a:rPr>
              <a:t> </a:t>
            </a:r>
            <a:r>
              <a:rPr sz="900" spc="-5" dirty="0">
                <a:solidFill>
                  <a:schemeClr val="bg1"/>
                </a:solidFill>
                <a:latin typeface="futura-pt"/>
                <a:cs typeface="Century Gothic"/>
              </a:rPr>
              <a:t>VA</a:t>
            </a:r>
            <a:r>
              <a:rPr sz="900" spc="10" dirty="0">
                <a:solidFill>
                  <a:schemeClr val="bg1"/>
                </a:solidFill>
                <a:latin typeface="futura-pt"/>
                <a:cs typeface="Century Gothic"/>
              </a:rPr>
              <a:t> </a:t>
            </a:r>
            <a:r>
              <a:rPr sz="900" spc="-5" dirty="0">
                <a:solidFill>
                  <a:schemeClr val="bg1"/>
                </a:solidFill>
                <a:latin typeface="futura-pt"/>
                <a:cs typeface="Century Gothic"/>
              </a:rPr>
              <a:t>20110</a:t>
            </a:r>
            <a:endParaRPr lang="en-US" sz="900" spc="509" dirty="0">
              <a:solidFill>
                <a:schemeClr val="bg1"/>
              </a:solidFill>
              <a:latin typeface="futura-pt"/>
              <a:cs typeface="Century Gothic"/>
            </a:endParaRPr>
          </a:p>
          <a:p>
            <a:pPr marL="12700" algn="ctr">
              <a:lnSpc>
                <a:spcPct val="100000"/>
              </a:lnSpc>
              <a:spcBef>
                <a:spcPts val="100"/>
              </a:spcBef>
            </a:pPr>
            <a:r>
              <a:rPr sz="900" spc="-10" dirty="0">
                <a:solidFill>
                  <a:schemeClr val="bg1"/>
                </a:solidFill>
                <a:latin typeface="futura-pt"/>
                <a:cs typeface="Century Gothic"/>
              </a:rPr>
              <a:t>(703)</a:t>
            </a:r>
            <a:r>
              <a:rPr sz="900" spc="35" dirty="0">
                <a:solidFill>
                  <a:schemeClr val="bg1"/>
                </a:solidFill>
                <a:latin typeface="futura-pt"/>
                <a:cs typeface="Century Gothic"/>
              </a:rPr>
              <a:t> </a:t>
            </a:r>
            <a:r>
              <a:rPr sz="900" spc="-5" dirty="0">
                <a:solidFill>
                  <a:schemeClr val="bg1"/>
                </a:solidFill>
                <a:latin typeface="futura-pt"/>
                <a:cs typeface="Century Gothic"/>
              </a:rPr>
              <a:t>3</a:t>
            </a:r>
            <a:r>
              <a:rPr lang="en-US" sz="900" spc="-5" dirty="0">
                <a:solidFill>
                  <a:schemeClr val="bg1"/>
                </a:solidFill>
                <a:latin typeface="futura-pt"/>
                <a:cs typeface="Century Gothic"/>
              </a:rPr>
              <a:t>6</a:t>
            </a:r>
            <a:r>
              <a:rPr sz="900" spc="-5" dirty="0">
                <a:solidFill>
                  <a:schemeClr val="bg1"/>
                </a:solidFill>
                <a:latin typeface="futura-pt"/>
                <a:cs typeface="Century Gothic"/>
              </a:rPr>
              <a:t>6-3434</a:t>
            </a:r>
            <a:r>
              <a:rPr sz="900" spc="509" dirty="0">
                <a:solidFill>
                  <a:schemeClr val="bg1"/>
                </a:solidFill>
                <a:latin typeface="futura-pt"/>
                <a:cs typeface="Century Gothic"/>
              </a:rPr>
              <a:t> </a:t>
            </a:r>
            <a:r>
              <a:rPr sz="900" dirty="0">
                <a:solidFill>
                  <a:schemeClr val="bg1"/>
                </a:solidFill>
                <a:latin typeface="futura-pt"/>
                <a:cs typeface="Century Gothic"/>
              </a:rPr>
              <a:t>|</a:t>
            </a:r>
            <a:r>
              <a:rPr sz="900" spc="495" dirty="0">
                <a:solidFill>
                  <a:schemeClr val="bg1"/>
                </a:solidFill>
                <a:latin typeface="futura-pt"/>
                <a:cs typeface="Century Gothic"/>
              </a:rPr>
              <a:t> </a:t>
            </a:r>
            <a:r>
              <a:rPr sz="900" spc="-5" dirty="0">
                <a:solidFill>
                  <a:schemeClr val="bg1"/>
                </a:solidFill>
                <a:latin typeface="futura-pt"/>
                <a:cs typeface="Century Gothic"/>
                <a:hlinkClick r:id="rId6">
                  <a:extLst>
                    <a:ext uri="{A12FA001-AC4F-418D-AE19-62706E023703}">
                      <ahyp:hlinkClr xmlns:ahyp="http://schemas.microsoft.com/office/drawing/2018/hyperlinkcolor" val="tx"/>
                    </a:ext>
                  </a:extLst>
                </a:hlinkClick>
              </a:rPr>
              <a:t>www.hepburnandsons.com</a:t>
            </a:r>
            <a:endParaRPr sz="900" dirty="0">
              <a:solidFill>
                <a:schemeClr val="bg1"/>
              </a:solidFill>
              <a:latin typeface="futura-pt"/>
              <a:cs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8B364-9959-D08E-4FF3-13063C7080B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0D363B-D6A6-9D65-E2F7-A134E1F66340}"/>
              </a:ext>
            </a:extLst>
          </p:cNvPr>
          <p:cNvSpPr>
            <a:spLocks noGrp="1"/>
          </p:cNvSpPr>
          <p:nvPr>
            <p:ph type="sldNum" sz="quarter" idx="11"/>
          </p:nvPr>
        </p:nvSpPr>
        <p:spPr>
          <a:xfrm>
            <a:off x="9362631" y="652451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6C171-007E-46CF-80D5-F89E015BD616}" type="slidenum">
              <a:rPr kumimoji="0" lang="en-US" sz="1200" b="0" i="0" u="none" strike="noStrike" kern="1200" cap="none" spc="0" normalizeH="0" baseline="0" noProof="0" smtClean="0">
                <a:ln>
                  <a:noFill/>
                </a:ln>
                <a:solidFill>
                  <a:srgbClr val="E7E6E6">
                    <a:lumMod val="9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E7E6E6">
                  <a:lumMod val="90000"/>
                </a:srgb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E87A7BF2-F6C5-E81E-9A11-6ADDA8A325CF}"/>
              </a:ext>
            </a:extLst>
          </p:cNvPr>
          <p:cNvSpPr>
            <a:spLocks noGrp="1"/>
          </p:cNvSpPr>
          <p:nvPr>
            <p:ph type="title"/>
          </p:nvPr>
        </p:nvSpPr>
        <p:spPr>
          <a:xfrm>
            <a:off x="311285" y="347506"/>
            <a:ext cx="11264630" cy="824026"/>
          </a:xfrm>
        </p:spPr>
        <p:txBody>
          <a:bodyPr anchor="ctr"/>
          <a:lstStyle/>
          <a:p>
            <a:r>
              <a:rPr lang="en-US" sz="3200" dirty="0"/>
              <a:t>Verification of Fire Protection of Shipboard Electric Cables Using Intumescent Coating</a:t>
            </a:r>
            <a:endParaRPr lang="en-US" sz="3600" dirty="0"/>
          </a:p>
        </p:txBody>
      </p:sp>
      <p:graphicFrame>
        <p:nvGraphicFramePr>
          <p:cNvPr id="6" name="Table 5">
            <a:extLst>
              <a:ext uri="{FF2B5EF4-FFF2-40B4-BE49-F238E27FC236}">
                <a16:creationId xmlns:a16="http://schemas.microsoft.com/office/drawing/2014/main" id="{99EB7A2A-36CE-8E99-D5EB-222A1598520A}"/>
              </a:ext>
            </a:extLst>
          </p:cNvPr>
          <p:cNvGraphicFramePr>
            <a:graphicFrameLocks noGrp="1"/>
          </p:cNvGraphicFramePr>
          <p:nvPr/>
        </p:nvGraphicFramePr>
        <p:xfrm>
          <a:off x="301557" y="1415617"/>
          <a:ext cx="11274358" cy="4804608"/>
        </p:xfrm>
        <a:graphic>
          <a:graphicData uri="http://schemas.openxmlformats.org/drawingml/2006/table">
            <a:tbl>
              <a:tblPr bandRow="1">
                <a:tableStyleId>{BDBED569-4797-4DF1-A0F4-6AAB3CD982D8}</a:tableStyleId>
              </a:tblPr>
              <a:tblGrid>
                <a:gridCol w="5511907">
                  <a:extLst>
                    <a:ext uri="{9D8B030D-6E8A-4147-A177-3AD203B41FA5}">
                      <a16:colId xmlns:a16="http://schemas.microsoft.com/office/drawing/2014/main" val="1101328996"/>
                    </a:ext>
                  </a:extLst>
                </a:gridCol>
                <a:gridCol w="5762451">
                  <a:extLst>
                    <a:ext uri="{9D8B030D-6E8A-4147-A177-3AD203B41FA5}">
                      <a16:colId xmlns:a16="http://schemas.microsoft.com/office/drawing/2014/main" val="1065943650"/>
                    </a:ext>
                  </a:extLst>
                </a:gridCol>
              </a:tblGrid>
              <a:tr h="352469">
                <a:tc>
                  <a:txBody>
                    <a:bodyPr/>
                    <a:lstStyle/>
                    <a:p>
                      <a:r>
                        <a:rPr lang="en-US" b="1" dirty="0">
                          <a:latin typeface="Segoe UI" panose="020B0502040204020203" pitchFamily="34" charset="0"/>
                          <a:cs typeface="Segoe UI" panose="020B0502040204020203" pitchFamily="34" charset="0"/>
                        </a:rPr>
                        <a:t>PROJECT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tc>
                  <a:txBody>
                    <a:bodyPr/>
                    <a:lstStyle/>
                    <a:p>
                      <a:r>
                        <a:rPr lang="en-US" b="1" dirty="0">
                          <a:latin typeface="Segoe UI" panose="020B0502040204020203" pitchFamily="34" charset="0"/>
                          <a:cs typeface="Segoe UI" panose="020B0502040204020203" pitchFamily="34" charset="0"/>
                        </a:rPr>
                        <a:t>OBJECTIVE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extLst>
                  <a:ext uri="{0D108BD9-81ED-4DB2-BD59-A6C34878D82A}">
                    <a16:rowId xmlns:a16="http://schemas.microsoft.com/office/drawing/2014/main" val="2984459303"/>
                  </a:ext>
                </a:extLst>
              </a:tr>
              <a:tr h="1622078">
                <a:tc>
                  <a:txBody>
                    <a:bodyPr/>
                    <a:lstStyle/>
                    <a:p>
                      <a:r>
                        <a:rPr lang="en-US" u="sng" dirty="0">
                          <a:latin typeface="Segoe UI" panose="020B0502040204020203" pitchFamily="34" charset="0"/>
                          <a:cs typeface="Segoe UI" panose="020B0502040204020203" pitchFamily="34" charset="0"/>
                        </a:rPr>
                        <a:t>Prime/Lead</a:t>
                      </a:r>
                      <a:r>
                        <a:rPr lang="en-US" dirty="0">
                          <a:latin typeface="Segoe UI" panose="020B0502040204020203" pitchFamily="34" charset="0"/>
                          <a:cs typeface="Segoe UI" panose="020B0502040204020203" pitchFamily="34" charset="0"/>
                        </a:rPr>
                        <a:t>: Hepburn and Sons LLC</a:t>
                      </a:r>
                    </a:p>
                    <a:p>
                      <a:endParaRPr lang="en-US" dirty="0">
                        <a:latin typeface="Segoe UI" panose="020B0502040204020203" pitchFamily="34" charset="0"/>
                        <a:cs typeface="Segoe UI" panose="020B0502040204020203" pitchFamily="34" charset="0"/>
                      </a:endParaRPr>
                    </a:p>
                    <a:p>
                      <a:r>
                        <a:rPr lang="en-US" u="sng" dirty="0">
                          <a:latin typeface="Segoe UI" panose="020B0502040204020203" pitchFamily="34" charset="0"/>
                          <a:cs typeface="Segoe UI" panose="020B0502040204020203" pitchFamily="34" charset="0"/>
                        </a:rPr>
                        <a:t>Team Members</a:t>
                      </a:r>
                      <a:r>
                        <a:rPr lang="en-US" dirty="0">
                          <a:latin typeface="Segoe UI" panose="020B0502040204020203" pitchFamily="34" charset="0"/>
                          <a:cs typeface="Segoe UI" panose="020B0502040204020203" pitchFamily="34" charset="0"/>
                        </a:rPr>
                        <a:t>: Fincantieri Marinette Marine, STI, Naval Surface Warfare Center Carderock, and Southwest Research Institute</a:t>
                      </a:r>
                    </a:p>
                    <a:p>
                      <a:endParaRPr lang="en-US" dirty="0">
                        <a:latin typeface="Segoe UI" panose="020B0502040204020203" pitchFamily="34" charset="0"/>
                        <a:cs typeface="Segoe UI" panose="020B0502040204020203" pitchFamily="34" charset="0"/>
                      </a:endParaRPr>
                    </a:p>
                    <a:p>
                      <a:r>
                        <a:rPr lang="en-US" u="sng" dirty="0">
                          <a:latin typeface="Segoe UI" panose="020B0502040204020203" pitchFamily="34" charset="0"/>
                          <a:cs typeface="Segoe UI" panose="020B0502040204020203" pitchFamily="34" charset="0"/>
                        </a:rPr>
                        <a:t>Duration</a:t>
                      </a:r>
                      <a:r>
                        <a:rPr lang="en-US" dirty="0">
                          <a:latin typeface="Segoe UI" panose="020B0502040204020203" pitchFamily="34" charset="0"/>
                          <a:cs typeface="Segoe UI" panose="020B0502040204020203" pitchFamily="34" charset="0"/>
                        </a:rPr>
                        <a:t>: 12 Months  </a:t>
                      </a:r>
                      <a:r>
                        <a:rPr lang="en-US" u="sng" dirty="0">
                          <a:latin typeface="Segoe UI" panose="020B0502040204020203" pitchFamily="34" charset="0"/>
                          <a:cs typeface="Segoe UI" panose="020B0502040204020203" pitchFamily="34" charset="0"/>
                        </a:rPr>
                        <a:t>TRL</a:t>
                      </a:r>
                      <a:r>
                        <a:rPr lang="en-US" dirty="0">
                          <a:latin typeface="Segoe UI" panose="020B0502040204020203" pitchFamily="34" charset="0"/>
                          <a:cs typeface="Segoe UI" panose="020B0502040204020203" pitchFamily="34" charset="0"/>
                        </a:rPr>
                        <a:t>:  4 to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Segoe UI" panose="020B0502040204020203" pitchFamily="34" charset="0"/>
                          <a:cs typeface="Segoe UI" panose="020B0502040204020203" pitchFamily="34" charset="0"/>
                        </a:rPr>
                        <a:t>The project goal and objective are to test and verify STI’s intumescent MCC, through testing at NSWC CD and SWRI.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7273362"/>
                  </a:ext>
                </a:extLst>
              </a:tr>
              <a:tr h="415488">
                <a:tc>
                  <a:txBody>
                    <a:bodyPr/>
                    <a:lstStyle/>
                    <a:p>
                      <a:r>
                        <a:rPr lang="en-US" b="1" dirty="0">
                          <a:latin typeface="Segoe UI" panose="020B0502040204020203" pitchFamily="34" charset="0"/>
                          <a:cs typeface="Segoe UI" panose="020B0502040204020203" pitchFamily="34" charset="0"/>
                        </a:rPr>
                        <a:t>DELIVERABLES/BENEFITS/ROI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tc>
                  <a:txBody>
                    <a:bodyPr/>
                    <a:lstStyle/>
                    <a:p>
                      <a:r>
                        <a:rPr lang="en-US" b="1" dirty="0">
                          <a:latin typeface="Segoe UI" panose="020B0502040204020203" pitchFamily="34" charset="0"/>
                          <a:cs typeface="Segoe UI" panose="020B0502040204020203" pitchFamily="34" charset="0"/>
                        </a:rPr>
                        <a:t>FINANCIAL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B5C1"/>
                    </a:solidFill>
                  </a:tcPr>
                </a:tc>
                <a:extLst>
                  <a:ext uri="{0D108BD9-81ED-4DB2-BD59-A6C34878D82A}">
                    <a16:rowId xmlns:a16="http://schemas.microsoft.com/office/drawing/2014/main" val="1543397404"/>
                  </a:ext>
                </a:extLst>
              </a:tr>
              <a:tr h="1780531">
                <a:tc>
                  <a:txBody>
                    <a:bodyPr/>
                    <a:lstStyle/>
                    <a:p>
                      <a:pPr marL="285750" indent="-285750">
                        <a:buFont typeface="Arial" panose="020B0604020202020204" pitchFamily="34" charset="0"/>
                        <a:buChar char="•"/>
                      </a:pPr>
                      <a:r>
                        <a:rPr lang="en-US" sz="1400" baseline="0" dirty="0">
                          <a:latin typeface="Segoe UI" panose="020B0502040204020203" pitchFamily="34" charset="0"/>
                          <a:cs typeface="Segoe UI" panose="020B0502040204020203" pitchFamily="34" charset="0"/>
                        </a:rPr>
                        <a:t>Deliverables:  Test Plans and Test Reports from </a:t>
                      </a:r>
                      <a:r>
                        <a:rPr lang="en-US" sz="1400" baseline="0" dirty="0" err="1">
                          <a:latin typeface="Segoe UI" panose="020B0502040204020203" pitchFamily="34" charset="0"/>
                          <a:cs typeface="Segoe UI" panose="020B0502040204020203" pitchFamily="34" charset="0"/>
                        </a:rPr>
                        <a:t>Carderock</a:t>
                      </a:r>
                      <a:r>
                        <a:rPr lang="en-US" sz="1400" baseline="0" dirty="0">
                          <a:latin typeface="Segoe UI" panose="020B0502040204020203" pitchFamily="34" charset="0"/>
                          <a:cs typeface="Segoe UI" panose="020B0502040204020203" pitchFamily="34" charset="0"/>
                        </a:rPr>
                        <a:t>, SwRI and Final Report</a:t>
                      </a:r>
                    </a:p>
                    <a:p>
                      <a:pPr marL="285750" indent="-285750">
                        <a:buFont typeface="Arial" panose="020B0604020202020204" pitchFamily="34" charset="0"/>
                        <a:buChar char="•"/>
                      </a:pPr>
                      <a:r>
                        <a:rPr lang="en-US" sz="1400" baseline="0" dirty="0">
                          <a:latin typeface="Segoe UI" panose="020B0502040204020203" pitchFamily="34" charset="0"/>
                          <a:cs typeface="Segoe UI" panose="020B0502040204020203" pitchFamily="34" charset="0"/>
                        </a:rPr>
                        <a:t>STI MCC can be applied by shipyard workers, the ship’s force, or local paint contractors.</a:t>
                      </a:r>
                    </a:p>
                    <a:p>
                      <a:pPr marL="285750" indent="-285750">
                        <a:buFont typeface="Arial" panose="020B0604020202020204" pitchFamily="34" charset="0"/>
                        <a:buChar char="•"/>
                      </a:pPr>
                      <a:r>
                        <a:rPr lang="en-US" sz="1400" baseline="0" dirty="0">
                          <a:latin typeface="Segoe UI" panose="020B0502040204020203" pitchFamily="34" charset="0"/>
                          <a:cs typeface="Segoe UI" panose="020B0502040204020203" pitchFamily="34" charset="0"/>
                        </a:rPr>
                        <a:t>Expeditionary repairs can be applied.</a:t>
                      </a:r>
                    </a:p>
                    <a:p>
                      <a:pPr marL="285750" indent="-285750">
                        <a:buFont typeface="Arial" panose="020B0604020202020204" pitchFamily="34" charset="0"/>
                        <a:buChar char="•"/>
                      </a:pPr>
                      <a:r>
                        <a:rPr lang="en-US" sz="1400" baseline="0" dirty="0">
                          <a:latin typeface="Segoe UI" panose="020B0502040204020203" pitchFamily="34" charset="0"/>
                          <a:cs typeface="Segoe UI" panose="020B0502040204020203" pitchFamily="34" charset="0"/>
                        </a:rPr>
                        <a:t>No additional cost or labor as paint application during new construction already planned.</a:t>
                      </a:r>
                    </a:p>
                    <a:p>
                      <a:pPr marL="285750" indent="-285750">
                        <a:buFont typeface="Arial" panose="020B0604020202020204" pitchFamily="34" charset="0"/>
                        <a:buChar char="•"/>
                      </a:pPr>
                      <a:r>
                        <a:rPr lang="en-US" sz="1400" baseline="0" dirty="0">
                          <a:latin typeface="Segoe UI" panose="020B0502040204020203" pitchFamily="34" charset="0"/>
                          <a:cs typeface="Segoe UI" panose="020B0502040204020203" pitchFamily="34" charset="0"/>
                        </a:rPr>
                        <a:t>Applying protection during new construction provides high ROI compared to retrofit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tabLst>
                          <a:tab pos="2860675" algn="r"/>
                        </a:tabLst>
                      </a:pPr>
                      <a:r>
                        <a:rPr lang="en-US" dirty="0">
                          <a:latin typeface="Segoe UI" panose="020B0502040204020203" pitchFamily="34" charset="0"/>
                          <a:cs typeface="Segoe UI" panose="020B0502040204020203" pitchFamily="34" charset="0"/>
                        </a:rPr>
                        <a:t>Program Funds: 	$150K</a:t>
                      </a:r>
                    </a:p>
                    <a:p>
                      <a:pPr>
                        <a:tabLst>
                          <a:tab pos="2860675" algn="r"/>
                        </a:tabLst>
                      </a:pPr>
                      <a:r>
                        <a:rPr lang="en-US" dirty="0">
                          <a:latin typeface="Segoe UI" panose="020B0502040204020203" pitchFamily="34" charset="0"/>
                          <a:cs typeface="Segoe UI" panose="020B0502040204020203" pitchFamily="34" charset="0"/>
                        </a:rPr>
                        <a:t>Cost</a:t>
                      </a:r>
                      <a:r>
                        <a:rPr lang="en-US" baseline="0" dirty="0">
                          <a:latin typeface="Segoe UI" panose="020B0502040204020203" pitchFamily="34" charset="0"/>
                          <a:cs typeface="Segoe UI" panose="020B0502040204020203" pitchFamily="34" charset="0"/>
                        </a:rPr>
                        <a:t> Share:         	$0K</a:t>
                      </a:r>
                      <a:endParaRPr lang="en-US"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3602684"/>
                  </a:ext>
                </a:extLst>
              </a:tr>
            </a:tbl>
          </a:graphicData>
        </a:graphic>
      </p:graphicFrame>
    </p:spTree>
    <p:extLst>
      <p:ext uri="{BB962C8B-B14F-4D97-AF65-F5344CB8AC3E}">
        <p14:creationId xmlns:p14="http://schemas.microsoft.com/office/powerpoint/2010/main" val="1546325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59801-93F8-D53D-06EB-1D63592F162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500A7A-3793-27E6-B31C-3F377FDB66EE}"/>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6C171-007E-46CF-80D5-F89E015BD616}" type="slidenum">
              <a:rPr kumimoji="0" lang="en-US" sz="1200" b="0" i="0" u="none" strike="noStrike" kern="1200" cap="none" spc="0" normalizeH="0" baseline="0" noProof="0" smtClean="0">
                <a:ln>
                  <a:noFill/>
                </a:ln>
                <a:solidFill>
                  <a:srgbClr val="E7E6E6">
                    <a:lumMod val="9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E7E6E6">
                  <a:lumMod val="90000"/>
                </a:srgb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2B6BB3FB-DA2E-2C7C-788D-268E7666B18D}"/>
              </a:ext>
            </a:extLst>
          </p:cNvPr>
          <p:cNvSpPr>
            <a:spLocks noGrp="1"/>
          </p:cNvSpPr>
          <p:nvPr>
            <p:ph type="title"/>
          </p:nvPr>
        </p:nvSpPr>
        <p:spPr>
          <a:xfrm>
            <a:off x="311285" y="347506"/>
            <a:ext cx="11264630" cy="824026"/>
          </a:xfrm>
        </p:spPr>
        <p:txBody>
          <a:bodyPr anchor="ctr"/>
          <a:lstStyle/>
          <a:p>
            <a:r>
              <a:rPr lang="en-US" sz="3200" dirty="0"/>
              <a:t>Verification of Fire Protection of Shipboard Electric Cables Using Intumescent Coating</a:t>
            </a:r>
            <a:endParaRPr lang="en-US" sz="3600" dirty="0"/>
          </a:p>
        </p:txBody>
      </p:sp>
      <p:sp>
        <p:nvSpPr>
          <p:cNvPr id="6" name="Text Placeholder 9">
            <a:extLst>
              <a:ext uri="{FF2B5EF4-FFF2-40B4-BE49-F238E27FC236}">
                <a16:creationId xmlns:a16="http://schemas.microsoft.com/office/drawing/2014/main" id="{25EEC416-3A61-9468-2ACF-11DE1393846F}"/>
              </a:ext>
            </a:extLst>
          </p:cNvPr>
          <p:cNvSpPr txBox="1">
            <a:spLocks/>
          </p:cNvSpPr>
          <p:nvPr/>
        </p:nvSpPr>
        <p:spPr>
          <a:xfrm>
            <a:off x="311285" y="1331901"/>
            <a:ext cx="8413971" cy="530586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4557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688B6"/>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The problem addressed in this project is controlling the spread of fire and reducing the impact that electrical cables have in the case of shipboard fires on both submarines and surface ships.</a:t>
            </a:r>
          </a:p>
          <a:p>
            <a:pPr marL="457200" marR="0" lvl="0" indent="-4572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This project will test and verify the performance of </a:t>
            </a:r>
            <a:r>
              <a:rPr kumimoji="0" lang="en-US" sz="2400" b="0" i="0"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rPr>
              <a:t>STI’s</a:t>
            </a:r>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Marine Cable Coating (MCC) using basic flame spread testing and characterization testing at NSWC </a:t>
            </a:r>
            <a:r>
              <a:rPr kumimoji="0" lang="en-US" sz="2400" b="0" i="0"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rPr>
              <a:t>Carderock</a:t>
            </a:r>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and Southwest Research Institute.</a:t>
            </a:r>
          </a:p>
          <a:p>
            <a:pPr marL="457200" marR="0" lvl="0" indent="-4572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 major benefit to shipyards and alignment to the mission of the Electrical Technologies Panel and Sustainment Panel is that the STI MCC can be applied by shipyard workers, the ship’s force, or local paint contractors.</a:t>
            </a:r>
          </a:p>
          <a:p>
            <a:pPr marL="457200" marR="0" lvl="0" indent="-4572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Qualifying the STI MCC as part of the system of fire protection offerings will help mitigate fire damage on Navy ships and improve the overall sustainment of electrical equipment and cabling.</a:t>
            </a:r>
          </a:p>
          <a:p>
            <a:pPr marL="457200" marR="0" lvl="0" indent="-4572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Starting TRL is 4; project TRL at completion is 6.</a:t>
            </a:r>
          </a:p>
        </p:txBody>
      </p:sp>
      <p:pic>
        <p:nvPicPr>
          <p:cNvPr id="1026" name="Picture 2" descr="MCC Cable Coating #4">
            <a:extLst>
              <a:ext uri="{FF2B5EF4-FFF2-40B4-BE49-F238E27FC236}">
                <a16:creationId xmlns:a16="http://schemas.microsoft.com/office/drawing/2014/main" id="{06D058F5-60D8-4173-7E56-843FB99344C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362631" y="1033288"/>
            <a:ext cx="2257468" cy="22574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L Flame Exposure Test Chamber image">
            <a:extLst>
              <a:ext uri="{FF2B5EF4-FFF2-40B4-BE49-F238E27FC236}">
                <a16:creationId xmlns:a16="http://schemas.microsoft.com/office/drawing/2014/main" id="{CDE8B865-55F2-E409-0820-2317A226837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700879" y="3429000"/>
            <a:ext cx="1580972" cy="28012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0A4338D-1C73-855F-CA57-52F5AF667947}"/>
              </a:ext>
            </a:extLst>
          </p:cNvPr>
          <p:cNvSpPr txBox="1"/>
          <p:nvPr/>
        </p:nvSpPr>
        <p:spPr>
          <a:xfrm>
            <a:off x="8725256" y="6130111"/>
            <a:ext cx="3380575"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Image per https://www.anixter.com/en_us/resources/literature/wire-wisdom/vertical-tray-flame-tests.html</a:t>
            </a:r>
          </a:p>
        </p:txBody>
      </p:sp>
    </p:spTree>
    <p:extLst>
      <p:ext uri="{BB962C8B-B14F-4D97-AF65-F5344CB8AC3E}">
        <p14:creationId xmlns:p14="http://schemas.microsoft.com/office/powerpoint/2010/main" val="3966853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1504E-4E1B-0DB2-D849-63A1A3812E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909B1B-76BC-B9F1-D2C7-AF04FD6D29D5}"/>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58A6EB19-F7EA-3412-22F7-080C8685A238}"/>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6C171-007E-46CF-80D5-F89E015BD616}" type="slidenum">
              <a:rPr kumimoji="0" lang="en-US" sz="1200" b="0" i="0" u="none" strike="noStrike" kern="1200" cap="none" spc="0" normalizeH="0" baseline="0" noProof="0" smtClean="0">
                <a:ln>
                  <a:noFill/>
                </a:ln>
                <a:solidFill>
                  <a:srgbClr val="E7E6E6">
                    <a:lumMod val="5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1236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D7189-7888-6EAA-1DDC-C90DFAD00AC1}"/>
              </a:ext>
            </a:extLst>
          </p:cNvPr>
          <p:cNvSpPr>
            <a:spLocks noGrp="1"/>
          </p:cNvSpPr>
          <p:nvPr>
            <p:ph type="title"/>
          </p:nvPr>
        </p:nvSpPr>
        <p:spPr/>
        <p:txBody>
          <a:bodyPr/>
          <a:lstStyle/>
          <a:p>
            <a:r>
              <a:rPr lang="en-US" dirty="0">
                <a:solidFill>
                  <a:schemeClr val="tx1"/>
                </a:solidFill>
              </a:rPr>
              <a:t>COMPANY OVERVIEW</a:t>
            </a:r>
          </a:p>
        </p:txBody>
      </p:sp>
      <p:sp>
        <p:nvSpPr>
          <p:cNvPr id="3" name="Content Placeholder 2">
            <a:extLst>
              <a:ext uri="{FF2B5EF4-FFF2-40B4-BE49-F238E27FC236}">
                <a16:creationId xmlns:a16="http://schemas.microsoft.com/office/drawing/2014/main" id="{C6879483-13D9-71E2-5E77-0C66A0048B62}"/>
              </a:ext>
            </a:extLst>
          </p:cNvPr>
          <p:cNvSpPr>
            <a:spLocks noGrp="1"/>
          </p:cNvSpPr>
          <p:nvPr>
            <p:ph type="body" sz="quarter" idx="12"/>
          </p:nvPr>
        </p:nvSpPr>
        <p:spPr>
          <a:xfrm>
            <a:off x="394407" y="1371600"/>
            <a:ext cx="11506200" cy="4586871"/>
          </a:xfrm>
        </p:spPr>
        <p:txBody>
          <a:bodyPr>
            <a:normAutofit/>
          </a:bodyPr>
          <a:lstStyle/>
          <a:p>
            <a:pPr marL="228600" indent="-228600" algn="l" rtl="0">
              <a:buBlip>
                <a:blip r:embed="rId2"/>
              </a:buBlip>
            </a:pPr>
            <a:r>
              <a:rPr lang="en-US" sz="2000" b="1" kern="1200" dirty="0">
                <a:solidFill>
                  <a:schemeClr val="tx1">
                    <a:lumMod val="75000"/>
                    <a:lumOff val="25000"/>
                  </a:schemeClr>
                </a:solidFill>
              </a:rPr>
              <a:t>OUR LEADERSHIP</a:t>
            </a:r>
          </a:p>
          <a:p>
            <a:r>
              <a:rPr lang="en-US" sz="1500" b="1" dirty="0">
                <a:solidFill>
                  <a:schemeClr val="tx1"/>
                </a:solidFill>
              </a:rPr>
              <a:t>CAPT Rick Hepburn, USN (Ret) </a:t>
            </a:r>
            <a:r>
              <a:rPr lang="en-US" sz="1500" dirty="0">
                <a:solidFill>
                  <a:schemeClr val="tx1"/>
                </a:solidFill>
              </a:rPr>
              <a:t>– Chairman</a:t>
            </a:r>
          </a:p>
          <a:p>
            <a:r>
              <a:rPr lang="en-US" sz="1500" b="1" dirty="0">
                <a:solidFill>
                  <a:schemeClr val="tx1"/>
                </a:solidFill>
              </a:rPr>
              <a:t>Scott Hepburn </a:t>
            </a:r>
            <a:r>
              <a:rPr lang="en-US" sz="1500" dirty="0">
                <a:solidFill>
                  <a:schemeClr val="tx1"/>
                </a:solidFill>
              </a:rPr>
              <a:t>– President, Chief Executive Officer (CEO)</a:t>
            </a:r>
          </a:p>
          <a:p>
            <a:r>
              <a:rPr lang="en-US" sz="1500" b="1" dirty="0">
                <a:solidFill>
                  <a:schemeClr val="tx1"/>
                </a:solidFill>
              </a:rPr>
              <a:t>Eric Hepburn</a:t>
            </a:r>
            <a:r>
              <a:rPr lang="en-US" sz="1500" dirty="0">
                <a:solidFill>
                  <a:schemeClr val="tx1"/>
                </a:solidFill>
              </a:rPr>
              <a:t> – Principal, Chief Financial Officer (CFO)</a:t>
            </a:r>
          </a:p>
          <a:p>
            <a:r>
              <a:rPr lang="en-US" sz="1500" b="1" dirty="0">
                <a:solidFill>
                  <a:schemeClr val="tx1"/>
                </a:solidFill>
              </a:rPr>
              <a:t>Samantha Hepburn Hertel </a:t>
            </a:r>
            <a:r>
              <a:rPr lang="en-US" sz="1500" dirty="0">
                <a:solidFill>
                  <a:schemeClr val="tx1"/>
                </a:solidFill>
              </a:rPr>
              <a:t>– Principal, Chief Marketing Officer</a:t>
            </a:r>
          </a:p>
          <a:p>
            <a:r>
              <a:rPr lang="en-US" sz="1500" b="1" dirty="0">
                <a:solidFill>
                  <a:schemeClr val="tx1"/>
                </a:solidFill>
              </a:rPr>
              <a:t>CDR Frank Koye, USN (Ret) </a:t>
            </a:r>
            <a:r>
              <a:rPr lang="en-US" sz="1500" dirty="0">
                <a:solidFill>
                  <a:schemeClr val="tx1"/>
                </a:solidFill>
              </a:rPr>
              <a:t>– Chief Information Officer</a:t>
            </a:r>
          </a:p>
          <a:p>
            <a:r>
              <a:rPr lang="en-US" sz="1500" b="1" dirty="0">
                <a:solidFill>
                  <a:schemeClr val="tx1"/>
                </a:solidFill>
              </a:rPr>
              <a:t>CAPT Jeff Sinclair, USN (Ret) </a:t>
            </a:r>
            <a:r>
              <a:rPr lang="en-US" sz="1500" dirty="0">
                <a:solidFill>
                  <a:schemeClr val="tx1"/>
                </a:solidFill>
              </a:rPr>
              <a:t>– Vice President, Engineering Support Services</a:t>
            </a:r>
          </a:p>
        </p:txBody>
      </p:sp>
      <p:sp>
        <p:nvSpPr>
          <p:cNvPr id="5" name="Date Placeholder 4">
            <a:extLst>
              <a:ext uri="{FF2B5EF4-FFF2-40B4-BE49-F238E27FC236}">
                <a16:creationId xmlns:a16="http://schemas.microsoft.com/office/drawing/2014/main" id="{66EFBECE-0971-1EBA-ABA8-13B054A43C43}"/>
              </a:ext>
            </a:extLst>
          </p:cNvPr>
          <p:cNvSpPr>
            <a:spLocks noGrp="1"/>
          </p:cNvSpPr>
          <p:nvPr>
            <p:ph type="dt" sz="half" idx="4294967295"/>
          </p:nvPr>
        </p:nvSpPr>
        <p:spPr>
          <a:xfrm>
            <a:off x="0" y="0"/>
            <a:ext cx="0" cy="0"/>
          </a:xfrm>
        </p:spPr>
        <p:txBody>
          <a:bodyPr/>
          <a:lstStyle/>
          <a:p>
            <a:endParaRPr lang="en-US" dirty="0"/>
          </a:p>
        </p:txBody>
      </p:sp>
      <p:sp>
        <p:nvSpPr>
          <p:cNvPr id="6" name="Slide Number Placeholder 5">
            <a:extLst>
              <a:ext uri="{FF2B5EF4-FFF2-40B4-BE49-F238E27FC236}">
                <a16:creationId xmlns:a16="http://schemas.microsoft.com/office/drawing/2014/main" id="{AC64CE5D-DED1-EE22-36B9-EA4D3ED6354B}"/>
              </a:ext>
            </a:extLst>
          </p:cNvPr>
          <p:cNvSpPr>
            <a:spLocks noGrp="1"/>
          </p:cNvSpPr>
          <p:nvPr>
            <p:ph type="sldNum" sz="quarter" idx="4294967295"/>
          </p:nvPr>
        </p:nvSpPr>
        <p:spPr>
          <a:xfrm>
            <a:off x="0" y="0"/>
            <a:ext cx="0" cy="0"/>
          </a:xfrm>
        </p:spPr>
        <p:txBody>
          <a:bodyPr/>
          <a:lstStyle/>
          <a:p>
            <a:fld id="{A876733C-21FD-4D14-B25F-EF5A8572716B}" type="slidenum">
              <a:rPr lang="en-US" smtClean="0"/>
              <a:t>2</a:t>
            </a:fld>
            <a:endParaRPr lang="en-US" dirty="0"/>
          </a:p>
        </p:txBody>
      </p:sp>
      <p:sp>
        <p:nvSpPr>
          <p:cNvPr id="12" name="object 8">
            <a:extLst>
              <a:ext uri="{FF2B5EF4-FFF2-40B4-BE49-F238E27FC236}">
                <a16:creationId xmlns:a16="http://schemas.microsoft.com/office/drawing/2014/main" id="{D2A9568A-2CE9-7D6F-90CC-4F3E6BB8E296}"/>
              </a:ext>
            </a:extLst>
          </p:cNvPr>
          <p:cNvSpPr txBox="1"/>
          <p:nvPr/>
        </p:nvSpPr>
        <p:spPr>
          <a:xfrm>
            <a:off x="7800023" y="1458223"/>
            <a:ext cx="4239577" cy="3182923"/>
          </a:xfrm>
          <a:prstGeom prst="rect">
            <a:avLst/>
          </a:prstGeom>
          <a:solidFill>
            <a:schemeClr val="bg1">
              <a:lumMod val="85000"/>
            </a:schemeClr>
          </a:solidFill>
        </p:spPr>
        <p:txBody>
          <a:bodyPr vert="horz" wrap="square" lIns="0" tIns="12700" rIns="0" bIns="0" rtlCol="0">
            <a:spAutoFit/>
          </a:bodyPr>
          <a:lstStyle/>
          <a:p>
            <a:pPr marL="12700" marR="5080" indent="-1905" algn="ctr">
              <a:spcAft>
                <a:spcPts val="1200"/>
              </a:spcAft>
            </a:pPr>
            <a:r>
              <a:rPr lang="en-US" sz="1600" b="1" dirty="0">
                <a:solidFill>
                  <a:srgbClr val="BB1A1A"/>
                </a:solidFill>
                <a:latin typeface="futura-pt"/>
                <a:cs typeface="Century Gothic"/>
              </a:rPr>
              <a:t>WE</a:t>
            </a:r>
            <a:r>
              <a:rPr lang="en-US" sz="1600" b="1" spc="-40" dirty="0">
                <a:solidFill>
                  <a:srgbClr val="BB1A1A"/>
                </a:solidFill>
                <a:latin typeface="futura-pt"/>
                <a:cs typeface="Century Gothic"/>
              </a:rPr>
              <a:t> </a:t>
            </a:r>
            <a:r>
              <a:rPr lang="en-US" sz="1600" b="1" dirty="0">
                <a:solidFill>
                  <a:srgbClr val="BB1A1A"/>
                </a:solidFill>
                <a:latin typeface="futura-pt"/>
                <a:cs typeface="Century Gothic"/>
              </a:rPr>
              <a:t>ARE</a:t>
            </a:r>
            <a:r>
              <a:rPr lang="en-US" sz="1600" b="1" spc="-25" dirty="0">
                <a:solidFill>
                  <a:srgbClr val="BB1A1A"/>
                </a:solidFill>
                <a:latin typeface="futura-pt"/>
                <a:cs typeface="Century Gothic"/>
              </a:rPr>
              <a:t> </a:t>
            </a:r>
            <a:r>
              <a:rPr lang="en-US" sz="1600" b="1" dirty="0">
                <a:solidFill>
                  <a:srgbClr val="BB1A1A"/>
                </a:solidFill>
                <a:latin typeface="futura-pt"/>
                <a:cs typeface="Century Gothic"/>
              </a:rPr>
              <a:t>A</a:t>
            </a:r>
            <a:r>
              <a:rPr lang="en-US" sz="1600" b="1" spc="-25" dirty="0">
                <a:solidFill>
                  <a:srgbClr val="BB1A1A"/>
                </a:solidFill>
                <a:latin typeface="futura-pt"/>
                <a:cs typeface="Century Gothic"/>
              </a:rPr>
              <a:t> </a:t>
            </a:r>
            <a:r>
              <a:rPr lang="en-US" sz="1600" b="1" dirty="0">
                <a:solidFill>
                  <a:srgbClr val="BB1A1A"/>
                </a:solidFill>
                <a:latin typeface="futura-pt"/>
                <a:cs typeface="Century Gothic"/>
              </a:rPr>
              <a:t>COMPANY</a:t>
            </a:r>
            <a:r>
              <a:rPr lang="en-US" sz="1600" b="1" spc="-10" dirty="0">
                <a:solidFill>
                  <a:srgbClr val="BB1A1A"/>
                </a:solidFill>
                <a:latin typeface="futura-pt"/>
                <a:cs typeface="Century Gothic"/>
              </a:rPr>
              <a:t> </a:t>
            </a:r>
            <a:r>
              <a:rPr lang="en-US" sz="1600" b="1" dirty="0">
                <a:solidFill>
                  <a:srgbClr val="BB1A1A"/>
                </a:solidFill>
                <a:latin typeface="futura-pt"/>
                <a:cs typeface="Century Gothic"/>
              </a:rPr>
              <a:t>BUILT</a:t>
            </a:r>
            <a:r>
              <a:rPr lang="en-US" sz="1600" b="1" spc="-30" dirty="0">
                <a:solidFill>
                  <a:srgbClr val="BB1A1A"/>
                </a:solidFill>
                <a:latin typeface="futura-pt"/>
                <a:cs typeface="Century Gothic"/>
              </a:rPr>
              <a:t> </a:t>
            </a:r>
            <a:r>
              <a:rPr lang="en-US" sz="1600" b="1" dirty="0">
                <a:solidFill>
                  <a:srgbClr val="BB1A1A"/>
                </a:solidFill>
                <a:latin typeface="futura-pt"/>
                <a:cs typeface="Century Gothic"/>
              </a:rPr>
              <a:t>ON</a:t>
            </a:r>
            <a:r>
              <a:rPr lang="en-US" sz="1600" b="1" spc="-25" dirty="0">
                <a:solidFill>
                  <a:srgbClr val="BB1A1A"/>
                </a:solidFill>
                <a:latin typeface="futura-pt"/>
                <a:cs typeface="Century Gothic"/>
              </a:rPr>
              <a:t> </a:t>
            </a:r>
            <a:r>
              <a:rPr lang="en-US" sz="1600" b="1" spc="-20" dirty="0">
                <a:solidFill>
                  <a:srgbClr val="BB1A1A"/>
                </a:solidFill>
                <a:latin typeface="futura-pt"/>
                <a:cs typeface="Century Gothic"/>
              </a:rPr>
              <a:t>TRUST</a:t>
            </a:r>
            <a:endParaRPr lang="en-US" sz="1600" dirty="0">
              <a:latin typeface="futura-pt"/>
              <a:cs typeface="Century Gothic"/>
            </a:endParaRPr>
          </a:p>
          <a:p>
            <a:pPr marL="12700" marR="5080" indent="-1905" algn="ctr">
              <a:spcAft>
                <a:spcPts val="1200"/>
              </a:spcAft>
            </a:pPr>
            <a:r>
              <a:rPr sz="1400" b="1" i="1" dirty="0">
                <a:solidFill>
                  <a:schemeClr val="tx1">
                    <a:lumMod val="75000"/>
                    <a:lumOff val="25000"/>
                  </a:schemeClr>
                </a:solidFill>
                <a:latin typeface="futura-pt"/>
                <a:cs typeface="Century Gothic"/>
              </a:rPr>
              <a:t>We honor</a:t>
            </a:r>
            <a:r>
              <a:rPr sz="1400" b="1" i="1" spc="-15" dirty="0">
                <a:solidFill>
                  <a:schemeClr val="tx1">
                    <a:lumMod val="75000"/>
                    <a:lumOff val="25000"/>
                  </a:schemeClr>
                </a:solidFill>
                <a:latin typeface="futura-pt"/>
                <a:cs typeface="Century Gothic"/>
              </a:rPr>
              <a:t> </a:t>
            </a:r>
            <a:r>
              <a:rPr sz="1400" b="1" i="1" dirty="0">
                <a:solidFill>
                  <a:schemeClr val="tx1">
                    <a:lumMod val="75000"/>
                    <a:lumOff val="25000"/>
                  </a:schemeClr>
                </a:solidFill>
                <a:latin typeface="futura-pt"/>
                <a:cs typeface="Century Gothic"/>
              </a:rPr>
              <a:t>handshakes</a:t>
            </a:r>
            <a:r>
              <a:rPr sz="1400" b="1" i="1" spc="20" dirty="0">
                <a:solidFill>
                  <a:schemeClr val="tx1">
                    <a:lumMod val="75000"/>
                    <a:lumOff val="25000"/>
                  </a:schemeClr>
                </a:solidFill>
                <a:latin typeface="futura-pt"/>
                <a:cs typeface="Century Gothic"/>
              </a:rPr>
              <a:t> </a:t>
            </a:r>
            <a:r>
              <a:rPr sz="1400" b="1" i="1" dirty="0">
                <a:solidFill>
                  <a:schemeClr val="tx1">
                    <a:lumMod val="75000"/>
                    <a:lumOff val="25000"/>
                  </a:schemeClr>
                </a:solidFill>
                <a:latin typeface="futura-pt"/>
                <a:cs typeface="Century Gothic"/>
              </a:rPr>
              <a:t>as</a:t>
            </a:r>
            <a:r>
              <a:rPr sz="1400" b="1" i="1" spc="-30" dirty="0">
                <a:solidFill>
                  <a:schemeClr val="tx1">
                    <a:lumMod val="75000"/>
                    <a:lumOff val="25000"/>
                  </a:schemeClr>
                </a:solidFill>
                <a:latin typeface="futura-pt"/>
                <a:cs typeface="Century Gothic"/>
              </a:rPr>
              <a:t> </a:t>
            </a:r>
            <a:r>
              <a:rPr sz="1400" b="1" i="1" dirty="0">
                <a:solidFill>
                  <a:schemeClr val="tx1">
                    <a:lumMod val="75000"/>
                    <a:lumOff val="25000"/>
                  </a:schemeClr>
                </a:solidFill>
                <a:latin typeface="futura-pt"/>
                <a:cs typeface="Century Gothic"/>
              </a:rPr>
              <a:t>rigorously</a:t>
            </a:r>
            <a:r>
              <a:rPr sz="1400" b="1" i="1" spc="-65" dirty="0">
                <a:solidFill>
                  <a:schemeClr val="tx1">
                    <a:lumMod val="75000"/>
                    <a:lumOff val="25000"/>
                  </a:schemeClr>
                </a:solidFill>
                <a:latin typeface="futura-pt"/>
                <a:cs typeface="Century Gothic"/>
              </a:rPr>
              <a:t> </a:t>
            </a:r>
            <a:r>
              <a:rPr sz="1400" b="1" i="1" dirty="0">
                <a:solidFill>
                  <a:schemeClr val="tx1">
                    <a:lumMod val="75000"/>
                    <a:lumOff val="25000"/>
                  </a:schemeClr>
                </a:solidFill>
                <a:latin typeface="futura-pt"/>
                <a:cs typeface="Century Gothic"/>
              </a:rPr>
              <a:t>as</a:t>
            </a:r>
            <a:r>
              <a:rPr sz="1400" b="1" i="1" spc="-30" dirty="0">
                <a:solidFill>
                  <a:schemeClr val="tx1">
                    <a:lumMod val="75000"/>
                    <a:lumOff val="25000"/>
                  </a:schemeClr>
                </a:solidFill>
                <a:latin typeface="futura-pt"/>
                <a:cs typeface="Century Gothic"/>
              </a:rPr>
              <a:t> </a:t>
            </a:r>
            <a:r>
              <a:rPr sz="1400" b="1" i="1" dirty="0">
                <a:solidFill>
                  <a:schemeClr val="tx1">
                    <a:lumMod val="75000"/>
                    <a:lumOff val="25000"/>
                  </a:schemeClr>
                </a:solidFill>
                <a:latin typeface="futura-pt"/>
                <a:cs typeface="Century Gothic"/>
              </a:rPr>
              <a:t>contracts</a:t>
            </a:r>
            <a:endParaRPr lang="en-US" sz="1400" b="1" i="1" dirty="0">
              <a:solidFill>
                <a:schemeClr val="tx1">
                  <a:lumMod val="75000"/>
                  <a:lumOff val="25000"/>
                </a:schemeClr>
              </a:solidFill>
              <a:latin typeface="futura-pt"/>
              <a:cs typeface="Century Gothic"/>
            </a:endParaRPr>
          </a:p>
          <a:p>
            <a:pPr marL="12700" marR="5080" indent="-1905" algn="ctr">
              <a:spcAft>
                <a:spcPts val="1200"/>
              </a:spcAft>
            </a:pPr>
            <a:r>
              <a:rPr sz="1400" b="1" i="1" dirty="0">
                <a:solidFill>
                  <a:schemeClr val="tx1">
                    <a:lumMod val="75000"/>
                    <a:lumOff val="25000"/>
                  </a:schemeClr>
                </a:solidFill>
                <a:latin typeface="futura-pt"/>
                <a:cs typeface="Century Gothic"/>
              </a:rPr>
              <a:t>We</a:t>
            </a:r>
            <a:r>
              <a:rPr sz="1400" b="1" i="1" spc="30" dirty="0">
                <a:solidFill>
                  <a:schemeClr val="tx1">
                    <a:lumMod val="75000"/>
                    <a:lumOff val="25000"/>
                  </a:schemeClr>
                </a:solidFill>
                <a:latin typeface="futura-pt"/>
                <a:cs typeface="Century Gothic"/>
              </a:rPr>
              <a:t> </a:t>
            </a:r>
            <a:r>
              <a:rPr sz="1400" b="1" i="1" dirty="0">
                <a:solidFill>
                  <a:schemeClr val="tx1">
                    <a:lumMod val="75000"/>
                    <a:lumOff val="25000"/>
                  </a:schemeClr>
                </a:solidFill>
                <a:latin typeface="futura-pt"/>
                <a:cs typeface="Century Gothic"/>
              </a:rPr>
              <a:t>keep</a:t>
            </a:r>
            <a:r>
              <a:rPr sz="1400" b="1" i="1" spc="-20" dirty="0">
                <a:solidFill>
                  <a:schemeClr val="tx1">
                    <a:lumMod val="75000"/>
                    <a:lumOff val="25000"/>
                  </a:schemeClr>
                </a:solidFill>
                <a:latin typeface="futura-pt"/>
                <a:cs typeface="Century Gothic"/>
              </a:rPr>
              <a:t> </a:t>
            </a:r>
            <a:r>
              <a:rPr sz="1400" b="1" i="1" dirty="0">
                <a:solidFill>
                  <a:schemeClr val="tx1">
                    <a:lumMod val="75000"/>
                    <a:lumOff val="25000"/>
                  </a:schemeClr>
                </a:solidFill>
                <a:latin typeface="futura-pt"/>
                <a:cs typeface="Century Gothic"/>
              </a:rPr>
              <a:t>trust at</a:t>
            </a:r>
            <a:r>
              <a:rPr sz="1400" b="1" i="1" spc="-25" dirty="0">
                <a:solidFill>
                  <a:schemeClr val="tx1">
                    <a:lumMod val="75000"/>
                    <a:lumOff val="25000"/>
                  </a:schemeClr>
                </a:solidFill>
                <a:latin typeface="futura-pt"/>
                <a:cs typeface="Century Gothic"/>
              </a:rPr>
              <a:t> </a:t>
            </a:r>
            <a:r>
              <a:rPr sz="1400" b="1" i="1" dirty="0">
                <a:solidFill>
                  <a:schemeClr val="tx1">
                    <a:lumMod val="75000"/>
                    <a:lumOff val="25000"/>
                  </a:schemeClr>
                </a:solidFill>
                <a:latin typeface="futura-pt"/>
                <a:cs typeface="Century Gothic"/>
              </a:rPr>
              <a:t>the</a:t>
            </a:r>
            <a:r>
              <a:rPr sz="1400" b="1" i="1" spc="-10" dirty="0">
                <a:solidFill>
                  <a:schemeClr val="tx1">
                    <a:lumMod val="75000"/>
                    <a:lumOff val="25000"/>
                  </a:schemeClr>
                </a:solidFill>
                <a:latin typeface="futura-pt"/>
                <a:cs typeface="Century Gothic"/>
              </a:rPr>
              <a:t> </a:t>
            </a:r>
            <a:r>
              <a:rPr sz="1400" b="1" i="1" dirty="0">
                <a:solidFill>
                  <a:schemeClr val="tx1">
                    <a:lumMod val="75000"/>
                    <a:lumOff val="25000"/>
                  </a:schemeClr>
                </a:solidFill>
                <a:latin typeface="futura-pt"/>
                <a:cs typeface="Century Gothic"/>
              </a:rPr>
              <a:t>forefront</a:t>
            </a:r>
            <a:r>
              <a:rPr sz="1400" b="1" i="1" spc="-25" dirty="0">
                <a:solidFill>
                  <a:schemeClr val="tx1">
                    <a:lumMod val="75000"/>
                    <a:lumOff val="25000"/>
                  </a:schemeClr>
                </a:solidFill>
                <a:latin typeface="futura-pt"/>
                <a:cs typeface="Century Gothic"/>
              </a:rPr>
              <a:t> </a:t>
            </a:r>
            <a:r>
              <a:rPr sz="1400" b="1" i="1" dirty="0">
                <a:solidFill>
                  <a:schemeClr val="tx1">
                    <a:lumMod val="75000"/>
                    <a:lumOff val="25000"/>
                  </a:schemeClr>
                </a:solidFill>
                <a:latin typeface="futura-pt"/>
                <a:cs typeface="Century Gothic"/>
              </a:rPr>
              <a:t>of</a:t>
            </a:r>
            <a:r>
              <a:rPr sz="1400" b="1" i="1" spc="-25" dirty="0">
                <a:solidFill>
                  <a:schemeClr val="tx1">
                    <a:lumMod val="75000"/>
                    <a:lumOff val="25000"/>
                  </a:schemeClr>
                </a:solidFill>
                <a:latin typeface="futura-pt"/>
                <a:cs typeface="Century Gothic"/>
              </a:rPr>
              <a:t> </a:t>
            </a:r>
            <a:r>
              <a:rPr sz="1400" b="1" i="1" spc="-10" dirty="0">
                <a:solidFill>
                  <a:schemeClr val="tx1">
                    <a:lumMod val="75000"/>
                    <a:lumOff val="25000"/>
                  </a:schemeClr>
                </a:solidFill>
                <a:latin typeface="futura-pt"/>
                <a:cs typeface="Century Gothic"/>
              </a:rPr>
              <a:t>every </a:t>
            </a:r>
            <a:r>
              <a:rPr sz="1400" b="1" i="1" dirty="0">
                <a:solidFill>
                  <a:schemeClr val="tx1">
                    <a:lumMod val="75000"/>
                    <a:lumOff val="25000"/>
                  </a:schemeClr>
                </a:solidFill>
                <a:latin typeface="futura-pt"/>
                <a:cs typeface="Century Gothic"/>
              </a:rPr>
              <a:t>decision</a:t>
            </a:r>
            <a:r>
              <a:rPr sz="1400" b="1" i="1" spc="-55" dirty="0">
                <a:solidFill>
                  <a:schemeClr val="tx1">
                    <a:lumMod val="75000"/>
                    <a:lumOff val="25000"/>
                  </a:schemeClr>
                </a:solidFill>
                <a:latin typeface="futura-pt"/>
                <a:cs typeface="Century Gothic"/>
              </a:rPr>
              <a:t> </a:t>
            </a:r>
            <a:r>
              <a:rPr sz="1400" b="1" i="1" dirty="0">
                <a:solidFill>
                  <a:schemeClr val="tx1">
                    <a:lumMod val="75000"/>
                    <a:lumOff val="25000"/>
                  </a:schemeClr>
                </a:solidFill>
                <a:latin typeface="futura-pt"/>
                <a:cs typeface="Century Gothic"/>
              </a:rPr>
              <a:t>we</a:t>
            </a:r>
            <a:r>
              <a:rPr sz="1400" b="1" i="1" spc="20" dirty="0">
                <a:solidFill>
                  <a:schemeClr val="tx1">
                    <a:lumMod val="75000"/>
                    <a:lumOff val="25000"/>
                  </a:schemeClr>
                </a:solidFill>
                <a:latin typeface="futura-pt"/>
                <a:cs typeface="Century Gothic"/>
              </a:rPr>
              <a:t> </a:t>
            </a:r>
            <a:r>
              <a:rPr sz="1400" b="1" i="1" dirty="0">
                <a:solidFill>
                  <a:schemeClr val="tx1">
                    <a:lumMod val="75000"/>
                    <a:lumOff val="25000"/>
                  </a:schemeClr>
                </a:solidFill>
                <a:latin typeface="futura-pt"/>
                <a:cs typeface="Century Gothic"/>
              </a:rPr>
              <a:t>make</a:t>
            </a:r>
            <a:r>
              <a:rPr sz="1400" b="1" i="1" spc="-10" dirty="0">
                <a:solidFill>
                  <a:schemeClr val="tx1">
                    <a:lumMod val="75000"/>
                    <a:lumOff val="25000"/>
                  </a:schemeClr>
                </a:solidFill>
                <a:latin typeface="futura-pt"/>
                <a:cs typeface="Century Gothic"/>
              </a:rPr>
              <a:t> </a:t>
            </a:r>
            <a:r>
              <a:rPr sz="1400" b="1" i="1" dirty="0">
                <a:solidFill>
                  <a:schemeClr val="tx1">
                    <a:lumMod val="75000"/>
                    <a:lumOff val="25000"/>
                  </a:schemeClr>
                </a:solidFill>
                <a:latin typeface="futura-pt"/>
                <a:cs typeface="Century Gothic"/>
              </a:rPr>
              <a:t>and</a:t>
            </a:r>
            <a:r>
              <a:rPr sz="1400" b="1" i="1" spc="-10" dirty="0">
                <a:solidFill>
                  <a:schemeClr val="tx1">
                    <a:lumMod val="75000"/>
                    <a:lumOff val="25000"/>
                  </a:schemeClr>
                </a:solidFill>
                <a:latin typeface="futura-pt"/>
                <a:cs typeface="Century Gothic"/>
              </a:rPr>
              <a:t> </a:t>
            </a:r>
            <a:r>
              <a:rPr sz="1400" b="1" i="1" dirty="0">
                <a:solidFill>
                  <a:schemeClr val="tx1">
                    <a:lumMod val="75000"/>
                    <a:lumOff val="25000"/>
                  </a:schemeClr>
                </a:solidFill>
                <a:latin typeface="futura-pt"/>
                <a:cs typeface="Century Gothic"/>
              </a:rPr>
              <a:t>customer</a:t>
            </a:r>
            <a:r>
              <a:rPr sz="1400" b="1" i="1" spc="10" dirty="0">
                <a:solidFill>
                  <a:schemeClr val="tx1">
                    <a:lumMod val="75000"/>
                    <a:lumOff val="25000"/>
                  </a:schemeClr>
                </a:solidFill>
                <a:latin typeface="futura-pt"/>
                <a:cs typeface="Century Gothic"/>
              </a:rPr>
              <a:t> </a:t>
            </a:r>
            <a:r>
              <a:rPr sz="1400" b="1" i="1" dirty="0">
                <a:solidFill>
                  <a:schemeClr val="tx1">
                    <a:lumMod val="75000"/>
                    <a:lumOff val="25000"/>
                  </a:schemeClr>
                </a:solidFill>
                <a:latin typeface="futura-pt"/>
                <a:cs typeface="Century Gothic"/>
              </a:rPr>
              <a:t>we</a:t>
            </a:r>
            <a:r>
              <a:rPr sz="1400" b="1" i="1" spc="25" dirty="0">
                <a:solidFill>
                  <a:schemeClr val="tx1">
                    <a:lumMod val="75000"/>
                    <a:lumOff val="25000"/>
                  </a:schemeClr>
                </a:solidFill>
                <a:latin typeface="futura-pt"/>
                <a:cs typeface="Century Gothic"/>
              </a:rPr>
              <a:t> </a:t>
            </a:r>
            <a:r>
              <a:rPr sz="1400" b="1" i="1" dirty="0">
                <a:solidFill>
                  <a:schemeClr val="tx1">
                    <a:lumMod val="75000"/>
                    <a:lumOff val="25000"/>
                  </a:schemeClr>
                </a:solidFill>
                <a:latin typeface="futura-pt"/>
                <a:cs typeface="Century Gothic"/>
              </a:rPr>
              <a:t>serve</a:t>
            </a:r>
            <a:endParaRPr lang="en-US" sz="1400" b="1" i="1" spc="-25" dirty="0">
              <a:solidFill>
                <a:schemeClr val="tx1">
                  <a:lumMod val="75000"/>
                  <a:lumOff val="25000"/>
                </a:schemeClr>
              </a:solidFill>
              <a:latin typeface="futura-pt"/>
              <a:cs typeface="Century Gothic"/>
            </a:endParaRPr>
          </a:p>
          <a:p>
            <a:pPr marL="12700" marR="5080" indent="-1905" algn="ctr"/>
            <a:r>
              <a:rPr sz="1400" b="1" i="1" dirty="0">
                <a:solidFill>
                  <a:schemeClr val="tx1">
                    <a:lumMod val="75000"/>
                    <a:lumOff val="25000"/>
                  </a:schemeClr>
                </a:solidFill>
                <a:latin typeface="futura-pt"/>
                <a:cs typeface="Century Gothic"/>
              </a:rPr>
              <a:t>We</a:t>
            </a:r>
            <a:r>
              <a:rPr sz="1400" b="1" i="1" spc="40" dirty="0">
                <a:solidFill>
                  <a:schemeClr val="tx1">
                    <a:lumMod val="75000"/>
                    <a:lumOff val="25000"/>
                  </a:schemeClr>
                </a:solidFill>
                <a:latin typeface="futura-pt"/>
                <a:cs typeface="Century Gothic"/>
              </a:rPr>
              <a:t> </a:t>
            </a:r>
            <a:r>
              <a:rPr sz="1400" b="1" i="1" dirty="0">
                <a:solidFill>
                  <a:schemeClr val="tx1">
                    <a:lumMod val="75000"/>
                    <a:lumOff val="25000"/>
                  </a:schemeClr>
                </a:solidFill>
                <a:latin typeface="futura-pt"/>
                <a:cs typeface="Century Gothic"/>
              </a:rPr>
              <a:t>believe</a:t>
            </a:r>
            <a:r>
              <a:rPr sz="1400" b="1" i="1" spc="-40" dirty="0">
                <a:solidFill>
                  <a:schemeClr val="tx1">
                    <a:lumMod val="75000"/>
                    <a:lumOff val="25000"/>
                  </a:schemeClr>
                </a:solidFill>
                <a:latin typeface="futura-pt"/>
                <a:cs typeface="Century Gothic"/>
              </a:rPr>
              <a:t> </a:t>
            </a:r>
            <a:r>
              <a:rPr sz="1400" b="1" i="1" dirty="0">
                <a:solidFill>
                  <a:schemeClr val="tx1">
                    <a:lumMod val="75000"/>
                    <a:lumOff val="25000"/>
                  </a:schemeClr>
                </a:solidFill>
                <a:latin typeface="futura-pt"/>
                <a:cs typeface="Century Gothic"/>
              </a:rPr>
              <a:t>there</a:t>
            </a:r>
            <a:r>
              <a:rPr sz="1400" b="1" i="1" spc="20" dirty="0">
                <a:solidFill>
                  <a:schemeClr val="tx1">
                    <a:lumMod val="75000"/>
                    <a:lumOff val="25000"/>
                  </a:schemeClr>
                </a:solidFill>
                <a:latin typeface="futura-pt"/>
                <a:cs typeface="Century Gothic"/>
              </a:rPr>
              <a:t> </a:t>
            </a:r>
            <a:r>
              <a:rPr sz="1400" b="1" i="1" dirty="0">
                <a:solidFill>
                  <a:schemeClr val="tx1">
                    <a:lumMod val="75000"/>
                    <a:lumOff val="25000"/>
                  </a:schemeClr>
                </a:solidFill>
                <a:latin typeface="futura-pt"/>
                <a:cs typeface="Century Gothic"/>
              </a:rPr>
              <a:t>is</a:t>
            </a:r>
            <a:r>
              <a:rPr sz="1400" b="1" i="1" spc="-45" dirty="0">
                <a:solidFill>
                  <a:schemeClr val="tx1">
                    <a:lumMod val="75000"/>
                    <a:lumOff val="25000"/>
                  </a:schemeClr>
                </a:solidFill>
                <a:latin typeface="futura-pt"/>
                <a:cs typeface="Century Gothic"/>
              </a:rPr>
              <a:t> </a:t>
            </a:r>
            <a:r>
              <a:rPr sz="1400" b="1" i="1" dirty="0">
                <a:solidFill>
                  <a:schemeClr val="tx1">
                    <a:lumMod val="75000"/>
                    <a:lumOff val="25000"/>
                  </a:schemeClr>
                </a:solidFill>
                <a:latin typeface="futura-pt"/>
                <a:cs typeface="Century Gothic"/>
              </a:rPr>
              <a:t>no</a:t>
            </a:r>
            <a:r>
              <a:rPr sz="1400" b="1" i="1" spc="-5" dirty="0">
                <a:solidFill>
                  <a:schemeClr val="tx1">
                    <a:lumMod val="75000"/>
                    <a:lumOff val="25000"/>
                  </a:schemeClr>
                </a:solidFill>
                <a:latin typeface="futura-pt"/>
                <a:cs typeface="Century Gothic"/>
              </a:rPr>
              <a:t> </a:t>
            </a:r>
            <a:r>
              <a:rPr sz="1400" b="1" i="1" dirty="0">
                <a:solidFill>
                  <a:schemeClr val="tx1">
                    <a:lumMod val="75000"/>
                    <a:lumOff val="25000"/>
                  </a:schemeClr>
                </a:solidFill>
                <a:latin typeface="futura-pt"/>
                <a:cs typeface="Century Gothic"/>
              </a:rPr>
              <a:t>greater</a:t>
            </a:r>
            <a:r>
              <a:rPr sz="1400" b="1" i="1" spc="10" dirty="0">
                <a:solidFill>
                  <a:schemeClr val="tx1">
                    <a:lumMod val="75000"/>
                    <a:lumOff val="25000"/>
                  </a:schemeClr>
                </a:solidFill>
                <a:latin typeface="futura-pt"/>
                <a:cs typeface="Century Gothic"/>
              </a:rPr>
              <a:t> </a:t>
            </a:r>
            <a:r>
              <a:rPr sz="1400" b="1" i="1" dirty="0">
                <a:solidFill>
                  <a:schemeClr val="tx1">
                    <a:lumMod val="75000"/>
                    <a:lumOff val="25000"/>
                  </a:schemeClr>
                </a:solidFill>
                <a:latin typeface="futura-pt"/>
                <a:cs typeface="Century Gothic"/>
              </a:rPr>
              <a:t>principle</a:t>
            </a:r>
            <a:r>
              <a:rPr sz="1400" b="1" i="1" spc="-55" dirty="0">
                <a:solidFill>
                  <a:schemeClr val="tx1">
                    <a:lumMod val="75000"/>
                    <a:lumOff val="25000"/>
                  </a:schemeClr>
                </a:solidFill>
                <a:latin typeface="futura-pt"/>
                <a:cs typeface="Century Gothic"/>
              </a:rPr>
              <a:t> </a:t>
            </a:r>
            <a:r>
              <a:rPr sz="1400" b="1" i="1" spc="-25" dirty="0">
                <a:solidFill>
                  <a:schemeClr val="tx1">
                    <a:lumMod val="75000"/>
                    <a:lumOff val="25000"/>
                  </a:schemeClr>
                </a:solidFill>
                <a:latin typeface="futura-pt"/>
                <a:cs typeface="Century Gothic"/>
              </a:rPr>
              <a:t>in </a:t>
            </a:r>
            <a:r>
              <a:rPr sz="1400" b="1" i="1" dirty="0">
                <a:solidFill>
                  <a:schemeClr val="tx1">
                    <a:lumMod val="75000"/>
                    <a:lumOff val="25000"/>
                  </a:schemeClr>
                </a:solidFill>
                <a:latin typeface="futura-pt"/>
                <a:cs typeface="Century Gothic"/>
              </a:rPr>
              <a:t>business</a:t>
            </a:r>
            <a:r>
              <a:rPr sz="1400" b="1" i="1" spc="-5" dirty="0">
                <a:solidFill>
                  <a:schemeClr val="tx1">
                    <a:lumMod val="75000"/>
                    <a:lumOff val="25000"/>
                  </a:schemeClr>
                </a:solidFill>
                <a:latin typeface="futura-pt"/>
                <a:cs typeface="Century Gothic"/>
              </a:rPr>
              <a:t> </a:t>
            </a:r>
            <a:r>
              <a:rPr sz="1400" b="1" i="1" dirty="0">
                <a:solidFill>
                  <a:schemeClr val="tx1">
                    <a:lumMod val="75000"/>
                    <a:lumOff val="25000"/>
                  </a:schemeClr>
                </a:solidFill>
                <a:latin typeface="futura-pt"/>
                <a:cs typeface="Century Gothic"/>
              </a:rPr>
              <a:t>than</a:t>
            </a:r>
            <a:r>
              <a:rPr sz="1400" b="1" i="1" spc="5" dirty="0">
                <a:solidFill>
                  <a:schemeClr val="tx1">
                    <a:lumMod val="75000"/>
                    <a:lumOff val="25000"/>
                  </a:schemeClr>
                </a:solidFill>
                <a:latin typeface="futura-pt"/>
                <a:cs typeface="Century Gothic"/>
              </a:rPr>
              <a:t> </a:t>
            </a:r>
            <a:r>
              <a:rPr sz="1400" b="1" i="1" dirty="0">
                <a:solidFill>
                  <a:schemeClr val="tx1">
                    <a:lumMod val="75000"/>
                    <a:lumOff val="25000"/>
                  </a:schemeClr>
                </a:solidFill>
                <a:latin typeface="futura-pt"/>
                <a:cs typeface="Century Gothic"/>
              </a:rPr>
              <a:t>that</a:t>
            </a:r>
            <a:r>
              <a:rPr sz="1400" b="1" i="1" spc="15" dirty="0">
                <a:solidFill>
                  <a:schemeClr val="tx1">
                    <a:lumMod val="75000"/>
                    <a:lumOff val="25000"/>
                  </a:schemeClr>
                </a:solidFill>
                <a:latin typeface="futura-pt"/>
                <a:cs typeface="Century Gothic"/>
              </a:rPr>
              <a:t> </a:t>
            </a:r>
            <a:r>
              <a:rPr sz="1400" b="1" i="1" dirty="0">
                <a:solidFill>
                  <a:schemeClr val="tx1">
                    <a:lumMod val="75000"/>
                    <a:lumOff val="25000"/>
                  </a:schemeClr>
                </a:solidFill>
                <a:latin typeface="futura-pt"/>
                <a:cs typeface="Century Gothic"/>
              </a:rPr>
              <a:t>of</a:t>
            </a:r>
            <a:endParaRPr lang="en-US" sz="1400" b="1" i="1" spc="-25" dirty="0">
              <a:solidFill>
                <a:schemeClr val="tx1">
                  <a:lumMod val="75000"/>
                  <a:lumOff val="25000"/>
                </a:schemeClr>
              </a:solidFill>
              <a:latin typeface="futura-pt"/>
              <a:cs typeface="Century Gothic"/>
            </a:endParaRPr>
          </a:p>
          <a:p>
            <a:pPr marL="12700" marR="5080" indent="-1905" algn="ctr">
              <a:spcAft>
                <a:spcPts val="1200"/>
              </a:spcAft>
            </a:pPr>
            <a:r>
              <a:rPr sz="1400" b="1" i="1" dirty="0">
                <a:solidFill>
                  <a:schemeClr val="tx1">
                    <a:lumMod val="75000"/>
                    <a:lumOff val="25000"/>
                  </a:schemeClr>
                </a:solidFill>
                <a:latin typeface="futura-pt"/>
                <a:cs typeface="Century Gothic"/>
              </a:rPr>
              <a:t>building</a:t>
            </a:r>
            <a:r>
              <a:rPr sz="1400" b="1" i="1" spc="-45" dirty="0">
                <a:solidFill>
                  <a:schemeClr val="tx1">
                    <a:lumMod val="75000"/>
                    <a:lumOff val="25000"/>
                  </a:schemeClr>
                </a:solidFill>
                <a:latin typeface="futura-pt"/>
                <a:cs typeface="Century Gothic"/>
              </a:rPr>
              <a:t> </a:t>
            </a:r>
            <a:r>
              <a:rPr sz="1400" b="1" i="1" dirty="0">
                <a:solidFill>
                  <a:schemeClr val="tx1">
                    <a:lumMod val="75000"/>
                    <a:lumOff val="25000"/>
                  </a:schemeClr>
                </a:solidFill>
                <a:latin typeface="futura-pt"/>
                <a:cs typeface="Century Gothic"/>
              </a:rPr>
              <a:t>a</a:t>
            </a:r>
            <a:r>
              <a:rPr sz="1400" b="1" i="1" spc="-20" dirty="0">
                <a:solidFill>
                  <a:schemeClr val="tx1">
                    <a:lumMod val="75000"/>
                    <a:lumOff val="25000"/>
                  </a:schemeClr>
                </a:solidFill>
                <a:latin typeface="futura-pt"/>
                <a:cs typeface="Century Gothic"/>
              </a:rPr>
              <a:t> </a:t>
            </a:r>
            <a:r>
              <a:rPr sz="1400" b="1" i="1" dirty="0">
                <a:solidFill>
                  <a:schemeClr val="tx1">
                    <a:lumMod val="75000"/>
                    <a:lumOff val="25000"/>
                  </a:schemeClr>
                </a:solidFill>
                <a:latin typeface="futura-pt"/>
                <a:cs typeface="Century Gothic"/>
              </a:rPr>
              <a:t>solid</a:t>
            </a:r>
            <a:r>
              <a:rPr sz="1400" b="1" i="1" spc="-40" dirty="0">
                <a:solidFill>
                  <a:schemeClr val="tx1">
                    <a:lumMod val="75000"/>
                    <a:lumOff val="25000"/>
                  </a:schemeClr>
                </a:solidFill>
                <a:latin typeface="futura-pt"/>
                <a:cs typeface="Century Gothic"/>
              </a:rPr>
              <a:t> </a:t>
            </a:r>
            <a:r>
              <a:rPr sz="1400" b="1" i="1" dirty="0">
                <a:solidFill>
                  <a:schemeClr val="tx1">
                    <a:lumMod val="75000"/>
                    <a:lumOff val="25000"/>
                  </a:schemeClr>
                </a:solidFill>
                <a:latin typeface="futura-pt"/>
                <a:cs typeface="Century Gothic"/>
              </a:rPr>
              <a:t>foundation</a:t>
            </a:r>
            <a:r>
              <a:rPr sz="1400" b="1" i="1" spc="-5" dirty="0">
                <a:solidFill>
                  <a:schemeClr val="tx1">
                    <a:lumMod val="75000"/>
                    <a:lumOff val="25000"/>
                  </a:schemeClr>
                </a:solidFill>
                <a:latin typeface="futura-pt"/>
                <a:cs typeface="Century Gothic"/>
              </a:rPr>
              <a:t> </a:t>
            </a:r>
            <a:r>
              <a:rPr sz="1400" b="1" i="1" dirty="0">
                <a:solidFill>
                  <a:schemeClr val="tx1">
                    <a:lumMod val="75000"/>
                    <a:lumOff val="25000"/>
                  </a:schemeClr>
                </a:solidFill>
                <a:latin typeface="futura-pt"/>
                <a:cs typeface="Century Gothic"/>
              </a:rPr>
              <a:t>of</a:t>
            </a:r>
            <a:r>
              <a:rPr sz="1400" b="1" i="1" spc="-15" dirty="0">
                <a:solidFill>
                  <a:schemeClr val="tx1">
                    <a:lumMod val="75000"/>
                    <a:lumOff val="25000"/>
                  </a:schemeClr>
                </a:solidFill>
                <a:latin typeface="futura-pt"/>
                <a:cs typeface="Century Gothic"/>
              </a:rPr>
              <a:t> </a:t>
            </a:r>
            <a:r>
              <a:rPr sz="1400" b="1" i="1" dirty="0">
                <a:solidFill>
                  <a:schemeClr val="tx1">
                    <a:lumMod val="75000"/>
                    <a:lumOff val="25000"/>
                  </a:schemeClr>
                </a:solidFill>
                <a:latin typeface="futura-pt"/>
                <a:cs typeface="Century Gothic"/>
              </a:rPr>
              <a:t>trust</a:t>
            </a:r>
            <a:endParaRPr lang="en-US" sz="1400" b="1" i="1" spc="15" dirty="0">
              <a:solidFill>
                <a:schemeClr val="tx1">
                  <a:lumMod val="75000"/>
                  <a:lumOff val="25000"/>
                </a:schemeClr>
              </a:solidFill>
              <a:latin typeface="futura-pt"/>
              <a:cs typeface="Century Gothic"/>
            </a:endParaRPr>
          </a:p>
          <a:p>
            <a:pPr marL="12700" marR="5080" indent="-1905" algn="ctr"/>
            <a:r>
              <a:rPr sz="1400" b="1" i="1" dirty="0">
                <a:solidFill>
                  <a:schemeClr val="tx1">
                    <a:lumMod val="75000"/>
                    <a:lumOff val="25000"/>
                  </a:schemeClr>
                </a:solidFill>
                <a:latin typeface="futura-pt"/>
                <a:cs typeface="Century Gothic"/>
              </a:rPr>
              <a:t>We</a:t>
            </a:r>
            <a:r>
              <a:rPr sz="1400" b="1" i="1" spc="30" dirty="0">
                <a:solidFill>
                  <a:schemeClr val="tx1">
                    <a:lumMod val="75000"/>
                    <a:lumOff val="25000"/>
                  </a:schemeClr>
                </a:solidFill>
                <a:latin typeface="futura-pt"/>
                <a:cs typeface="Century Gothic"/>
              </a:rPr>
              <a:t> </a:t>
            </a:r>
            <a:r>
              <a:rPr sz="1400" b="1" i="1" dirty="0">
                <a:solidFill>
                  <a:schemeClr val="tx1">
                    <a:lumMod val="75000"/>
                    <a:lumOff val="25000"/>
                  </a:schemeClr>
                </a:solidFill>
                <a:latin typeface="futura-pt"/>
                <a:cs typeface="Century Gothic"/>
              </a:rPr>
              <a:t>hold</a:t>
            </a:r>
            <a:r>
              <a:rPr sz="1400" b="1" i="1" spc="-10" dirty="0">
                <a:solidFill>
                  <a:schemeClr val="tx1">
                    <a:lumMod val="75000"/>
                    <a:lumOff val="25000"/>
                  </a:schemeClr>
                </a:solidFill>
                <a:latin typeface="futura-pt"/>
                <a:cs typeface="Century Gothic"/>
              </a:rPr>
              <a:t> </a:t>
            </a:r>
            <a:r>
              <a:rPr sz="1400" b="1" i="1" dirty="0">
                <a:solidFill>
                  <a:schemeClr val="tx1">
                    <a:lumMod val="75000"/>
                    <a:lumOff val="25000"/>
                  </a:schemeClr>
                </a:solidFill>
                <a:latin typeface="futura-pt"/>
                <a:cs typeface="Century Gothic"/>
              </a:rPr>
              <a:t>one</a:t>
            </a:r>
            <a:r>
              <a:rPr sz="1400" b="1" i="1" spc="-5" dirty="0">
                <a:solidFill>
                  <a:schemeClr val="tx1">
                    <a:lumMod val="75000"/>
                    <a:lumOff val="25000"/>
                  </a:schemeClr>
                </a:solidFill>
                <a:latin typeface="futura-pt"/>
                <a:cs typeface="Century Gothic"/>
              </a:rPr>
              <a:t> </a:t>
            </a:r>
            <a:r>
              <a:rPr sz="1400" b="1" i="1" dirty="0">
                <a:solidFill>
                  <a:schemeClr val="tx1">
                    <a:lumMod val="75000"/>
                    <a:lumOff val="25000"/>
                  </a:schemeClr>
                </a:solidFill>
                <a:latin typeface="futura-pt"/>
                <a:cs typeface="Century Gothic"/>
              </a:rPr>
              <a:t>another</a:t>
            </a:r>
            <a:r>
              <a:rPr sz="1400" b="1" i="1" spc="25" dirty="0">
                <a:solidFill>
                  <a:schemeClr val="tx1">
                    <a:lumMod val="75000"/>
                    <a:lumOff val="25000"/>
                  </a:schemeClr>
                </a:solidFill>
                <a:latin typeface="futura-pt"/>
                <a:cs typeface="Century Gothic"/>
              </a:rPr>
              <a:t> </a:t>
            </a:r>
            <a:r>
              <a:rPr sz="1400" b="1" i="1" dirty="0">
                <a:solidFill>
                  <a:schemeClr val="tx1">
                    <a:lumMod val="75000"/>
                    <a:lumOff val="25000"/>
                  </a:schemeClr>
                </a:solidFill>
                <a:latin typeface="futura-pt"/>
                <a:cs typeface="Century Gothic"/>
              </a:rPr>
              <a:t>to</a:t>
            </a:r>
            <a:r>
              <a:rPr sz="1400" b="1" i="1" spc="-15" dirty="0">
                <a:solidFill>
                  <a:schemeClr val="tx1">
                    <a:lumMod val="75000"/>
                    <a:lumOff val="25000"/>
                  </a:schemeClr>
                </a:solidFill>
                <a:latin typeface="futura-pt"/>
                <a:cs typeface="Century Gothic"/>
              </a:rPr>
              <a:t> </a:t>
            </a:r>
            <a:r>
              <a:rPr sz="1400" b="1" i="1" dirty="0">
                <a:solidFill>
                  <a:schemeClr val="tx1">
                    <a:lumMod val="75000"/>
                    <a:lumOff val="25000"/>
                  </a:schemeClr>
                </a:solidFill>
                <a:latin typeface="futura-pt"/>
                <a:cs typeface="Century Gothic"/>
              </a:rPr>
              <a:t>the</a:t>
            </a:r>
            <a:endParaRPr lang="en-US" sz="1400" b="1" i="1" spc="20" dirty="0">
              <a:solidFill>
                <a:schemeClr val="tx1">
                  <a:lumMod val="75000"/>
                  <a:lumOff val="25000"/>
                </a:schemeClr>
              </a:solidFill>
              <a:latin typeface="futura-pt"/>
              <a:cs typeface="Century Gothic"/>
            </a:endParaRPr>
          </a:p>
          <a:p>
            <a:pPr marL="12700" marR="5080" indent="-1905" algn="ctr">
              <a:spcAft>
                <a:spcPts val="1200"/>
              </a:spcAft>
            </a:pPr>
            <a:r>
              <a:rPr sz="1400" b="1" i="1" spc="-10" dirty="0">
                <a:solidFill>
                  <a:schemeClr val="tx1">
                    <a:lumMod val="75000"/>
                    <a:lumOff val="25000"/>
                  </a:schemeClr>
                </a:solidFill>
                <a:latin typeface="futura-pt"/>
                <a:cs typeface="Century Gothic"/>
              </a:rPr>
              <a:t>highest </a:t>
            </a:r>
            <a:r>
              <a:rPr sz="1400" b="1" i="1" dirty="0">
                <a:solidFill>
                  <a:schemeClr val="tx1">
                    <a:lumMod val="75000"/>
                    <a:lumOff val="25000"/>
                  </a:schemeClr>
                </a:solidFill>
                <a:latin typeface="futura-pt"/>
                <a:cs typeface="Century Gothic"/>
              </a:rPr>
              <a:t>levels</a:t>
            </a:r>
            <a:r>
              <a:rPr sz="1400" b="1" i="1" spc="-30" dirty="0">
                <a:solidFill>
                  <a:schemeClr val="tx1">
                    <a:lumMod val="75000"/>
                    <a:lumOff val="25000"/>
                  </a:schemeClr>
                </a:solidFill>
                <a:latin typeface="futura-pt"/>
                <a:cs typeface="Century Gothic"/>
              </a:rPr>
              <a:t> </a:t>
            </a:r>
            <a:r>
              <a:rPr sz="1400" b="1" i="1" dirty="0">
                <a:solidFill>
                  <a:schemeClr val="tx1">
                    <a:lumMod val="75000"/>
                    <a:lumOff val="25000"/>
                  </a:schemeClr>
                </a:solidFill>
                <a:latin typeface="futura-pt"/>
                <a:cs typeface="Century Gothic"/>
              </a:rPr>
              <a:t>of</a:t>
            </a:r>
            <a:r>
              <a:rPr sz="1400" b="1" i="1" spc="-20" dirty="0">
                <a:solidFill>
                  <a:schemeClr val="tx1">
                    <a:lumMod val="75000"/>
                    <a:lumOff val="25000"/>
                  </a:schemeClr>
                </a:solidFill>
                <a:latin typeface="futura-pt"/>
                <a:cs typeface="Century Gothic"/>
              </a:rPr>
              <a:t> </a:t>
            </a:r>
            <a:r>
              <a:rPr sz="1400" b="1" i="1" dirty="0">
                <a:solidFill>
                  <a:schemeClr val="tx1">
                    <a:lumMod val="75000"/>
                    <a:lumOff val="25000"/>
                  </a:schemeClr>
                </a:solidFill>
                <a:latin typeface="futura-pt"/>
                <a:cs typeface="Century Gothic"/>
              </a:rPr>
              <a:t>integrity</a:t>
            </a:r>
            <a:r>
              <a:rPr sz="1400" b="1" i="1" spc="-15" dirty="0">
                <a:solidFill>
                  <a:schemeClr val="tx1">
                    <a:lumMod val="75000"/>
                    <a:lumOff val="25000"/>
                  </a:schemeClr>
                </a:solidFill>
                <a:latin typeface="futura-pt"/>
                <a:cs typeface="Century Gothic"/>
              </a:rPr>
              <a:t> </a:t>
            </a:r>
            <a:r>
              <a:rPr sz="1400" b="1" i="1" dirty="0">
                <a:solidFill>
                  <a:schemeClr val="tx1">
                    <a:lumMod val="75000"/>
                    <a:lumOff val="25000"/>
                  </a:schemeClr>
                </a:solidFill>
                <a:latin typeface="futura-pt"/>
                <a:cs typeface="Century Gothic"/>
              </a:rPr>
              <a:t>and</a:t>
            </a:r>
            <a:r>
              <a:rPr sz="1400" b="1" i="1" spc="-5" dirty="0">
                <a:solidFill>
                  <a:schemeClr val="tx1">
                    <a:lumMod val="75000"/>
                    <a:lumOff val="25000"/>
                  </a:schemeClr>
                </a:solidFill>
                <a:latin typeface="futura-pt"/>
                <a:cs typeface="Century Gothic"/>
              </a:rPr>
              <a:t> </a:t>
            </a:r>
            <a:r>
              <a:rPr sz="1400" b="1" i="1" dirty="0">
                <a:solidFill>
                  <a:schemeClr val="tx1">
                    <a:lumMod val="75000"/>
                    <a:lumOff val="25000"/>
                  </a:schemeClr>
                </a:solidFill>
                <a:latin typeface="futura-pt"/>
                <a:cs typeface="Century Gothic"/>
              </a:rPr>
              <a:t>ethics</a:t>
            </a:r>
            <a:r>
              <a:rPr sz="1400" b="1" i="1" spc="10" dirty="0">
                <a:solidFill>
                  <a:schemeClr val="tx1">
                    <a:lumMod val="75000"/>
                    <a:lumOff val="25000"/>
                  </a:schemeClr>
                </a:solidFill>
                <a:latin typeface="futura-pt"/>
                <a:cs typeface="Century Gothic"/>
              </a:rPr>
              <a:t> </a:t>
            </a:r>
            <a:endParaRPr lang="en-US" sz="1400" b="1" i="1" spc="10" dirty="0">
              <a:solidFill>
                <a:schemeClr val="tx1">
                  <a:lumMod val="75000"/>
                  <a:lumOff val="25000"/>
                </a:schemeClr>
              </a:solidFill>
              <a:latin typeface="futura-pt"/>
              <a:cs typeface="Century Gothic"/>
            </a:endParaRPr>
          </a:p>
          <a:p>
            <a:pPr marL="12700" marR="5080" indent="-1905" algn="ctr"/>
            <a:r>
              <a:rPr sz="1400" b="1" i="1" dirty="0">
                <a:solidFill>
                  <a:schemeClr val="tx1">
                    <a:lumMod val="75000"/>
                    <a:lumOff val="25000"/>
                  </a:schemeClr>
                </a:solidFill>
                <a:latin typeface="futura-pt"/>
                <a:cs typeface="Century Gothic"/>
              </a:rPr>
              <a:t>We</a:t>
            </a:r>
            <a:r>
              <a:rPr sz="1400" b="1" i="1" spc="35" dirty="0">
                <a:solidFill>
                  <a:schemeClr val="tx1">
                    <a:lumMod val="75000"/>
                    <a:lumOff val="25000"/>
                  </a:schemeClr>
                </a:solidFill>
                <a:latin typeface="futura-pt"/>
                <a:cs typeface="Century Gothic"/>
              </a:rPr>
              <a:t> </a:t>
            </a:r>
            <a:r>
              <a:rPr sz="1400" b="1" i="1" dirty="0">
                <a:solidFill>
                  <a:schemeClr val="tx1">
                    <a:lumMod val="75000"/>
                    <a:lumOff val="25000"/>
                  </a:schemeClr>
                </a:solidFill>
                <a:latin typeface="futura-pt"/>
                <a:cs typeface="Century Gothic"/>
              </a:rPr>
              <a:t>cherish</a:t>
            </a:r>
            <a:r>
              <a:rPr sz="1400" b="1" i="1" spc="-10" dirty="0">
                <a:solidFill>
                  <a:schemeClr val="tx1">
                    <a:lumMod val="75000"/>
                    <a:lumOff val="25000"/>
                  </a:schemeClr>
                </a:solidFill>
                <a:latin typeface="futura-pt"/>
                <a:cs typeface="Century Gothic"/>
              </a:rPr>
              <a:t> </a:t>
            </a:r>
            <a:r>
              <a:rPr sz="1400" b="1" i="1" dirty="0">
                <a:solidFill>
                  <a:schemeClr val="tx1">
                    <a:lumMod val="75000"/>
                    <a:lumOff val="25000"/>
                  </a:schemeClr>
                </a:solidFill>
                <a:latin typeface="futura-pt"/>
                <a:cs typeface="Century Gothic"/>
              </a:rPr>
              <a:t>every</a:t>
            </a:r>
            <a:r>
              <a:rPr sz="1400" b="1" i="1" spc="-15" dirty="0">
                <a:solidFill>
                  <a:schemeClr val="tx1">
                    <a:lumMod val="75000"/>
                    <a:lumOff val="25000"/>
                  </a:schemeClr>
                </a:solidFill>
                <a:latin typeface="futura-pt"/>
                <a:cs typeface="Century Gothic"/>
              </a:rPr>
              <a:t> </a:t>
            </a:r>
            <a:r>
              <a:rPr sz="1400" b="1" i="1" dirty="0">
                <a:solidFill>
                  <a:schemeClr val="tx1">
                    <a:lumMod val="75000"/>
                    <a:lumOff val="25000"/>
                  </a:schemeClr>
                </a:solidFill>
                <a:latin typeface="futura-pt"/>
                <a:cs typeface="Century Gothic"/>
              </a:rPr>
              <a:t>opportunity </a:t>
            </a:r>
            <a:endParaRPr lang="en-US" sz="1400" b="1" i="1" dirty="0">
              <a:solidFill>
                <a:schemeClr val="tx1">
                  <a:lumMod val="75000"/>
                  <a:lumOff val="25000"/>
                </a:schemeClr>
              </a:solidFill>
              <a:latin typeface="futura-pt"/>
              <a:cs typeface="Century Gothic"/>
            </a:endParaRPr>
          </a:p>
          <a:p>
            <a:pPr marL="12700" marR="5080" indent="-1905" algn="ctr">
              <a:spcAft>
                <a:spcPts val="1200"/>
              </a:spcAft>
            </a:pPr>
            <a:r>
              <a:rPr sz="1400" b="1" i="1" dirty="0">
                <a:solidFill>
                  <a:schemeClr val="tx1">
                    <a:lumMod val="75000"/>
                    <a:lumOff val="25000"/>
                  </a:schemeClr>
                </a:solidFill>
                <a:latin typeface="futura-pt"/>
                <a:cs typeface="Century Gothic"/>
              </a:rPr>
              <a:t>given</a:t>
            </a:r>
            <a:r>
              <a:rPr sz="1400" b="1" i="1" spc="-35" dirty="0">
                <a:solidFill>
                  <a:schemeClr val="tx1">
                    <a:lumMod val="75000"/>
                    <a:lumOff val="25000"/>
                  </a:schemeClr>
                </a:solidFill>
                <a:latin typeface="futura-pt"/>
                <a:cs typeface="Century Gothic"/>
              </a:rPr>
              <a:t> </a:t>
            </a:r>
            <a:r>
              <a:rPr sz="1400" b="1" i="1" dirty="0">
                <a:solidFill>
                  <a:schemeClr val="tx1">
                    <a:lumMod val="75000"/>
                    <a:lumOff val="25000"/>
                  </a:schemeClr>
                </a:solidFill>
                <a:latin typeface="futura-pt"/>
                <a:cs typeface="Century Gothic"/>
              </a:rPr>
              <a:t>to</a:t>
            </a:r>
            <a:r>
              <a:rPr sz="1400" b="1" i="1" spc="5" dirty="0">
                <a:solidFill>
                  <a:schemeClr val="tx1">
                    <a:lumMod val="75000"/>
                    <a:lumOff val="25000"/>
                  </a:schemeClr>
                </a:solidFill>
                <a:latin typeface="futura-pt"/>
                <a:cs typeface="Century Gothic"/>
              </a:rPr>
              <a:t> </a:t>
            </a:r>
            <a:r>
              <a:rPr sz="1400" b="1" i="1" dirty="0">
                <a:solidFill>
                  <a:schemeClr val="tx1">
                    <a:lumMod val="75000"/>
                    <a:lumOff val="25000"/>
                  </a:schemeClr>
                </a:solidFill>
                <a:latin typeface="futura-pt"/>
                <a:cs typeface="Century Gothic"/>
              </a:rPr>
              <a:t>us</a:t>
            </a:r>
            <a:r>
              <a:rPr sz="1400" b="1" i="1" spc="-10" dirty="0">
                <a:solidFill>
                  <a:schemeClr val="tx1">
                    <a:lumMod val="75000"/>
                    <a:lumOff val="25000"/>
                  </a:schemeClr>
                </a:solidFill>
                <a:latin typeface="futura-pt"/>
                <a:cs typeface="Century Gothic"/>
              </a:rPr>
              <a:t> </a:t>
            </a:r>
            <a:r>
              <a:rPr sz="1400" b="1" i="1" dirty="0">
                <a:solidFill>
                  <a:schemeClr val="tx1">
                    <a:lumMod val="75000"/>
                    <a:lumOff val="25000"/>
                  </a:schemeClr>
                </a:solidFill>
                <a:latin typeface="futura-pt"/>
                <a:cs typeface="Century Gothic"/>
              </a:rPr>
              <a:t>by</a:t>
            </a:r>
            <a:r>
              <a:rPr sz="1400" b="1" i="1" spc="-15" dirty="0">
                <a:solidFill>
                  <a:schemeClr val="tx1">
                    <a:lumMod val="75000"/>
                    <a:lumOff val="25000"/>
                  </a:schemeClr>
                </a:solidFill>
                <a:latin typeface="futura-pt"/>
                <a:cs typeface="Century Gothic"/>
              </a:rPr>
              <a:t> </a:t>
            </a:r>
            <a:r>
              <a:rPr sz="1400" b="1" i="1" dirty="0">
                <a:solidFill>
                  <a:schemeClr val="tx1">
                    <a:lumMod val="75000"/>
                    <a:lumOff val="25000"/>
                  </a:schemeClr>
                </a:solidFill>
                <a:latin typeface="futura-pt"/>
                <a:cs typeface="Century Gothic"/>
              </a:rPr>
              <a:t>our</a:t>
            </a:r>
            <a:r>
              <a:rPr sz="1400" b="1" i="1" spc="-5" dirty="0">
                <a:solidFill>
                  <a:schemeClr val="tx1">
                    <a:lumMod val="75000"/>
                    <a:lumOff val="25000"/>
                  </a:schemeClr>
                </a:solidFill>
                <a:latin typeface="futura-pt"/>
                <a:cs typeface="Century Gothic"/>
              </a:rPr>
              <a:t> </a:t>
            </a:r>
            <a:r>
              <a:rPr sz="1400" b="1" i="1" spc="-10" dirty="0">
                <a:solidFill>
                  <a:schemeClr val="tx1">
                    <a:lumMod val="75000"/>
                    <a:lumOff val="25000"/>
                  </a:schemeClr>
                </a:solidFill>
                <a:latin typeface="futura-pt"/>
                <a:cs typeface="Century Gothic"/>
              </a:rPr>
              <a:t>clients</a:t>
            </a:r>
            <a:endParaRPr sz="1400" b="1" i="1" dirty="0">
              <a:solidFill>
                <a:schemeClr val="tx1">
                  <a:lumMod val="75000"/>
                  <a:lumOff val="25000"/>
                </a:schemeClr>
              </a:solidFill>
              <a:latin typeface="futura-pt"/>
              <a:cs typeface="Century Gothic"/>
            </a:endParaRPr>
          </a:p>
        </p:txBody>
      </p:sp>
      <p:sp>
        <p:nvSpPr>
          <p:cNvPr id="14" name="Content Placeholder 2">
            <a:extLst>
              <a:ext uri="{FF2B5EF4-FFF2-40B4-BE49-F238E27FC236}">
                <a16:creationId xmlns:a16="http://schemas.microsoft.com/office/drawing/2014/main" id="{5573C2D4-0602-B706-4A34-3FD0D85D052B}"/>
              </a:ext>
            </a:extLst>
          </p:cNvPr>
          <p:cNvSpPr txBox="1">
            <a:spLocks/>
          </p:cNvSpPr>
          <p:nvPr/>
        </p:nvSpPr>
        <p:spPr>
          <a:xfrm>
            <a:off x="402557" y="3084723"/>
            <a:ext cx="7165972" cy="38494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Tx/>
              <a:buBlip>
                <a:blip r:embed="rId2"/>
              </a:buBlip>
              <a:defRPr sz="3600" kern="1200">
                <a:solidFill>
                  <a:schemeClr val="tx1"/>
                </a:solidFill>
                <a:latin typeface="futura-p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futura-p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futura-p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utura-p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utura-p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000" b="1" dirty="0">
                <a:solidFill>
                  <a:schemeClr val="tx1">
                    <a:lumMod val="75000"/>
                    <a:lumOff val="25000"/>
                  </a:schemeClr>
                </a:solidFill>
              </a:rPr>
              <a:t>COMPANY INFO</a:t>
            </a:r>
          </a:p>
          <a:p>
            <a:pPr>
              <a:lnSpc>
                <a:spcPct val="100000"/>
              </a:lnSpc>
              <a:spcBef>
                <a:spcPts val="0"/>
              </a:spcBef>
              <a:buFont typeface="Arial" panose="020B0604020202020204" pitchFamily="34" charset="0"/>
              <a:buChar char="•"/>
            </a:pPr>
            <a:r>
              <a:rPr lang="en-US" sz="1500" dirty="0"/>
              <a:t>Founded in July 2010</a:t>
            </a:r>
          </a:p>
          <a:p>
            <a:pPr>
              <a:lnSpc>
                <a:spcPct val="100000"/>
              </a:lnSpc>
              <a:spcBef>
                <a:spcPts val="0"/>
              </a:spcBef>
              <a:buFont typeface="Arial" panose="020B0604020202020204" pitchFamily="34" charset="0"/>
              <a:buChar char="•"/>
            </a:pPr>
            <a:r>
              <a:rPr lang="en-US" sz="1500" dirty="0"/>
              <a:t>Small Business</a:t>
            </a:r>
          </a:p>
          <a:p>
            <a:pPr>
              <a:lnSpc>
                <a:spcPct val="100000"/>
              </a:lnSpc>
              <a:spcBef>
                <a:spcPts val="0"/>
              </a:spcBef>
              <a:buFont typeface="Arial" panose="020B0604020202020204" pitchFamily="34" charset="0"/>
              <a:buChar char="•"/>
            </a:pPr>
            <a:r>
              <a:rPr lang="en-US" sz="1500" dirty="0"/>
              <a:t>Offices</a:t>
            </a:r>
          </a:p>
          <a:p>
            <a:pPr lvl="1">
              <a:lnSpc>
                <a:spcPct val="100000"/>
              </a:lnSpc>
              <a:spcBef>
                <a:spcPts val="0"/>
              </a:spcBef>
            </a:pPr>
            <a:r>
              <a:rPr lang="en-US" sz="1500" dirty="0"/>
              <a:t>HQ - Manassas, VA</a:t>
            </a:r>
          </a:p>
          <a:p>
            <a:pPr lvl="1">
              <a:lnSpc>
                <a:spcPct val="100000"/>
              </a:lnSpc>
              <a:spcBef>
                <a:spcPts val="0"/>
              </a:spcBef>
            </a:pPr>
            <a:r>
              <a:rPr lang="en-US" sz="1500" dirty="0"/>
              <a:t>Wallops Island - Atlantic, VA</a:t>
            </a:r>
          </a:p>
          <a:p>
            <a:pPr lvl="1">
              <a:lnSpc>
                <a:spcPct val="100000"/>
              </a:lnSpc>
              <a:spcBef>
                <a:spcPts val="0"/>
              </a:spcBef>
            </a:pPr>
            <a:r>
              <a:rPr lang="en-US" sz="1500" dirty="0"/>
              <a:t>Dahlgren - Colonial Beach, VA</a:t>
            </a:r>
          </a:p>
          <a:p>
            <a:pPr>
              <a:lnSpc>
                <a:spcPct val="100000"/>
              </a:lnSpc>
              <a:spcBef>
                <a:spcPts val="0"/>
              </a:spcBef>
              <a:buFont typeface="Arial" panose="020B0604020202020204" pitchFamily="34" charset="0"/>
              <a:buChar char="•"/>
            </a:pPr>
            <a:r>
              <a:rPr lang="en-US" sz="1500" dirty="0"/>
              <a:t>Government Prime Contractor/SeaPort NxG</a:t>
            </a:r>
          </a:p>
          <a:p>
            <a:pPr>
              <a:lnSpc>
                <a:spcPct val="100000"/>
              </a:lnSpc>
              <a:spcBef>
                <a:spcPts val="0"/>
              </a:spcBef>
              <a:buFont typeface="Arial" panose="020B0604020202020204" pitchFamily="34" charset="0"/>
              <a:buChar char="•"/>
              <a:tabLst>
                <a:tab pos="299085" algn="l"/>
                <a:tab pos="299720" algn="l"/>
              </a:tabLst>
            </a:pPr>
            <a:r>
              <a:rPr lang="en-US" sz="1500" dirty="0"/>
              <a:t>DC Council of Engineering &amp; Architectural Societies (DCCEAS) Engineers of the Year - 2017 &amp; 2019</a:t>
            </a:r>
          </a:p>
          <a:p>
            <a:pPr>
              <a:lnSpc>
                <a:spcPct val="100000"/>
              </a:lnSpc>
              <a:spcBef>
                <a:spcPts val="0"/>
              </a:spcBef>
              <a:buFont typeface="Arial" panose="020B0604020202020204" pitchFamily="34" charset="0"/>
              <a:buChar char="•"/>
              <a:tabLst>
                <a:tab pos="299085" algn="l"/>
                <a:tab pos="299720" algn="l"/>
              </a:tabLst>
            </a:pPr>
            <a:r>
              <a:rPr lang="en-US" sz="1500" dirty="0"/>
              <a:t>Prince William County Business of the Year - 2018</a:t>
            </a:r>
          </a:p>
          <a:p>
            <a:pPr>
              <a:lnSpc>
                <a:spcPct val="100000"/>
              </a:lnSpc>
              <a:spcBef>
                <a:spcPts val="0"/>
              </a:spcBef>
              <a:buFont typeface="Arial" panose="020B0604020202020204" pitchFamily="34" charset="0"/>
              <a:buChar char="•"/>
              <a:tabLst>
                <a:tab pos="299085" algn="l"/>
                <a:tab pos="299720" algn="l"/>
              </a:tabLst>
            </a:pPr>
            <a:r>
              <a:rPr lang="en-US" sz="1500" dirty="0"/>
              <a:t>Gold HIRE Vets Medallion Award - 2021</a:t>
            </a:r>
          </a:p>
          <a:p>
            <a:pPr marL="0" indent="0">
              <a:lnSpc>
                <a:spcPct val="100000"/>
              </a:lnSpc>
              <a:spcBef>
                <a:spcPts val="0"/>
              </a:spcBef>
              <a:buFontTx/>
              <a:buNone/>
            </a:pPr>
            <a:endParaRPr lang="en-US" sz="1600" dirty="0">
              <a:solidFill>
                <a:schemeClr val="tx1">
                  <a:lumMod val="75000"/>
                  <a:lumOff val="25000"/>
                </a:schemeClr>
              </a:solidFill>
            </a:endParaRPr>
          </a:p>
        </p:txBody>
      </p:sp>
      <p:grpSp>
        <p:nvGrpSpPr>
          <p:cNvPr id="4" name="Group 3">
            <a:extLst>
              <a:ext uri="{FF2B5EF4-FFF2-40B4-BE49-F238E27FC236}">
                <a16:creationId xmlns:a16="http://schemas.microsoft.com/office/drawing/2014/main" id="{9B8250C4-042C-F693-10CC-CF370B719C98}"/>
              </a:ext>
            </a:extLst>
          </p:cNvPr>
          <p:cNvGrpSpPr/>
          <p:nvPr/>
        </p:nvGrpSpPr>
        <p:grpSpPr>
          <a:xfrm>
            <a:off x="8001287" y="4800600"/>
            <a:ext cx="3733513" cy="1157871"/>
            <a:chOff x="8064080" y="4800600"/>
            <a:chExt cx="3733513" cy="1157871"/>
          </a:xfrm>
        </p:grpSpPr>
        <p:pic>
          <p:nvPicPr>
            <p:cNvPr id="1028" name="Picture 4" descr="Prince William Chamber announces 2018 Business Awards nominees | Prince  William | insidenova.com">
              <a:extLst>
                <a:ext uri="{FF2B5EF4-FFF2-40B4-BE49-F238E27FC236}">
                  <a16:creationId xmlns:a16="http://schemas.microsoft.com/office/drawing/2014/main" id="{4FCFB65B-05B8-D999-F467-BB3D60294F6C}"/>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315808" y="5008268"/>
              <a:ext cx="1346682" cy="54428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7006A773-8785-20BA-544C-145A992C7DF0}"/>
                </a:ext>
              </a:extLst>
            </p:cNvPr>
            <p:cNvGrpSpPr/>
            <p:nvPr/>
          </p:nvGrpSpPr>
          <p:grpSpPr>
            <a:xfrm>
              <a:off x="8064080" y="4847150"/>
              <a:ext cx="1186575" cy="1111321"/>
              <a:chOff x="6351859" y="5171425"/>
              <a:chExt cx="991772" cy="928873"/>
            </a:xfrm>
          </p:grpSpPr>
          <p:pic>
            <p:nvPicPr>
              <p:cNvPr id="1026" name="Picture 2">
                <a:extLst>
                  <a:ext uri="{FF2B5EF4-FFF2-40B4-BE49-F238E27FC236}">
                    <a16:creationId xmlns:a16="http://schemas.microsoft.com/office/drawing/2014/main" id="{A6FB6626-BE6F-5139-4A48-1D0C8944A85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52458" y="5171425"/>
                <a:ext cx="790574" cy="776287"/>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97ABC163-BF7C-9A26-6846-A0446B736503}"/>
                  </a:ext>
                </a:extLst>
              </p:cNvPr>
              <p:cNvSpPr txBox="1"/>
              <p:nvPr/>
            </p:nvSpPr>
            <p:spPr>
              <a:xfrm>
                <a:off x="6351859" y="5846382"/>
                <a:ext cx="991772" cy="253916"/>
              </a:xfrm>
              <a:prstGeom prst="rect">
                <a:avLst/>
              </a:prstGeom>
              <a:noFill/>
            </p:spPr>
            <p:txBody>
              <a:bodyPr wrap="square">
                <a:spAutoFit/>
              </a:bodyPr>
              <a:lstStyle/>
              <a:p>
                <a:pPr algn="ctr">
                  <a:lnSpc>
                    <a:spcPct val="100000"/>
                  </a:lnSpc>
                  <a:spcBef>
                    <a:spcPts val="0"/>
                  </a:spcBef>
                  <a:tabLst>
                    <a:tab pos="299085" algn="l"/>
                    <a:tab pos="299720" algn="l"/>
                  </a:tabLst>
                </a:pPr>
                <a:r>
                  <a:rPr lang="en-US" sz="1050" b="1" dirty="0">
                    <a:solidFill>
                      <a:srgbClr val="2F2EC8"/>
                    </a:solidFill>
                    <a:latin typeface="futura-pt"/>
                  </a:rPr>
                  <a:t>2017 &amp; 2019</a:t>
                </a:r>
              </a:p>
            </p:txBody>
          </p:sp>
        </p:grpSp>
        <p:pic>
          <p:nvPicPr>
            <p:cNvPr id="1032" name="Picture 8" descr="2021 HIRE Vets Medallion Award | PLEXSYS">
              <a:extLst>
                <a:ext uri="{FF2B5EF4-FFF2-40B4-BE49-F238E27FC236}">
                  <a16:creationId xmlns:a16="http://schemas.microsoft.com/office/drawing/2014/main" id="{33826E58-7F24-6E30-7E2E-3D482FD4E32B}"/>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35502" y="4800600"/>
              <a:ext cx="962091" cy="954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55350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3B9B8CE3-B04C-1B54-67ED-3D93199E2E26}"/>
              </a:ext>
            </a:extLst>
          </p:cNvPr>
          <p:cNvSpPr/>
          <p:nvPr/>
        </p:nvSpPr>
        <p:spPr>
          <a:xfrm>
            <a:off x="93850" y="1372344"/>
            <a:ext cx="3921950" cy="4684441"/>
          </a:xfrm>
          <a:prstGeom prst="rect">
            <a:avLst/>
          </a:prstGeom>
          <a:solidFill>
            <a:schemeClr val="bg1">
              <a:lumMod val="8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639D9625-7B90-48A3-DBE2-711DC6911BAE}"/>
              </a:ext>
            </a:extLst>
          </p:cNvPr>
          <p:cNvSpPr/>
          <p:nvPr/>
        </p:nvSpPr>
        <p:spPr>
          <a:xfrm>
            <a:off x="4110124" y="1372344"/>
            <a:ext cx="3921950" cy="4684441"/>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980DA637-C72C-8E3D-1517-353D4F9160F6}"/>
              </a:ext>
            </a:extLst>
          </p:cNvPr>
          <p:cNvSpPr/>
          <p:nvPr/>
        </p:nvSpPr>
        <p:spPr>
          <a:xfrm>
            <a:off x="8139421" y="1385688"/>
            <a:ext cx="3921950" cy="4672065"/>
          </a:xfrm>
          <a:prstGeom prst="rect">
            <a:avLst/>
          </a:prstGeom>
          <a:solidFill>
            <a:schemeClr val="bg1">
              <a:lumMod val="8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B71934-0A6A-8FDD-EC4C-7B5903757AE5}"/>
              </a:ext>
            </a:extLst>
          </p:cNvPr>
          <p:cNvSpPr>
            <a:spLocks noGrp="1"/>
          </p:cNvSpPr>
          <p:nvPr>
            <p:ph type="title"/>
          </p:nvPr>
        </p:nvSpPr>
        <p:spPr/>
        <p:txBody>
          <a:bodyPr/>
          <a:lstStyle/>
          <a:p>
            <a:r>
              <a:rPr lang="en-US" dirty="0"/>
              <a:t>DIVISIONS</a:t>
            </a:r>
          </a:p>
        </p:txBody>
      </p:sp>
      <p:pic>
        <p:nvPicPr>
          <p:cNvPr id="26" name="object 9">
            <a:extLst>
              <a:ext uri="{FF2B5EF4-FFF2-40B4-BE49-F238E27FC236}">
                <a16:creationId xmlns:a16="http://schemas.microsoft.com/office/drawing/2014/main" id="{1A223B8F-9559-BE58-3AE6-FB9A175451F4}"/>
              </a:ext>
            </a:extLst>
          </p:cNvPr>
          <p:cNvPicPr/>
          <p:nvPr/>
        </p:nvPicPr>
        <p:blipFill>
          <a:blip r:embed="rId2" cstate="print">
            <a:extLst>
              <a:ext uri="{28A0092B-C50C-407E-A947-70E740481C1C}">
                <a14:useLocalDpi xmlns:a14="http://schemas.microsoft.com/office/drawing/2010/main"/>
              </a:ext>
            </a:extLst>
          </a:blip>
          <a:stretch>
            <a:fillRect/>
          </a:stretch>
        </p:blipFill>
        <p:spPr>
          <a:xfrm>
            <a:off x="4279814" y="1467764"/>
            <a:ext cx="524243" cy="519683"/>
          </a:xfrm>
          <a:prstGeom prst="rect">
            <a:avLst/>
          </a:prstGeom>
        </p:spPr>
      </p:pic>
      <p:sp>
        <p:nvSpPr>
          <p:cNvPr id="27" name="object 10">
            <a:extLst>
              <a:ext uri="{FF2B5EF4-FFF2-40B4-BE49-F238E27FC236}">
                <a16:creationId xmlns:a16="http://schemas.microsoft.com/office/drawing/2014/main" id="{05F42485-727D-D3B9-08C4-47A83D42026D}"/>
              </a:ext>
            </a:extLst>
          </p:cNvPr>
          <p:cNvSpPr txBox="1"/>
          <p:nvPr/>
        </p:nvSpPr>
        <p:spPr>
          <a:xfrm>
            <a:off x="4271165" y="2006465"/>
            <a:ext cx="3760909" cy="2803332"/>
          </a:xfrm>
          <a:prstGeom prst="rect">
            <a:avLst/>
          </a:prstGeom>
        </p:spPr>
        <p:txBody>
          <a:bodyPr vert="horz" wrap="square" lIns="0" tIns="12700" rIns="0" bIns="0" rtlCol="0">
            <a:spAutoFit/>
          </a:bodyPr>
          <a:lstStyle/>
          <a:p>
            <a:pPr marL="12700">
              <a:lnSpc>
                <a:spcPct val="100000"/>
              </a:lnSpc>
            </a:pPr>
            <a:r>
              <a:rPr lang="en-US" sz="1400" b="1" spc="-10" dirty="0">
                <a:solidFill>
                  <a:srgbClr val="C00000"/>
                </a:solidFill>
                <a:latin typeface="futura-pt"/>
                <a:cs typeface="Tw Cen MT"/>
              </a:rPr>
              <a:t>DIRECTOR – </a:t>
            </a:r>
            <a:r>
              <a:rPr sz="1400" b="1" dirty="0">
                <a:latin typeface="futura-pt"/>
                <a:cs typeface="Tw Cen MT"/>
              </a:rPr>
              <a:t>CAPT</a:t>
            </a:r>
            <a:r>
              <a:rPr sz="1400" b="1" spc="-20" dirty="0">
                <a:latin typeface="futura-pt"/>
                <a:cs typeface="Tw Cen MT"/>
              </a:rPr>
              <a:t> </a:t>
            </a:r>
            <a:r>
              <a:rPr sz="1400" b="1" dirty="0">
                <a:latin typeface="futura-pt"/>
                <a:cs typeface="Tw Cen MT"/>
              </a:rPr>
              <a:t>Jeff</a:t>
            </a:r>
            <a:r>
              <a:rPr sz="1400" b="1" spc="80" dirty="0">
                <a:latin typeface="futura-pt"/>
                <a:cs typeface="Tw Cen MT"/>
              </a:rPr>
              <a:t> </a:t>
            </a:r>
            <a:r>
              <a:rPr sz="1400" b="1" dirty="0">
                <a:latin typeface="futura-pt"/>
                <a:cs typeface="Tw Cen MT"/>
              </a:rPr>
              <a:t>Sinclair,</a:t>
            </a:r>
            <a:r>
              <a:rPr sz="1400" b="1" spc="-45" dirty="0">
                <a:latin typeface="futura-pt"/>
                <a:cs typeface="Tw Cen MT"/>
              </a:rPr>
              <a:t> </a:t>
            </a:r>
            <a:r>
              <a:rPr sz="1400" b="1" dirty="0">
                <a:latin typeface="futura-pt"/>
                <a:cs typeface="Tw Cen MT"/>
              </a:rPr>
              <a:t>USN</a:t>
            </a:r>
            <a:r>
              <a:rPr sz="1400" b="1" spc="-25" dirty="0">
                <a:latin typeface="futura-pt"/>
                <a:cs typeface="Tw Cen MT"/>
              </a:rPr>
              <a:t> </a:t>
            </a:r>
            <a:r>
              <a:rPr sz="1400" b="1" dirty="0">
                <a:latin typeface="futura-pt"/>
                <a:cs typeface="Tw Cen MT"/>
              </a:rPr>
              <a:t>(Ret)</a:t>
            </a:r>
            <a:r>
              <a:rPr sz="1400" b="1" spc="-25" dirty="0">
                <a:latin typeface="futura-pt"/>
                <a:cs typeface="Tw Cen MT"/>
              </a:rPr>
              <a:t> </a:t>
            </a:r>
            <a:endParaRPr sz="1400" dirty="0">
              <a:latin typeface="futura-pt"/>
              <a:cs typeface="Tw Cen MT"/>
            </a:endParaRPr>
          </a:p>
          <a:p>
            <a:pPr marL="24765" marR="321310">
              <a:lnSpc>
                <a:spcPct val="100000"/>
              </a:lnSpc>
            </a:pPr>
            <a:r>
              <a:rPr sz="1200" dirty="0">
                <a:latin typeface="futura-pt"/>
                <a:cs typeface="Century Gothic"/>
              </a:rPr>
              <a:t>Expertise</a:t>
            </a:r>
            <a:r>
              <a:rPr sz="1200" spc="-15" dirty="0">
                <a:latin typeface="futura-pt"/>
                <a:cs typeface="Century Gothic"/>
              </a:rPr>
              <a:t> </a:t>
            </a:r>
            <a:r>
              <a:rPr sz="1200" dirty="0">
                <a:latin typeface="futura-pt"/>
                <a:cs typeface="Century Gothic"/>
              </a:rPr>
              <a:t>in</a:t>
            </a:r>
            <a:r>
              <a:rPr sz="1200" spc="-20" dirty="0">
                <a:latin typeface="futura-pt"/>
                <a:cs typeface="Century Gothic"/>
              </a:rPr>
              <a:t> </a:t>
            </a:r>
            <a:r>
              <a:rPr sz="1200" dirty="0">
                <a:latin typeface="futura-pt"/>
                <a:cs typeface="Century Gothic"/>
              </a:rPr>
              <a:t>naval</a:t>
            </a:r>
            <a:r>
              <a:rPr sz="1200" spc="-40" dirty="0">
                <a:latin typeface="futura-pt"/>
                <a:cs typeface="Century Gothic"/>
              </a:rPr>
              <a:t> </a:t>
            </a:r>
            <a:r>
              <a:rPr sz="1200" spc="-10" dirty="0">
                <a:latin typeface="futura-pt"/>
                <a:cs typeface="Century Gothic"/>
              </a:rPr>
              <a:t>architecture,</a:t>
            </a:r>
            <a:r>
              <a:rPr sz="1200" spc="-40" dirty="0">
                <a:latin typeface="futura-pt"/>
                <a:cs typeface="Century Gothic"/>
              </a:rPr>
              <a:t> </a:t>
            </a:r>
            <a:r>
              <a:rPr sz="1200" dirty="0">
                <a:latin typeface="futura-pt"/>
                <a:cs typeface="Century Gothic"/>
              </a:rPr>
              <a:t>naval</a:t>
            </a:r>
            <a:r>
              <a:rPr sz="1200" spc="-35" dirty="0">
                <a:latin typeface="futura-pt"/>
                <a:cs typeface="Century Gothic"/>
              </a:rPr>
              <a:t> </a:t>
            </a:r>
            <a:r>
              <a:rPr sz="1200" dirty="0">
                <a:latin typeface="futura-pt"/>
                <a:cs typeface="Century Gothic"/>
              </a:rPr>
              <a:t>engineering,</a:t>
            </a:r>
            <a:r>
              <a:rPr sz="1200" spc="-25" dirty="0">
                <a:latin typeface="futura-pt"/>
                <a:cs typeface="Century Gothic"/>
              </a:rPr>
              <a:t> </a:t>
            </a:r>
            <a:r>
              <a:rPr sz="1200" spc="-20" dirty="0">
                <a:latin typeface="futura-pt"/>
                <a:cs typeface="Century Gothic"/>
              </a:rPr>
              <a:t>ship </a:t>
            </a:r>
            <a:r>
              <a:rPr sz="1200" spc="-10" dirty="0">
                <a:latin typeface="futura-pt"/>
                <a:cs typeface="Century Gothic"/>
              </a:rPr>
              <a:t>integration</a:t>
            </a:r>
            <a:r>
              <a:rPr sz="1200" spc="-45" dirty="0">
                <a:latin typeface="futura-pt"/>
                <a:cs typeface="Century Gothic"/>
              </a:rPr>
              <a:t> </a:t>
            </a:r>
            <a:r>
              <a:rPr sz="1200" dirty="0">
                <a:latin typeface="futura-pt"/>
                <a:cs typeface="Century Gothic"/>
              </a:rPr>
              <a:t>&amp;</a:t>
            </a:r>
            <a:r>
              <a:rPr sz="1200" spc="-15" dirty="0">
                <a:latin typeface="futura-pt"/>
                <a:cs typeface="Century Gothic"/>
              </a:rPr>
              <a:t> </a:t>
            </a:r>
            <a:r>
              <a:rPr sz="1200" dirty="0">
                <a:latin typeface="futura-pt"/>
                <a:cs typeface="Century Gothic"/>
              </a:rPr>
              <a:t>safety.</a:t>
            </a:r>
            <a:r>
              <a:rPr sz="1200" spc="-20" dirty="0">
                <a:latin typeface="futura-pt"/>
                <a:cs typeface="Century Gothic"/>
              </a:rPr>
              <a:t> </a:t>
            </a:r>
            <a:r>
              <a:rPr sz="1200" dirty="0">
                <a:latin typeface="futura-pt"/>
                <a:cs typeface="Century Gothic"/>
              </a:rPr>
              <a:t>Provides</a:t>
            </a:r>
            <a:r>
              <a:rPr sz="1200" spc="-30" dirty="0">
                <a:latin typeface="futura-pt"/>
                <a:cs typeface="Century Gothic"/>
              </a:rPr>
              <a:t> </a:t>
            </a:r>
            <a:r>
              <a:rPr sz="1200" dirty="0">
                <a:latin typeface="futura-pt"/>
                <a:cs typeface="Century Gothic"/>
              </a:rPr>
              <a:t>expert</a:t>
            </a:r>
            <a:r>
              <a:rPr sz="1200" spc="-25" dirty="0">
                <a:latin typeface="futura-pt"/>
                <a:cs typeface="Century Gothic"/>
              </a:rPr>
              <a:t> </a:t>
            </a:r>
            <a:r>
              <a:rPr sz="1200" dirty="0">
                <a:latin typeface="futura-pt"/>
                <a:cs typeface="Century Gothic"/>
              </a:rPr>
              <a:t>analysis,</a:t>
            </a:r>
            <a:r>
              <a:rPr sz="1200" spc="-45" dirty="0">
                <a:latin typeface="futura-pt"/>
                <a:cs typeface="Century Gothic"/>
              </a:rPr>
              <a:t> </a:t>
            </a:r>
            <a:r>
              <a:rPr sz="1200" dirty="0">
                <a:latin typeface="futura-pt"/>
                <a:cs typeface="Century Gothic"/>
              </a:rPr>
              <a:t>test</a:t>
            </a:r>
            <a:r>
              <a:rPr sz="1200" spc="-15" dirty="0">
                <a:latin typeface="futura-pt"/>
                <a:cs typeface="Century Gothic"/>
              </a:rPr>
              <a:t> </a:t>
            </a:r>
            <a:r>
              <a:rPr sz="1200" dirty="0">
                <a:latin typeface="futura-pt"/>
                <a:cs typeface="Century Gothic"/>
              </a:rPr>
              <a:t>planning</a:t>
            </a:r>
            <a:r>
              <a:rPr sz="1200" spc="-40" dirty="0">
                <a:latin typeface="futura-pt"/>
                <a:cs typeface="Century Gothic"/>
              </a:rPr>
              <a:t> </a:t>
            </a:r>
            <a:r>
              <a:rPr sz="1200" spc="-50" dirty="0">
                <a:latin typeface="futura-pt"/>
                <a:cs typeface="Century Gothic"/>
              </a:rPr>
              <a:t>&amp; </a:t>
            </a:r>
            <a:r>
              <a:rPr sz="1200" dirty="0">
                <a:latin typeface="futura-pt"/>
                <a:cs typeface="Century Gothic"/>
              </a:rPr>
              <a:t>overall</a:t>
            </a:r>
            <a:r>
              <a:rPr sz="1200" spc="-55" dirty="0">
                <a:latin typeface="futura-pt"/>
                <a:cs typeface="Century Gothic"/>
              </a:rPr>
              <a:t> </a:t>
            </a:r>
            <a:r>
              <a:rPr sz="1200" dirty="0">
                <a:latin typeface="futura-pt"/>
                <a:cs typeface="Century Gothic"/>
              </a:rPr>
              <a:t>program</a:t>
            </a:r>
            <a:r>
              <a:rPr sz="1200" spc="-45" dirty="0">
                <a:latin typeface="futura-pt"/>
                <a:cs typeface="Century Gothic"/>
              </a:rPr>
              <a:t> </a:t>
            </a:r>
            <a:r>
              <a:rPr sz="1200" spc="-10" dirty="0">
                <a:latin typeface="futura-pt"/>
                <a:cs typeface="Century Gothic"/>
              </a:rPr>
              <a:t>coordination.</a:t>
            </a:r>
            <a:endParaRPr lang="en-US" sz="1200" spc="-10" dirty="0">
              <a:latin typeface="futura-pt"/>
              <a:cs typeface="Century Gothic"/>
            </a:endParaRPr>
          </a:p>
          <a:p>
            <a:pPr marL="171450" lvl="1" indent="-171450" defTabSz="457146" eaLnBrk="0" fontAlgn="base" hangingPunct="0">
              <a:spcBef>
                <a:spcPts val="400"/>
              </a:spcBef>
              <a:buClr>
                <a:srgbClr val="C00000"/>
              </a:buClr>
              <a:buSzPct val="75000"/>
              <a:buFont typeface="Arial" panose="020B0604020202020204" pitchFamily="34" charset="0"/>
              <a:buChar char="•"/>
              <a:tabLst>
                <a:tab pos="130175" algn="l"/>
              </a:tabLst>
            </a:pPr>
            <a:r>
              <a:rPr lang="en-US" sz="1100" dirty="0">
                <a:latin typeface="Futura PT Demi" panose="020B0502020204020303" pitchFamily="34" charset="77"/>
                <a:cs typeface="FUTURA MEDIUM" panose="020B0602020204020303" pitchFamily="34" charset="-79"/>
              </a:rPr>
              <a:t>Engineering and Technical Support Services</a:t>
            </a:r>
          </a:p>
          <a:p>
            <a:pPr marL="171450" lvl="1" indent="-171450" defTabSz="457146" eaLnBrk="0" fontAlgn="base" hangingPunct="0">
              <a:buClr>
                <a:srgbClr val="C00000"/>
              </a:buClr>
              <a:buSzPct val="75000"/>
              <a:buFont typeface="Arial" panose="020B0604020202020204" pitchFamily="34" charset="0"/>
              <a:buChar char="•"/>
              <a:tabLst>
                <a:tab pos="130175" algn="l"/>
              </a:tabLst>
            </a:pPr>
            <a:r>
              <a:rPr lang="en-US" sz="1100" dirty="0">
                <a:latin typeface="Futura PT Demi" panose="020B0502020204020303" pitchFamily="34" charset="77"/>
                <a:cs typeface="FUTURA MEDIUM" panose="020B0602020204020303" pitchFamily="34" charset="-79"/>
              </a:rPr>
              <a:t>Systems Engineering and Integration</a:t>
            </a:r>
          </a:p>
          <a:p>
            <a:pPr marL="171450" lvl="1" indent="-171450" defTabSz="457146" eaLnBrk="0" fontAlgn="base" hangingPunct="0">
              <a:buClr>
                <a:srgbClr val="C00000"/>
              </a:buClr>
              <a:buSzPct val="75000"/>
              <a:buFont typeface="Arial" panose="020B0604020202020204" pitchFamily="34" charset="0"/>
              <a:buChar char="•"/>
              <a:tabLst>
                <a:tab pos="130175" algn="l"/>
              </a:tabLst>
            </a:pPr>
            <a:r>
              <a:rPr lang="en-US" sz="1100" dirty="0">
                <a:latin typeface="Futura PT Demi" panose="020B0502020204020303" pitchFamily="34" charset="77"/>
                <a:cs typeface="FUTURA MEDIUM" panose="020B0602020204020303" pitchFamily="34" charset="-79"/>
              </a:rPr>
              <a:t>Acquisition Strategy and Planning</a:t>
            </a:r>
          </a:p>
          <a:p>
            <a:pPr marL="171450" lvl="1" indent="-171450" defTabSz="457146" eaLnBrk="0" fontAlgn="base" hangingPunct="0">
              <a:buClr>
                <a:srgbClr val="C00000"/>
              </a:buClr>
              <a:buSzPct val="75000"/>
              <a:buFont typeface="Arial" panose="020B0604020202020204" pitchFamily="34" charset="0"/>
              <a:buChar char="•"/>
              <a:tabLst>
                <a:tab pos="130175" algn="l"/>
              </a:tabLst>
            </a:pPr>
            <a:r>
              <a:rPr lang="en-US" sz="1100" dirty="0">
                <a:latin typeface="Futura PT Demi" panose="020B0502020204020303" pitchFamily="34" charset="77"/>
                <a:cs typeface="FUTURA MEDIUM" panose="020B0602020204020303" pitchFamily="34" charset="-79"/>
              </a:rPr>
              <a:t>Program Management</a:t>
            </a:r>
          </a:p>
          <a:p>
            <a:pPr marL="171450" lvl="1" indent="-171450" defTabSz="457146" eaLnBrk="0" fontAlgn="base" hangingPunct="0">
              <a:buClr>
                <a:srgbClr val="C00000"/>
              </a:buClr>
              <a:buSzPct val="75000"/>
              <a:buFont typeface="Arial" panose="020B0604020202020204" pitchFamily="34" charset="0"/>
              <a:buChar char="•"/>
              <a:tabLst>
                <a:tab pos="130175" algn="l"/>
              </a:tabLst>
            </a:pPr>
            <a:r>
              <a:rPr lang="en-US" sz="1100" dirty="0">
                <a:latin typeface="Futura PT Demi" panose="020B0502020204020303" pitchFamily="34" charset="77"/>
                <a:cs typeface="FUTURA MEDIUM" panose="020B0602020204020303" pitchFamily="34" charset="-79"/>
              </a:rPr>
              <a:t>Life Cycle Support</a:t>
            </a:r>
          </a:p>
          <a:p>
            <a:pPr marL="171450" lvl="1" indent="-171450" defTabSz="457146" eaLnBrk="0" fontAlgn="base" hangingPunct="0">
              <a:buClr>
                <a:srgbClr val="C00000"/>
              </a:buClr>
              <a:buSzPct val="75000"/>
              <a:buFont typeface="Arial" panose="020B0604020202020204" pitchFamily="34" charset="0"/>
              <a:buChar char="•"/>
              <a:tabLst>
                <a:tab pos="130175" algn="l"/>
              </a:tabLst>
            </a:pPr>
            <a:r>
              <a:rPr lang="en-US" sz="1100" dirty="0">
                <a:latin typeface="Futura PT Demi" panose="020B0502020204020303" pitchFamily="34" charset="77"/>
                <a:cs typeface="FUTURA MEDIUM" panose="020B0602020204020303" pitchFamily="34" charset="-79"/>
              </a:rPr>
              <a:t>Strategic Communication</a:t>
            </a:r>
          </a:p>
          <a:p>
            <a:pPr marL="171450" lvl="1" indent="-171450" defTabSz="457146" eaLnBrk="0" fontAlgn="base" hangingPunct="0">
              <a:buClr>
                <a:srgbClr val="C00000"/>
              </a:buClr>
              <a:buSzPct val="75000"/>
              <a:buFont typeface="Arial" panose="020B0604020202020204" pitchFamily="34" charset="0"/>
              <a:buChar char="•"/>
              <a:tabLst>
                <a:tab pos="130175" algn="l"/>
              </a:tabLst>
            </a:pPr>
            <a:r>
              <a:rPr lang="en-US" sz="1100" dirty="0">
                <a:latin typeface="Futura PT Demi" panose="020B0502020204020303" pitchFamily="34" charset="77"/>
                <a:cs typeface="FUTURA MEDIUM" panose="020B0602020204020303" pitchFamily="34" charset="-79"/>
              </a:rPr>
              <a:t>Test and Evaluation</a:t>
            </a:r>
          </a:p>
          <a:p>
            <a:pPr marL="171450" lvl="1" indent="-171450" defTabSz="457146" eaLnBrk="0" fontAlgn="base" hangingPunct="0">
              <a:buClr>
                <a:srgbClr val="C00000"/>
              </a:buClr>
              <a:buSzPct val="75000"/>
              <a:buFont typeface="Arial" panose="020B0604020202020204" pitchFamily="34" charset="0"/>
              <a:buChar char="•"/>
              <a:tabLst>
                <a:tab pos="130175" algn="l"/>
              </a:tabLst>
            </a:pPr>
            <a:r>
              <a:rPr lang="en-US" sz="1100" dirty="0">
                <a:latin typeface="Futura PT Demi" panose="020B0502020204020303" pitchFamily="34" charset="77"/>
                <a:cs typeface="FUTURA MEDIUM" panose="020B0602020204020303" pitchFamily="34" charset="-79"/>
              </a:rPr>
              <a:t>Operations and Maintenance</a:t>
            </a:r>
          </a:p>
          <a:p>
            <a:pPr marL="171450" lvl="1" indent="-171450" defTabSz="457146" eaLnBrk="0" fontAlgn="base" hangingPunct="0">
              <a:buClr>
                <a:srgbClr val="C00000"/>
              </a:buClr>
              <a:buSzPct val="75000"/>
              <a:buFont typeface="Arial" panose="020B0604020202020204" pitchFamily="34" charset="0"/>
              <a:buChar char="•"/>
              <a:tabLst>
                <a:tab pos="130175" algn="l"/>
              </a:tabLst>
            </a:pPr>
            <a:r>
              <a:rPr lang="en-US" sz="1100" dirty="0">
                <a:latin typeface="Futura PT Demi" panose="020B0502020204020303" pitchFamily="34" charset="77"/>
                <a:cs typeface="FUTURA MEDIUM" panose="020B0602020204020303" pitchFamily="34" charset="-79"/>
              </a:rPr>
              <a:t>Project Coordination, Scheduling, and Development</a:t>
            </a:r>
          </a:p>
          <a:p>
            <a:pPr marL="24765" marR="321310">
              <a:lnSpc>
                <a:spcPct val="100000"/>
              </a:lnSpc>
              <a:spcBef>
                <a:spcPts val="260"/>
              </a:spcBef>
            </a:pPr>
            <a:endParaRPr sz="1200" dirty="0">
              <a:solidFill>
                <a:schemeClr val="tx1">
                  <a:lumMod val="75000"/>
                  <a:lumOff val="25000"/>
                </a:schemeClr>
              </a:solidFill>
              <a:latin typeface="futura-pt"/>
              <a:cs typeface="Century Gothic"/>
            </a:endParaRPr>
          </a:p>
        </p:txBody>
      </p:sp>
      <p:sp>
        <p:nvSpPr>
          <p:cNvPr id="30" name="object 11">
            <a:extLst>
              <a:ext uri="{FF2B5EF4-FFF2-40B4-BE49-F238E27FC236}">
                <a16:creationId xmlns:a16="http://schemas.microsoft.com/office/drawing/2014/main" id="{8BBAF611-9771-A8B5-98B8-713F7654F7CC}"/>
              </a:ext>
            </a:extLst>
          </p:cNvPr>
          <p:cNvSpPr/>
          <p:nvPr/>
        </p:nvSpPr>
        <p:spPr>
          <a:xfrm>
            <a:off x="8334948" y="1504347"/>
            <a:ext cx="408305" cy="407670"/>
          </a:xfrm>
          <a:custGeom>
            <a:avLst/>
            <a:gdLst/>
            <a:ahLst/>
            <a:cxnLst/>
            <a:rect l="l" t="t" r="r" b="b"/>
            <a:pathLst>
              <a:path w="408305" h="407670">
                <a:moveTo>
                  <a:pt x="144440" y="305142"/>
                </a:moveTo>
                <a:lnTo>
                  <a:pt x="133819" y="305142"/>
                </a:lnTo>
                <a:lnTo>
                  <a:pt x="128863" y="303018"/>
                </a:lnTo>
                <a:lnTo>
                  <a:pt x="104081" y="278238"/>
                </a:lnTo>
                <a:lnTo>
                  <a:pt x="101957" y="273282"/>
                </a:lnTo>
                <a:lnTo>
                  <a:pt x="101957" y="262663"/>
                </a:lnTo>
                <a:lnTo>
                  <a:pt x="104081" y="258415"/>
                </a:lnTo>
                <a:lnTo>
                  <a:pt x="301625" y="60178"/>
                </a:lnTo>
                <a:lnTo>
                  <a:pt x="273303" y="31859"/>
                </a:lnTo>
                <a:lnTo>
                  <a:pt x="267937" y="21803"/>
                </a:lnTo>
                <a:lnTo>
                  <a:pt x="269143" y="11416"/>
                </a:lnTo>
                <a:lnTo>
                  <a:pt x="275792" y="3285"/>
                </a:lnTo>
                <a:lnTo>
                  <a:pt x="286756" y="0"/>
                </a:lnTo>
                <a:lnTo>
                  <a:pt x="388714" y="0"/>
                </a:lnTo>
                <a:lnTo>
                  <a:pt x="396181" y="1382"/>
                </a:lnTo>
                <a:lnTo>
                  <a:pt x="402255" y="5221"/>
                </a:lnTo>
                <a:lnTo>
                  <a:pt x="406337" y="11051"/>
                </a:lnTo>
                <a:lnTo>
                  <a:pt x="407831" y="18407"/>
                </a:lnTo>
                <a:lnTo>
                  <a:pt x="407831" y="105490"/>
                </a:lnTo>
                <a:lnTo>
                  <a:pt x="346939" y="105490"/>
                </a:lnTo>
                <a:lnTo>
                  <a:pt x="152228" y="299478"/>
                </a:lnTo>
                <a:lnTo>
                  <a:pt x="149396" y="303018"/>
                </a:lnTo>
                <a:lnTo>
                  <a:pt x="144440" y="305142"/>
                </a:lnTo>
                <a:close/>
              </a:path>
              <a:path w="408305" h="407670">
                <a:moveTo>
                  <a:pt x="318618" y="407092"/>
                </a:moveTo>
                <a:lnTo>
                  <a:pt x="38234" y="407092"/>
                </a:lnTo>
                <a:lnTo>
                  <a:pt x="23298" y="404105"/>
                </a:lnTo>
                <a:lnTo>
                  <a:pt x="11151" y="395941"/>
                </a:lnTo>
                <a:lnTo>
                  <a:pt x="2987" y="383795"/>
                </a:lnTo>
                <a:lnTo>
                  <a:pt x="0" y="368861"/>
                </a:lnTo>
                <a:lnTo>
                  <a:pt x="0" y="88498"/>
                </a:lnTo>
                <a:lnTo>
                  <a:pt x="2987" y="73564"/>
                </a:lnTo>
                <a:lnTo>
                  <a:pt x="11151" y="61417"/>
                </a:lnTo>
                <a:lnTo>
                  <a:pt x="23298" y="53253"/>
                </a:lnTo>
                <a:lnTo>
                  <a:pt x="38234" y="50267"/>
                </a:lnTo>
                <a:lnTo>
                  <a:pt x="172761" y="50267"/>
                </a:lnTo>
                <a:lnTo>
                  <a:pt x="178426" y="55930"/>
                </a:lnTo>
                <a:lnTo>
                  <a:pt x="178426" y="95578"/>
                </a:lnTo>
                <a:lnTo>
                  <a:pt x="172761" y="101242"/>
                </a:lnTo>
                <a:lnTo>
                  <a:pt x="50978" y="101242"/>
                </a:lnTo>
                <a:lnTo>
                  <a:pt x="50978" y="356117"/>
                </a:lnTo>
                <a:lnTo>
                  <a:pt x="356852" y="356117"/>
                </a:lnTo>
                <a:lnTo>
                  <a:pt x="356852" y="368861"/>
                </a:lnTo>
                <a:lnTo>
                  <a:pt x="353865" y="383795"/>
                </a:lnTo>
                <a:lnTo>
                  <a:pt x="345700" y="395941"/>
                </a:lnTo>
                <a:lnTo>
                  <a:pt x="333553" y="404105"/>
                </a:lnTo>
                <a:lnTo>
                  <a:pt x="318618" y="407092"/>
                </a:lnTo>
                <a:close/>
              </a:path>
              <a:path w="408305" h="407670">
                <a:moveTo>
                  <a:pt x="385428" y="139174"/>
                </a:moveTo>
                <a:lnTo>
                  <a:pt x="375261" y="133809"/>
                </a:lnTo>
                <a:lnTo>
                  <a:pt x="346939" y="105490"/>
                </a:lnTo>
                <a:lnTo>
                  <a:pt x="407831" y="105490"/>
                </a:lnTo>
                <a:lnTo>
                  <a:pt x="407831" y="120357"/>
                </a:lnTo>
                <a:lnTo>
                  <a:pt x="404434" y="131320"/>
                </a:lnTo>
                <a:lnTo>
                  <a:pt x="396060" y="137968"/>
                </a:lnTo>
                <a:lnTo>
                  <a:pt x="385428" y="139174"/>
                </a:lnTo>
                <a:close/>
              </a:path>
              <a:path w="408305" h="407670">
                <a:moveTo>
                  <a:pt x="356852" y="356117"/>
                </a:moveTo>
                <a:lnTo>
                  <a:pt x="305873" y="356117"/>
                </a:lnTo>
                <a:lnTo>
                  <a:pt x="305873" y="259831"/>
                </a:lnTo>
                <a:lnTo>
                  <a:pt x="311537" y="254167"/>
                </a:lnTo>
                <a:lnTo>
                  <a:pt x="351187" y="254167"/>
                </a:lnTo>
                <a:lnTo>
                  <a:pt x="356852" y="259831"/>
                </a:lnTo>
                <a:lnTo>
                  <a:pt x="356852" y="356117"/>
                </a:lnTo>
                <a:close/>
              </a:path>
            </a:pathLst>
          </a:custGeom>
          <a:solidFill>
            <a:srgbClr val="000000"/>
          </a:solidFill>
        </p:spPr>
        <p:txBody>
          <a:bodyPr wrap="square" lIns="0" tIns="0" rIns="0" bIns="0" rtlCol="0"/>
          <a:lstStyle/>
          <a:p>
            <a:endParaRPr/>
          </a:p>
        </p:txBody>
      </p:sp>
      <p:sp>
        <p:nvSpPr>
          <p:cNvPr id="31" name="object 12">
            <a:extLst>
              <a:ext uri="{FF2B5EF4-FFF2-40B4-BE49-F238E27FC236}">
                <a16:creationId xmlns:a16="http://schemas.microsoft.com/office/drawing/2014/main" id="{8510AA43-7474-8FB7-807D-2EA3A3167901}"/>
              </a:ext>
            </a:extLst>
          </p:cNvPr>
          <p:cNvSpPr txBox="1"/>
          <p:nvPr/>
        </p:nvSpPr>
        <p:spPr>
          <a:xfrm>
            <a:off x="8255432" y="2253496"/>
            <a:ext cx="3698089" cy="1964640"/>
          </a:xfrm>
          <a:prstGeom prst="rect">
            <a:avLst/>
          </a:prstGeom>
        </p:spPr>
        <p:txBody>
          <a:bodyPr vert="horz" wrap="square" lIns="0" tIns="12700" rIns="0" bIns="0" rtlCol="0">
            <a:spAutoFit/>
          </a:bodyPr>
          <a:lstStyle/>
          <a:p>
            <a:pPr marL="22225">
              <a:spcBef>
                <a:spcPts val="1175"/>
              </a:spcBef>
            </a:pPr>
            <a:r>
              <a:rPr lang="en-US" sz="1400" b="1" dirty="0">
                <a:latin typeface="futura-pt"/>
                <a:ea typeface="Helvetica Neue" panose="02000503000000020004" pitchFamily="2" charset="0"/>
                <a:cs typeface="Futura Medium" panose="020B0602020204020303" pitchFamily="34" charset="-79"/>
              </a:rPr>
              <a:t>Patrick Lewis, Ph.D., PMP</a:t>
            </a:r>
            <a:endParaRPr lang="en-US" sz="1000" b="1" dirty="0">
              <a:latin typeface="Futura PT Demi" panose="020B0502020204020303" pitchFamily="34" charset="77"/>
              <a:ea typeface="Helvetica Neue" panose="02000503000000020004" pitchFamily="2" charset="0"/>
              <a:cs typeface="Futura Medium" panose="020B0602020204020303" pitchFamily="34" charset="-79"/>
            </a:endParaRPr>
          </a:p>
          <a:p>
            <a:pPr marL="12700" marR="5080">
              <a:lnSpc>
                <a:spcPct val="100000"/>
              </a:lnSpc>
            </a:pPr>
            <a:r>
              <a:rPr lang="en-US" sz="1100" dirty="0">
                <a:latin typeface="futura-pt"/>
                <a:cs typeface="Century Gothic"/>
              </a:rPr>
              <a:t>Seek out innovative companies and their technologies, creates</a:t>
            </a:r>
            <a:r>
              <a:rPr lang="en-US" sz="1100" spc="-25" dirty="0">
                <a:latin typeface="futura-pt"/>
                <a:cs typeface="Century Gothic"/>
              </a:rPr>
              <a:t> </a:t>
            </a:r>
            <a:r>
              <a:rPr lang="en-US" sz="1100" dirty="0">
                <a:latin typeface="futura-pt"/>
                <a:cs typeface="Century Gothic"/>
              </a:rPr>
              <a:t>technology</a:t>
            </a:r>
            <a:r>
              <a:rPr lang="en-US" sz="1100" spc="-40" dirty="0">
                <a:latin typeface="futura-pt"/>
                <a:cs typeface="Century Gothic"/>
              </a:rPr>
              <a:t> </a:t>
            </a:r>
            <a:r>
              <a:rPr lang="en-US" sz="1100" dirty="0">
                <a:latin typeface="futura-pt"/>
                <a:cs typeface="Century Gothic"/>
              </a:rPr>
              <a:t>development</a:t>
            </a:r>
            <a:r>
              <a:rPr lang="en-US" sz="1100" spc="-45" dirty="0">
                <a:latin typeface="futura-pt"/>
                <a:cs typeface="Century Gothic"/>
              </a:rPr>
              <a:t> </a:t>
            </a:r>
            <a:r>
              <a:rPr lang="en-US" sz="1100" spc="-10" dirty="0">
                <a:latin typeface="futura-pt"/>
                <a:cs typeface="Century Gothic"/>
              </a:rPr>
              <a:t>campaigns. Shepherd </a:t>
            </a:r>
            <a:r>
              <a:rPr lang="en-US" sz="1100" dirty="0">
                <a:latin typeface="futura-pt"/>
                <a:cs typeface="Century Gothic"/>
              </a:rPr>
              <a:t>technologies</a:t>
            </a:r>
            <a:r>
              <a:rPr lang="en-US" sz="1100" spc="-50" dirty="0">
                <a:latin typeface="futura-pt"/>
                <a:cs typeface="Century Gothic"/>
              </a:rPr>
              <a:t> </a:t>
            </a:r>
            <a:r>
              <a:rPr lang="en-US" sz="1100" dirty="0">
                <a:latin typeface="futura-pt"/>
                <a:cs typeface="Century Gothic"/>
              </a:rPr>
              <a:t>through transition/commercialization with government,</a:t>
            </a:r>
            <a:r>
              <a:rPr lang="en-US" sz="1100" spc="-65" dirty="0">
                <a:latin typeface="futura-pt"/>
                <a:cs typeface="Century Gothic"/>
              </a:rPr>
              <a:t> </a:t>
            </a:r>
            <a:r>
              <a:rPr lang="en-US" sz="1100" dirty="0">
                <a:latin typeface="futura-pt"/>
                <a:cs typeface="Century Gothic"/>
              </a:rPr>
              <a:t>defense,</a:t>
            </a:r>
            <a:r>
              <a:rPr lang="en-US" sz="1100" spc="-25" dirty="0">
                <a:latin typeface="futura-pt"/>
                <a:cs typeface="Century Gothic"/>
              </a:rPr>
              <a:t> </a:t>
            </a:r>
            <a:r>
              <a:rPr lang="en-US" sz="1100" dirty="0">
                <a:latin typeface="futura-pt"/>
                <a:cs typeface="Century Gothic"/>
              </a:rPr>
              <a:t>&amp;</a:t>
            </a:r>
            <a:r>
              <a:rPr lang="en-US" sz="1100" spc="-20" dirty="0">
                <a:latin typeface="futura-pt"/>
                <a:cs typeface="Century Gothic"/>
              </a:rPr>
              <a:t> </a:t>
            </a:r>
            <a:r>
              <a:rPr lang="en-US" sz="1100" dirty="0">
                <a:latin typeface="futura-pt"/>
                <a:cs typeface="Century Gothic"/>
              </a:rPr>
              <a:t>maritime</a:t>
            </a:r>
            <a:r>
              <a:rPr lang="en-US" sz="1100" spc="-60" dirty="0">
                <a:latin typeface="futura-pt"/>
                <a:cs typeface="Century Gothic"/>
              </a:rPr>
              <a:t> </a:t>
            </a:r>
            <a:r>
              <a:rPr lang="en-US" sz="1100" spc="-10" dirty="0">
                <a:latin typeface="futura-pt"/>
                <a:cs typeface="Century Gothic"/>
              </a:rPr>
              <a:t>clients</a:t>
            </a:r>
          </a:p>
          <a:p>
            <a:pPr marL="171450" lvl="1" indent="-171450" defTabSz="457146" eaLnBrk="0" fontAlgn="base" hangingPunct="0">
              <a:buClr>
                <a:srgbClr val="C00000"/>
              </a:buClr>
              <a:buSzPct val="75000"/>
              <a:buFont typeface="Arial" panose="020B0604020202020204" pitchFamily="34" charset="0"/>
              <a:buChar char="•"/>
            </a:pPr>
            <a:r>
              <a:rPr lang="en-US" sz="1100" dirty="0">
                <a:latin typeface="Futura PT Book" panose="020B0502020204020303" pitchFamily="34" charset="77"/>
                <a:ea typeface="Helvetica Neue" panose="02000503000000020004" pitchFamily="2" charset="0"/>
                <a:cs typeface="Futura Medium" panose="020B0602020204020303" pitchFamily="34" charset="-79"/>
              </a:rPr>
              <a:t>Business Development</a:t>
            </a:r>
          </a:p>
          <a:p>
            <a:pPr marL="171450" lvl="1" indent="-171450" defTabSz="457146" eaLnBrk="0" fontAlgn="base" hangingPunct="0">
              <a:buClr>
                <a:srgbClr val="C00000"/>
              </a:buClr>
              <a:buSzPct val="75000"/>
              <a:buFont typeface="Arial" panose="020B0604020202020204" pitchFamily="34" charset="0"/>
              <a:buChar char="•"/>
            </a:pPr>
            <a:r>
              <a:rPr lang="en-US" sz="1100" dirty="0">
                <a:latin typeface="Futura PT Book" panose="020B0502020204020303" pitchFamily="34" charset="77"/>
                <a:ea typeface="Helvetica Neue" panose="02000503000000020004" pitchFamily="2" charset="0"/>
                <a:cs typeface="Futura Medium" panose="020B0602020204020303" pitchFamily="34" charset="-79"/>
              </a:rPr>
              <a:t>Technology Scouting &amp; Forecasting</a:t>
            </a:r>
          </a:p>
          <a:p>
            <a:pPr marL="171450" lvl="1" indent="-171450" defTabSz="457146" eaLnBrk="0" fontAlgn="base" hangingPunct="0">
              <a:buClr>
                <a:srgbClr val="C00000"/>
              </a:buClr>
              <a:buSzPct val="75000"/>
              <a:buFont typeface="Arial" panose="020B0604020202020204" pitchFamily="34" charset="0"/>
              <a:buChar char="•"/>
            </a:pPr>
            <a:r>
              <a:rPr lang="en-US" sz="1100" dirty="0">
                <a:latin typeface="Futura PT Book" panose="020B0502020204020303" pitchFamily="34" charset="77"/>
                <a:ea typeface="Helvetica Neue" panose="02000503000000020004" pitchFamily="2" charset="0"/>
                <a:cs typeface="Futura Medium" panose="020B0602020204020303" pitchFamily="34" charset="-79"/>
              </a:rPr>
              <a:t>Technology Transition Campaign Planning</a:t>
            </a:r>
          </a:p>
          <a:p>
            <a:pPr marL="171450" lvl="1" indent="-171450" defTabSz="457146" eaLnBrk="0" fontAlgn="base" hangingPunct="0">
              <a:buClr>
                <a:srgbClr val="C00000"/>
              </a:buClr>
              <a:buSzPct val="75000"/>
              <a:buFont typeface="Arial" panose="020B0604020202020204" pitchFamily="34" charset="0"/>
              <a:buChar char="•"/>
            </a:pPr>
            <a:r>
              <a:rPr lang="en-US" sz="1100" dirty="0">
                <a:latin typeface="Futura PT Book" panose="020B0502020204020303" pitchFamily="34" charset="77"/>
                <a:ea typeface="Helvetica Neue" panose="02000503000000020004" pitchFamily="2" charset="0"/>
                <a:cs typeface="Futura Medium" panose="020B0602020204020303" pitchFamily="34" charset="-79"/>
              </a:rPr>
              <a:t>Technology Transition/Commercialization</a:t>
            </a:r>
            <a:endParaRPr lang="en-US" sz="1050" dirty="0">
              <a:latin typeface="Futura PT Book" panose="020B0502020204020303" pitchFamily="34" charset="77"/>
              <a:ea typeface="Helvetica Neue" panose="02000503000000020004" pitchFamily="2" charset="0"/>
              <a:cs typeface="Futura Medium" panose="020B0602020204020303" pitchFamily="34" charset="-79"/>
            </a:endParaRPr>
          </a:p>
          <a:p>
            <a:pPr marL="12700" marR="5080">
              <a:lnSpc>
                <a:spcPct val="100000"/>
              </a:lnSpc>
              <a:spcBef>
                <a:spcPts val="400"/>
              </a:spcBef>
            </a:pPr>
            <a:endParaRPr lang="en-US" sz="1050" dirty="0">
              <a:latin typeface="futura-pt"/>
              <a:cs typeface="Century Gothic"/>
            </a:endParaRPr>
          </a:p>
        </p:txBody>
      </p:sp>
      <p:pic>
        <p:nvPicPr>
          <p:cNvPr id="33" name="object 14">
            <a:extLst>
              <a:ext uri="{FF2B5EF4-FFF2-40B4-BE49-F238E27FC236}">
                <a16:creationId xmlns:a16="http://schemas.microsoft.com/office/drawing/2014/main" id="{C02FC9BE-7432-D546-48A3-DCF01681535B}"/>
              </a:ext>
            </a:extLst>
          </p:cNvPr>
          <p:cNvPicPr/>
          <p:nvPr/>
        </p:nvPicPr>
        <p:blipFill>
          <a:blip r:embed="rId3" cstate="print"/>
          <a:stretch>
            <a:fillRect/>
          </a:stretch>
        </p:blipFill>
        <p:spPr>
          <a:xfrm>
            <a:off x="172296" y="1343361"/>
            <a:ext cx="586739" cy="586739"/>
          </a:xfrm>
          <a:prstGeom prst="rect">
            <a:avLst/>
          </a:prstGeom>
        </p:spPr>
      </p:pic>
      <p:sp>
        <p:nvSpPr>
          <p:cNvPr id="49" name="Content Placeholder 2">
            <a:extLst>
              <a:ext uri="{FF2B5EF4-FFF2-40B4-BE49-F238E27FC236}">
                <a16:creationId xmlns:a16="http://schemas.microsoft.com/office/drawing/2014/main" id="{18E874AF-8395-0FB8-F055-D6FD258C8DC7}"/>
              </a:ext>
            </a:extLst>
          </p:cNvPr>
          <p:cNvSpPr txBox="1">
            <a:spLocks/>
          </p:cNvSpPr>
          <p:nvPr/>
        </p:nvSpPr>
        <p:spPr>
          <a:xfrm>
            <a:off x="4801260" y="1570404"/>
            <a:ext cx="3268944" cy="4690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Tx/>
              <a:buBlip>
                <a:blip r:embed="rId4"/>
              </a:buBlip>
              <a:defRPr sz="3600" kern="1200">
                <a:solidFill>
                  <a:schemeClr val="tx1"/>
                </a:solidFill>
                <a:latin typeface="futura-p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futura-p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futura-p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utura-p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utura-p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solidFill>
                  <a:schemeClr val="tx1">
                    <a:lumMod val="75000"/>
                    <a:lumOff val="25000"/>
                  </a:schemeClr>
                </a:solidFill>
              </a:rPr>
              <a:t>ENGINEERING SUPPORT</a:t>
            </a:r>
          </a:p>
        </p:txBody>
      </p:sp>
      <p:sp>
        <p:nvSpPr>
          <p:cNvPr id="50" name="Content Placeholder 2">
            <a:extLst>
              <a:ext uri="{FF2B5EF4-FFF2-40B4-BE49-F238E27FC236}">
                <a16:creationId xmlns:a16="http://schemas.microsoft.com/office/drawing/2014/main" id="{0E334576-E5DA-D286-9E94-7D1076522D4D}"/>
              </a:ext>
            </a:extLst>
          </p:cNvPr>
          <p:cNvSpPr txBox="1">
            <a:spLocks/>
          </p:cNvSpPr>
          <p:nvPr/>
        </p:nvSpPr>
        <p:spPr>
          <a:xfrm>
            <a:off x="8716364" y="1589046"/>
            <a:ext cx="3540534" cy="4690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Tx/>
              <a:buBlip>
                <a:blip r:embed="rId4"/>
              </a:buBlip>
              <a:defRPr sz="3600" kern="1200">
                <a:solidFill>
                  <a:schemeClr val="tx1"/>
                </a:solidFill>
                <a:latin typeface="futura-p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futura-p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futura-p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utura-p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utura-p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solidFill>
                  <a:schemeClr val="tx1">
                    <a:lumMod val="75000"/>
                    <a:lumOff val="25000"/>
                  </a:schemeClr>
                </a:solidFill>
              </a:rPr>
              <a:t>TECHNOLOGY TRANSITION</a:t>
            </a:r>
          </a:p>
        </p:txBody>
      </p:sp>
      <p:sp>
        <p:nvSpPr>
          <p:cNvPr id="51" name="object 10">
            <a:extLst>
              <a:ext uri="{FF2B5EF4-FFF2-40B4-BE49-F238E27FC236}">
                <a16:creationId xmlns:a16="http://schemas.microsoft.com/office/drawing/2014/main" id="{3BE3B689-B840-62EC-C77E-BF559F7FDD0B}"/>
              </a:ext>
            </a:extLst>
          </p:cNvPr>
          <p:cNvSpPr txBox="1"/>
          <p:nvPr/>
        </p:nvSpPr>
        <p:spPr>
          <a:xfrm>
            <a:off x="254891" y="2001136"/>
            <a:ext cx="3760909" cy="2351926"/>
          </a:xfrm>
          <a:prstGeom prst="rect">
            <a:avLst/>
          </a:prstGeom>
        </p:spPr>
        <p:txBody>
          <a:bodyPr vert="horz" wrap="square" lIns="0" tIns="12700" rIns="0" bIns="0" rtlCol="0">
            <a:spAutoFit/>
          </a:bodyPr>
          <a:lstStyle/>
          <a:p>
            <a:pPr marL="12700">
              <a:lnSpc>
                <a:spcPct val="100000"/>
              </a:lnSpc>
              <a:spcBef>
                <a:spcPts val="1160"/>
              </a:spcBef>
            </a:pPr>
            <a:r>
              <a:rPr lang="en-US" sz="1400" b="1" spc="-10" dirty="0">
                <a:solidFill>
                  <a:srgbClr val="C00000"/>
                </a:solidFill>
                <a:latin typeface="futura-pt"/>
                <a:cs typeface="Tw Cen MT"/>
              </a:rPr>
              <a:t>DIRECTOR – </a:t>
            </a:r>
            <a:r>
              <a:rPr lang="en-US" sz="1400" b="1" dirty="0">
                <a:latin typeface="futura-pt"/>
                <a:cs typeface="Tw Cen MT"/>
              </a:rPr>
              <a:t>Scott Hepburn</a:t>
            </a:r>
            <a:endParaRPr sz="1400" dirty="0">
              <a:latin typeface="futura-pt"/>
              <a:cs typeface="Tw Cen MT"/>
            </a:endParaRPr>
          </a:p>
          <a:p>
            <a:pPr marL="24765" marR="321310">
              <a:lnSpc>
                <a:spcPct val="100000"/>
              </a:lnSpc>
              <a:spcAft>
                <a:spcPts val="600"/>
              </a:spcAft>
            </a:pPr>
            <a:r>
              <a:rPr sz="1200" dirty="0">
                <a:latin typeface="futura-pt"/>
                <a:cs typeface="Century Gothic"/>
              </a:rPr>
              <a:t>Expertise</a:t>
            </a:r>
            <a:r>
              <a:rPr sz="1200" spc="-15" dirty="0">
                <a:latin typeface="futura-pt"/>
                <a:cs typeface="Century Gothic"/>
              </a:rPr>
              <a:t> </a:t>
            </a:r>
            <a:r>
              <a:rPr sz="1200" dirty="0">
                <a:latin typeface="futura-pt"/>
                <a:cs typeface="Century Gothic"/>
              </a:rPr>
              <a:t>in</a:t>
            </a:r>
            <a:r>
              <a:rPr sz="1200" spc="-20" dirty="0">
                <a:latin typeface="futura-pt"/>
                <a:cs typeface="Century Gothic"/>
              </a:rPr>
              <a:t> </a:t>
            </a:r>
            <a:r>
              <a:rPr sz="1200" dirty="0">
                <a:latin typeface="futura-pt"/>
                <a:cs typeface="Century Gothic"/>
              </a:rPr>
              <a:t>naval</a:t>
            </a:r>
            <a:r>
              <a:rPr sz="1200" spc="-40" dirty="0">
                <a:latin typeface="futura-pt"/>
                <a:cs typeface="Century Gothic"/>
              </a:rPr>
              <a:t> </a:t>
            </a:r>
            <a:r>
              <a:rPr sz="1200" spc="-10" dirty="0">
                <a:latin typeface="futura-pt"/>
                <a:cs typeface="Century Gothic"/>
              </a:rPr>
              <a:t>architecture,</a:t>
            </a:r>
            <a:r>
              <a:rPr sz="1200" spc="-40" dirty="0">
                <a:latin typeface="futura-pt"/>
                <a:cs typeface="Century Gothic"/>
              </a:rPr>
              <a:t> </a:t>
            </a:r>
            <a:r>
              <a:rPr sz="1200" dirty="0">
                <a:latin typeface="futura-pt"/>
                <a:cs typeface="Century Gothic"/>
              </a:rPr>
              <a:t>naval</a:t>
            </a:r>
            <a:r>
              <a:rPr sz="1200" spc="-35" dirty="0">
                <a:latin typeface="futura-pt"/>
                <a:cs typeface="Century Gothic"/>
              </a:rPr>
              <a:t> </a:t>
            </a:r>
            <a:r>
              <a:rPr sz="1200" dirty="0">
                <a:latin typeface="futura-pt"/>
                <a:cs typeface="Century Gothic"/>
              </a:rPr>
              <a:t>engineering,</a:t>
            </a:r>
            <a:r>
              <a:rPr sz="1200" spc="-25" dirty="0">
                <a:latin typeface="futura-pt"/>
                <a:cs typeface="Century Gothic"/>
              </a:rPr>
              <a:t> </a:t>
            </a:r>
            <a:r>
              <a:rPr sz="1200" spc="-20" dirty="0">
                <a:latin typeface="futura-pt"/>
                <a:cs typeface="Century Gothic"/>
              </a:rPr>
              <a:t>ship </a:t>
            </a:r>
            <a:r>
              <a:rPr sz="1200" spc="-10" dirty="0">
                <a:latin typeface="futura-pt"/>
                <a:cs typeface="Century Gothic"/>
              </a:rPr>
              <a:t>integration</a:t>
            </a:r>
            <a:r>
              <a:rPr sz="1200" spc="-45" dirty="0">
                <a:latin typeface="futura-pt"/>
                <a:cs typeface="Century Gothic"/>
              </a:rPr>
              <a:t> </a:t>
            </a:r>
            <a:r>
              <a:rPr sz="1200" dirty="0">
                <a:latin typeface="futura-pt"/>
                <a:cs typeface="Century Gothic"/>
              </a:rPr>
              <a:t>&amp;</a:t>
            </a:r>
            <a:r>
              <a:rPr sz="1200" spc="-15" dirty="0">
                <a:latin typeface="futura-pt"/>
                <a:cs typeface="Century Gothic"/>
              </a:rPr>
              <a:t> </a:t>
            </a:r>
            <a:r>
              <a:rPr sz="1200" dirty="0">
                <a:latin typeface="futura-pt"/>
                <a:cs typeface="Century Gothic"/>
              </a:rPr>
              <a:t>safety.</a:t>
            </a:r>
            <a:r>
              <a:rPr sz="1200" spc="-20" dirty="0">
                <a:latin typeface="futura-pt"/>
                <a:cs typeface="Century Gothic"/>
              </a:rPr>
              <a:t> </a:t>
            </a:r>
            <a:r>
              <a:rPr sz="1200" dirty="0">
                <a:latin typeface="futura-pt"/>
                <a:cs typeface="Century Gothic"/>
              </a:rPr>
              <a:t>Provides</a:t>
            </a:r>
            <a:r>
              <a:rPr sz="1200" spc="-30" dirty="0">
                <a:latin typeface="futura-pt"/>
                <a:cs typeface="Century Gothic"/>
              </a:rPr>
              <a:t> </a:t>
            </a:r>
            <a:r>
              <a:rPr sz="1200" dirty="0">
                <a:latin typeface="futura-pt"/>
                <a:cs typeface="Century Gothic"/>
              </a:rPr>
              <a:t>expert</a:t>
            </a:r>
            <a:r>
              <a:rPr sz="1200" spc="-25" dirty="0">
                <a:latin typeface="futura-pt"/>
                <a:cs typeface="Century Gothic"/>
              </a:rPr>
              <a:t> </a:t>
            </a:r>
            <a:r>
              <a:rPr sz="1200" dirty="0">
                <a:latin typeface="futura-pt"/>
                <a:cs typeface="Century Gothic"/>
              </a:rPr>
              <a:t>analysis,</a:t>
            </a:r>
            <a:r>
              <a:rPr sz="1200" spc="-45" dirty="0">
                <a:latin typeface="futura-pt"/>
                <a:cs typeface="Century Gothic"/>
              </a:rPr>
              <a:t> </a:t>
            </a:r>
            <a:r>
              <a:rPr sz="1200" dirty="0">
                <a:latin typeface="futura-pt"/>
                <a:cs typeface="Century Gothic"/>
              </a:rPr>
              <a:t>test</a:t>
            </a:r>
            <a:r>
              <a:rPr sz="1200" spc="-15" dirty="0">
                <a:latin typeface="futura-pt"/>
                <a:cs typeface="Century Gothic"/>
              </a:rPr>
              <a:t> </a:t>
            </a:r>
            <a:r>
              <a:rPr sz="1200" dirty="0">
                <a:latin typeface="futura-pt"/>
                <a:cs typeface="Century Gothic"/>
              </a:rPr>
              <a:t>planning</a:t>
            </a:r>
            <a:r>
              <a:rPr sz="1200" spc="-40" dirty="0">
                <a:latin typeface="futura-pt"/>
                <a:cs typeface="Century Gothic"/>
              </a:rPr>
              <a:t> </a:t>
            </a:r>
            <a:r>
              <a:rPr sz="1200" spc="-50" dirty="0">
                <a:latin typeface="futura-pt"/>
                <a:cs typeface="Century Gothic"/>
              </a:rPr>
              <a:t>&amp; </a:t>
            </a:r>
            <a:r>
              <a:rPr sz="1200" dirty="0">
                <a:latin typeface="futura-pt"/>
                <a:cs typeface="Century Gothic"/>
              </a:rPr>
              <a:t>overall</a:t>
            </a:r>
            <a:r>
              <a:rPr sz="1200" spc="-55" dirty="0">
                <a:latin typeface="futura-pt"/>
                <a:cs typeface="Century Gothic"/>
              </a:rPr>
              <a:t> </a:t>
            </a:r>
            <a:r>
              <a:rPr sz="1200" dirty="0">
                <a:latin typeface="futura-pt"/>
                <a:cs typeface="Century Gothic"/>
              </a:rPr>
              <a:t>program</a:t>
            </a:r>
            <a:r>
              <a:rPr sz="1200" spc="-45" dirty="0">
                <a:latin typeface="futura-pt"/>
                <a:cs typeface="Century Gothic"/>
              </a:rPr>
              <a:t> </a:t>
            </a:r>
            <a:r>
              <a:rPr sz="1200" spc="-10" dirty="0">
                <a:latin typeface="futura-pt"/>
                <a:cs typeface="Century Gothic"/>
              </a:rPr>
              <a:t>coordination.</a:t>
            </a:r>
            <a:endParaRPr lang="en-US" sz="1200" spc="-10" dirty="0">
              <a:latin typeface="futura-pt"/>
              <a:cs typeface="Century Gothic"/>
            </a:endParaRPr>
          </a:p>
          <a:p>
            <a:pPr marL="171450" lvl="1" indent="-171450" defTabSz="457146" eaLnBrk="0" fontAlgn="base" hangingPunct="0">
              <a:lnSpc>
                <a:spcPct val="100000"/>
              </a:lnSpc>
              <a:buClr>
                <a:srgbClr val="C00000"/>
              </a:buClr>
              <a:buSzPct val="75000"/>
              <a:buFont typeface="Arial" panose="020B0604020202020204" pitchFamily="34" charset="0"/>
              <a:buChar char="•"/>
              <a:tabLst>
                <a:tab pos="130175" algn="l"/>
              </a:tabLst>
            </a:pPr>
            <a:r>
              <a:rPr lang="en-US" sz="1200" dirty="0">
                <a:latin typeface="Futura PT Demi" panose="020B0502020204020303" pitchFamily="34" charset="77"/>
                <a:cs typeface="FUTURA MEDIUM" panose="020B0602020204020303" pitchFamily="34" charset="-79"/>
              </a:rPr>
              <a:t>Integration of naval processes, systems, and operations</a:t>
            </a:r>
          </a:p>
          <a:p>
            <a:pPr marL="171450" lvl="1" indent="-171450" defTabSz="457146" eaLnBrk="0" fontAlgn="base" hangingPunct="0">
              <a:lnSpc>
                <a:spcPct val="100000"/>
              </a:lnSpc>
              <a:buClr>
                <a:srgbClr val="C00000"/>
              </a:buClr>
              <a:buSzPct val="75000"/>
              <a:buFont typeface="Arial" panose="020B0604020202020204" pitchFamily="34" charset="0"/>
              <a:buChar char="•"/>
              <a:tabLst>
                <a:tab pos="130175" algn="l"/>
              </a:tabLst>
            </a:pPr>
            <a:r>
              <a:rPr lang="en-US" sz="1200" dirty="0">
                <a:latin typeface="Futura PT Demi" panose="020B0502020204020303" pitchFamily="34" charset="77"/>
                <a:cs typeface="FUTURA MEDIUM" panose="020B0602020204020303" pitchFamily="34" charset="-79"/>
              </a:rPr>
              <a:t>Systems analysis and naval sustainment</a:t>
            </a:r>
          </a:p>
          <a:p>
            <a:pPr marL="171450" lvl="1" indent="-171450" defTabSz="457146" eaLnBrk="0" fontAlgn="base" hangingPunct="0">
              <a:lnSpc>
                <a:spcPct val="100000"/>
              </a:lnSpc>
              <a:buClr>
                <a:srgbClr val="C00000"/>
              </a:buClr>
              <a:buSzPct val="75000"/>
              <a:buFont typeface="Arial" panose="020B0604020202020204" pitchFamily="34" charset="0"/>
              <a:buChar char="•"/>
              <a:tabLst>
                <a:tab pos="130175" algn="l"/>
              </a:tabLst>
            </a:pPr>
            <a:r>
              <a:rPr lang="en-US" sz="1200" dirty="0">
                <a:latin typeface="Futura PT Demi" panose="020B0502020204020303" pitchFamily="34" charset="77"/>
                <a:cs typeface="FUTURA MEDIUM" panose="020B0602020204020303" pitchFamily="34" charset="-79"/>
              </a:rPr>
              <a:t>Nuclear survivability and threat reduction</a:t>
            </a:r>
          </a:p>
          <a:p>
            <a:pPr marL="171450" lvl="1" indent="-171450" defTabSz="457146" eaLnBrk="0" fontAlgn="base" hangingPunct="0">
              <a:lnSpc>
                <a:spcPct val="100000"/>
              </a:lnSpc>
              <a:buClr>
                <a:srgbClr val="C00000"/>
              </a:buClr>
              <a:buSzPct val="75000"/>
              <a:buFont typeface="Arial" panose="020B0604020202020204" pitchFamily="34" charset="0"/>
              <a:buChar char="•"/>
              <a:tabLst>
                <a:tab pos="130175" algn="l"/>
              </a:tabLst>
            </a:pPr>
            <a:r>
              <a:rPr lang="en-US" sz="1200" dirty="0">
                <a:latin typeface="Futura PT Demi" panose="020B0502020204020303" pitchFamily="34" charset="77"/>
                <a:cs typeface="FUTURA MEDIUM" panose="020B0602020204020303" pitchFamily="34" charset="-79"/>
              </a:rPr>
              <a:t>Shipyard operations and dry dock certification</a:t>
            </a:r>
          </a:p>
          <a:p>
            <a:pPr marL="171450" lvl="1" indent="-171450" defTabSz="457146" eaLnBrk="0" fontAlgn="base" hangingPunct="0">
              <a:lnSpc>
                <a:spcPct val="100000"/>
              </a:lnSpc>
              <a:buClr>
                <a:srgbClr val="C00000"/>
              </a:buClr>
              <a:buSzPct val="75000"/>
              <a:buFont typeface="Arial" panose="020B0604020202020204" pitchFamily="34" charset="0"/>
              <a:buChar char="•"/>
              <a:tabLst>
                <a:tab pos="130175" algn="l"/>
              </a:tabLst>
            </a:pPr>
            <a:r>
              <a:rPr lang="en-US" sz="1200" dirty="0">
                <a:latin typeface="Futura PT Demi" panose="020B0502020204020303" pitchFamily="34" charset="77"/>
                <a:cs typeface="FUTURA MEDIUM" panose="020B0602020204020303" pitchFamily="34" charset="-79"/>
              </a:rPr>
              <a:t>Expert Witness</a:t>
            </a:r>
          </a:p>
          <a:p>
            <a:pPr marL="24765" marR="321310">
              <a:lnSpc>
                <a:spcPct val="100000"/>
              </a:lnSpc>
              <a:spcBef>
                <a:spcPts val="260"/>
              </a:spcBef>
            </a:pPr>
            <a:endParaRPr sz="1050" dirty="0">
              <a:solidFill>
                <a:schemeClr val="tx1">
                  <a:lumMod val="75000"/>
                  <a:lumOff val="25000"/>
                </a:schemeClr>
              </a:solidFill>
              <a:latin typeface="futura-pt"/>
              <a:cs typeface="Century Gothic"/>
            </a:endParaRPr>
          </a:p>
        </p:txBody>
      </p:sp>
      <p:sp>
        <p:nvSpPr>
          <p:cNvPr id="52" name="object 12">
            <a:extLst>
              <a:ext uri="{FF2B5EF4-FFF2-40B4-BE49-F238E27FC236}">
                <a16:creationId xmlns:a16="http://schemas.microsoft.com/office/drawing/2014/main" id="{C72E5E06-85FB-BCCC-A987-478D55D8900F}"/>
              </a:ext>
            </a:extLst>
          </p:cNvPr>
          <p:cNvSpPr txBox="1"/>
          <p:nvPr/>
        </p:nvSpPr>
        <p:spPr>
          <a:xfrm>
            <a:off x="8255430" y="2001136"/>
            <a:ext cx="3595855" cy="228268"/>
          </a:xfrm>
          <a:prstGeom prst="rect">
            <a:avLst/>
          </a:prstGeom>
        </p:spPr>
        <p:txBody>
          <a:bodyPr vert="horz" wrap="square" lIns="0" tIns="12700" rIns="0" bIns="0" rtlCol="0">
            <a:spAutoFit/>
          </a:bodyPr>
          <a:lstStyle/>
          <a:p>
            <a:pPr marL="22225">
              <a:lnSpc>
                <a:spcPct val="100000"/>
              </a:lnSpc>
              <a:spcBef>
                <a:spcPts val="1175"/>
              </a:spcBef>
            </a:pPr>
            <a:r>
              <a:rPr lang="en-US" sz="1400" b="1" spc="-10" dirty="0">
                <a:solidFill>
                  <a:srgbClr val="C00000"/>
                </a:solidFill>
                <a:latin typeface="futura-pt"/>
                <a:cs typeface="Century Gothic"/>
              </a:rPr>
              <a:t>DIRECTOR OF TECHNOLOGY TRANSITION </a:t>
            </a:r>
            <a:r>
              <a:rPr lang="en-US" sz="1400" b="1" spc="-10" dirty="0">
                <a:solidFill>
                  <a:srgbClr val="C00000"/>
                </a:solidFill>
                <a:latin typeface="futura-pt"/>
                <a:cs typeface="Tw Cen MT"/>
              </a:rPr>
              <a:t>–</a:t>
            </a:r>
            <a:endParaRPr lang="en-US" sz="1050" dirty="0">
              <a:latin typeface="futura-pt"/>
              <a:cs typeface="Century Gothic"/>
            </a:endParaRPr>
          </a:p>
        </p:txBody>
      </p:sp>
      <p:sp>
        <p:nvSpPr>
          <p:cNvPr id="7" name="Content Placeholder 2">
            <a:extLst>
              <a:ext uri="{FF2B5EF4-FFF2-40B4-BE49-F238E27FC236}">
                <a16:creationId xmlns:a16="http://schemas.microsoft.com/office/drawing/2014/main" id="{33B632A2-2903-D249-42CE-CFF645A35DE5}"/>
              </a:ext>
            </a:extLst>
          </p:cNvPr>
          <p:cNvSpPr txBox="1">
            <a:spLocks/>
          </p:cNvSpPr>
          <p:nvPr/>
        </p:nvSpPr>
        <p:spPr>
          <a:xfrm>
            <a:off x="590844" y="1569484"/>
            <a:ext cx="3268944" cy="4690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Tx/>
              <a:buBlip>
                <a:blip r:embed="rId4"/>
              </a:buBlip>
              <a:defRPr sz="3600" kern="1200">
                <a:solidFill>
                  <a:schemeClr val="tx1"/>
                </a:solidFill>
                <a:latin typeface="futura-p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futura-p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futura-p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utura-p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utura-p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solidFill>
                  <a:schemeClr val="tx1">
                    <a:lumMod val="75000"/>
                    <a:lumOff val="25000"/>
                  </a:schemeClr>
                </a:solidFill>
              </a:rPr>
              <a:t>ADVISORY SERVICES</a:t>
            </a:r>
          </a:p>
        </p:txBody>
      </p:sp>
      <p:sp>
        <p:nvSpPr>
          <p:cNvPr id="9" name="TextBox 8">
            <a:extLst>
              <a:ext uri="{FF2B5EF4-FFF2-40B4-BE49-F238E27FC236}">
                <a16:creationId xmlns:a16="http://schemas.microsoft.com/office/drawing/2014/main" id="{034CB541-2A90-A6E3-3D17-A7377C1F1B09}"/>
              </a:ext>
            </a:extLst>
          </p:cNvPr>
          <p:cNvSpPr txBox="1"/>
          <p:nvPr/>
        </p:nvSpPr>
        <p:spPr>
          <a:xfrm>
            <a:off x="8153197" y="3962400"/>
            <a:ext cx="3698089" cy="1892826"/>
          </a:xfrm>
          <a:prstGeom prst="rect">
            <a:avLst/>
          </a:prstGeom>
          <a:noFill/>
        </p:spPr>
        <p:txBody>
          <a:bodyPr wrap="square" rtlCol="0">
            <a:spAutoFit/>
          </a:bodyPr>
          <a:lstStyle/>
          <a:p>
            <a:r>
              <a:rPr lang="en-US" sz="1050" b="1" dirty="0">
                <a:solidFill>
                  <a:srgbClr val="C00000"/>
                </a:solidFill>
                <a:latin typeface="Futura PT Demi" panose="020B0502020204020303" pitchFamily="34" charset="77"/>
                <a:ea typeface="Helvetica Neue" panose="02000503000000020004" pitchFamily="2" charset="0"/>
                <a:cs typeface="Futura Medium" panose="020B0602020204020303" pitchFamily="34" charset="-79"/>
              </a:rPr>
              <a:t>Electrical Sciences</a:t>
            </a:r>
            <a:endParaRPr lang="en-US" sz="400" b="1" dirty="0">
              <a:solidFill>
                <a:srgbClr val="C00000"/>
              </a:solidFill>
              <a:latin typeface="Futura PT Demi" panose="020B0502020204020303" pitchFamily="34" charset="77"/>
              <a:ea typeface="Helvetica Neue" panose="02000503000000020004" pitchFamily="2" charset="0"/>
              <a:cs typeface="Futura Medium" panose="020B0602020204020303" pitchFamily="34" charset="-79"/>
            </a:endParaRPr>
          </a:p>
          <a:p>
            <a:pPr marL="171450" indent="-171450">
              <a:buClr>
                <a:srgbClr val="C00000"/>
              </a:buClr>
              <a:buFont typeface="Arial" panose="020B0604020202020204" pitchFamily="34" charset="0"/>
              <a:buChar char="•"/>
            </a:pPr>
            <a:r>
              <a:rPr lang="en-US" sz="1050" dirty="0">
                <a:latin typeface="Futura PT Demi" panose="020B0502020204020303" pitchFamily="34" charset="77"/>
                <a:ea typeface="Helvetica Neue" panose="02000503000000020004" pitchFamily="2" charset="0"/>
                <a:cs typeface="Futura Medium" panose="020B0602020204020303" pitchFamily="34" charset="-79"/>
              </a:rPr>
              <a:t>Improved Insulated</a:t>
            </a:r>
            <a:r>
              <a:rPr lang="en-US" sz="1050" dirty="0">
                <a:latin typeface="Futura PT Demi" panose="020B0502020204020303" pitchFamily="34" charset="77"/>
                <a:ea typeface="Helvetica Neue" panose="02000503000000020004" pitchFamily="2" charset="0"/>
                <a:cs typeface="FUTURA MEDIUM" panose="020B0602020204020303" pitchFamily="34" charset="-79"/>
              </a:rPr>
              <a:t> Bus Pipe (IBP)</a:t>
            </a:r>
          </a:p>
          <a:p>
            <a:pPr marL="171450" lvl="1" indent="-171450" defTabSz="457146" eaLnBrk="0" fontAlgn="base" hangingPunct="0">
              <a:buClr>
                <a:srgbClr val="C00000"/>
              </a:buClr>
              <a:buSzPct val="75000"/>
              <a:buFont typeface="Arial" panose="020B0604020202020204" pitchFamily="34" charset="0"/>
              <a:buChar char="•"/>
            </a:pPr>
            <a:r>
              <a:rPr lang="en-US" sz="1050" dirty="0">
                <a:latin typeface="Futura PT Demi" panose="020B0502020204020303" pitchFamily="34" charset="77"/>
                <a:ea typeface="Helvetica Neue" panose="02000503000000020004" pitchFamily="2" charset="0"/>
                <a:cs typeface="FUTURA MEDIUM" panose="020B0602020204020303" pitchFamily="34" charset="-79"/>
              </a:rPr>
              <a:t>MVDC Grounding &amp; Fault Locality</a:t>
            </a:r>
          </a:p>
          <a:p>
            <a:pPr marL="171450" lvl="1" indent="-171450" defTabSz="457146" eaLnBrk="0" fontAlgn="base" hangingPunct="0">
              <a:buClr>
                <a:srgbClr val="C00000"/>
              </a:buClr>
              <a:buSzPct val="75000"/>
              <a:buFont typeface="Arial" panose="020B0604020202020204" pitchFamily="34" charset="0"/>
              <a:buChar char="•"/>
            </a:pPr>
            <a:r>
              <a:rPr lang="en-US" sz="1050" dirty="0">
                <a:latin typeface="Futura PT Demi" panose="020B0502020204020303" pitchFamily="34" charset="77"/>
                <a:ea typeface="Helvetica Neue" panose="02000503000000020004" pitchFamily="2" charset="0"/>
                <a:cs typeface="FUTURA MEDIUM" panose="020B0602020204020303" pitchFamily="34" charset="-79"/>
              </a:rPr>
              <a:t>High-Altitude Electromagnetic Pulse (HEMP) Hardening</a:t>
            </a:r>
          </a:p>
          <a:p>
            <a:pPr>
              <a:spcBef>
                <a:spcPts val="600"/>
              </a:spcBef>
            </a:pPr>
            <a:r>
              <a:rPr lang="en-US" sz="1050" b="1" dirty="0">
                <a:solidFill>
                  <a:srgbClr val="C00000"/>
                </a:solidFill>
                <a:latin typeface="Futura PT Demi" panose="020B0502020204020303" pitchFamily="34" charset="77"/>
                <a:ea typeface="Helvetica Neue" panose="02000503000000020004" pitchFamily="2" charset="0"/>
                <a:cs typeface="Futura Medium" panose="020B0602020204020303" pitchFamily="34" charset="-79"/>
              </a:rPr>
              <a:t>Material Sciences</a:t>
            </a:r>
          </a:p>
          <a:p>
            <a:pPr marL="171450" indent="-171450">
              <a:buClr>
                <a:srgbClr val="C00000"/>
              </a:buClr>
              <a:buFont typeface="Arial" panose="020B0604020202020204" pitchFamily="34" charset="0"/>
              <a:buChar char="•"/>
            </a:pPr>
            <a:r>
              <a:rPr lang="en-US" sz="1050" dirty="0">
                <a:latin typeface="Futura PT Demi" panose="020B0502020204020303" pitchFamily="34" charset="77"/>
                <a:cs typeface="Futura Medium" panose="020B0602020204020303" pitchFamily="34" charset="-79"/>
              </a:rPr>
              <a:t>Metal Additive Manufacturing (AM) utilizing MELD Solid State Additive Friction Stir Deposition Process</a:t>
            </a:r>
          </a:p>
          <a:p>
            <a:pPr>
              <a:buClr>
                <a:srgbClr val="C00000"/>
              </a:buClr>
            </a:pPr>
            <a:endParaRPr lang="en-US" sz="1000" dirty="0">
              <a:latin typeface="Futura PT Demi" panose="020B0502020204020303" pitchFamily="34" charset="77"/>
              <a:cs typeface="Futura Medium" panose="020B0602020204020303" pitchFamily="34" charset="-79"/>
            </a:endParaRPr>
          </a:p>
          <a:p>
            <a:pPr eaLnBrk="0" fontAlgn="base" hangingPunct="0">
              <a:buClr>
                <a:schemeClr val="tx1"/>
              </a:buClr>
            </a:pPr>
            <a:endParaRPr lang="en-US" sz="900" dirty="0">
              <a:latin typeface="Futura PT Book" panose="020B0502020204020303" pitchFamily="34" charset="77"/>
              <a:ea typeface="Helvetica Neue" panose="02000503000000020004" pitchFamily="2" charset="0"/>
              <a:cs typeface="Futura Medium" panose="020B0602020204020303" pitchFamily="34" charset="-79"/>
            </a:endParaRPr>
          </a:p>
          <a:p>
            <a:pPr marL="233363" lvl="1" indent="-233363" eaLnBrk="0" fontAlgn="base" hangingPunct="0">
              <a:buClr>
                <a:schemeClr val="tx1"/>
              </a:buClr>
            </a:pPr>
            <a:r>
              <a:rPr lang="en-US" sz="900" dirty="0">
                <a:latin typeface="Futura PT Book" panose="020B0502020204020303" pitchFamily="34" charset="77"/>
                <a:ea typeface="Helvetica Neue" panose="02000503000000020004" pitchFamily="2" charset="0"/>
                <a:cs typeface="Futura Medium" panose="020B0602020204020303" pitchFamily="34" charset="-79"/>
              </a:rPr>
              <a:t>    </a:t>
            </a:r>
          </a:p>
        </p:txBody>
      </p:sp>
      <p:pic>
        <p:nvPicPr>
          <p:cNvPr id="12" name="Picture 4" descr="Sunrise brief: Norfolk Naval Shipyard adds battery storage and CHP – pv  magazine USA">
            <a:extLst>
              <a:ext uri="{FF2B5EF4-FFF2-40B4-BE49-F238E27FC236}">
                <a16:creationId xmlns:a16="http://schemas.microsoft.com/office/drawing/2014/main" id="{253C6A0B-F340-EC6F-1E75-348CF123D576}"/>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499797" y="4779630"/>
            <a:ext cx="3064020" cy="1195287"/>
          </a:xfrm>
          <a:prstGeom prst="rect">
            <a:avLst/>
          </a:prstGeom>
          <a:noFill/>
          <a:extLst>
            <a:ext uri="{909E8E84-426E-40DD-AFC4-6F175D3DCCD1}">
              <a14:hiddenFill xmlns:a14="http://schemas.microsoft.com/office/drawing/2010/main">
                <a:solidFill>
                  <a:srgbClr val="FFFFFF"/>
                </a:solidFill>
              </a14:hiddenFill>
            </a:ext>
          </a:extLst>
        </p:spPr>
      </p:pic>
      <p:sp>
        <p:nvSpPr>
          <p:cNvPr id="3" name="object 12">
            <a:extLst>
              <a:ext uri="{FF2B5EF4-FFF2-40B4-BE49-F238E27FC236}">
                <a16:creationId xmlns:a16="http://schemas.microsoft.com/office/drawing/2014/main" id="{44AC7235-8BCD-FBB9-6324-9A1CFC78FF1C}"/>
              </a:ext>
            </a:extLst>
          </p:cNvPr>
          <p:cNvSpPr txBox="1"/>
          <p:nvPr/>
        </p:nvSpPr>
        <p:spPr>
          <a:xfrm>
            <a:off x="264281" y="4222672"/>
            <a:ext cx="3493878" cy="759182"/>
          </a:xfrm>
          <a:prstGeom prst="rect">
            <a:avLst/>
          </a:prstGeom>
        </p:spPr>
        <p:txBody>
          <a:bodyPr vert="horz" wrap="square" lIns="0" tIns="12700" rIns="0" bIns="0" rtlCol="0">
            <a:spAutoFit/>
          </a:bodyPr>
          <a:lstStyle/>
          <a:p>
            <a:pPr marL="22225">
              <a:lnSpc>
                <a:spcPct val="100000"/>
              </a:lnSpc>
            </a:pPr>
            <a:r>
              <a:rPr lang="en-US" sz="1400" b="1" spc="-10" dirty="0">
                <a:solidFill>
                  <a:srgbClr val="C00000"/>
                </a:solidFill>
                <a:latin typeface="futura-pt"/>
                <a:cs typeface="Century Gothic"/>
              </a:rPr>
              <a:t>DIRECTOR OF STRATEGIC DEVELOPMENT</a:t>
            </a:r>
            <a:r>
              <a:rPr lang="en-US" sz="1050" b="1" dirty="0">
                <a:latin typeface="futura-pt"/>
                <a:ea typeface="Helvetica Neue" panose="02000503000000020004" pitchFamily="2" charset="0"/>
                <a:cs typeface="Futura Medium" panose="020B0602020204020303" pitchFamily="34" charset="-79"/>
              </a:rPr>
              <a:t> </a:t>
            </a:r>
            <a:r>
              <a:rPr lang="en-US" sz="1400" b="1" dirty="0">
                <a:latin typeface="futura-pt"/>
                <a:cs typeface="Futura Medium" panose="020B0602020204020303" pitchFamily="34" charset="-79"/>
              </a:rPr>
              <a:t>CDR Robert Medve, USN (Ret)</a:t>
            </a:r>
          </a:p>
          <a:p>
            <a:pPr marL="22225">
              <a:lnSpc>
                <a:spcPct val="100000"/>
              </a:lnSpc>
              <a:spcBef>
                <a:spcPts val="1175"/>
              </a:spcBef>
            </a:pPr>
            <a:endParaRPr lang="en-US" sz="1050" dirty="0">
              <a:latin typeface="futura-pt"/>
              <a:cs typeface="Century Gothic"/>
            </a:endParaRPr>
          </a:p>
        </p:txBody>
      </p:sp>
      <p:pic>
        <p:nvPicPr>
          <p:cNvPr id="5" name="Picture 4" descr="A picture containing weapon, transport, smoke, missile&#10;&#10;Description automatically generated">
            <a:extLst>
              <a:ext uri="{FF2B5EF4-FFF2-40B4-BE49-F238E27FC236}">
                <a16:creationId xmlns:a16="http://schemas.microsoft.com/office/drawing/2014/main" id="{8F3A66CD-8F5E-84C0-AF81-152FCEB779E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899867" y="4602263"/>
            <a:ext cx="2392265" cy="1407214"/>
          </a:xfrm>
          <a:prstGeom prst="rect">
            <a:avLst/>
          </a:prstGeom>
        </p:spPr>
      </p:pic>
    </p:spTree>
    <p:extLst>
      <p:ext uri="{BB962C8B-B14F-4D97-AF65-F5344CB8AC3E}">
        <p14:creationId xmlns:p14="http://schemas.microsoft.com/office/powerpoint/2010/main" val="1821348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71934-0A6A-8FDD-EC4C-7B5903757AE5}"/>
              </a:ext>
            </a:extLst>
          </p:cNvPr>
          <p:cNvSpPr>
            <a:spLocks noGrp="1"/>
          </p:cNvSpPr>
          <p:nvPr>
            <p:ph type="title"/>
          </p:nvPr>
        </p:nvSpPr>
        <p:spPr/>
        <p:txBody>
          <a:bodyPr/>
          <a:lstStyle/>
          <a:p>
            <a:r>
              <a:rPr lang="en-US" dirty="0"/>
              <a:t>CLIENTS AND PARTNERS</a:t>
            </a:r>
          </a:p>
        </p:txBody>
      </p:sp>
      <p:sp>
        <p:nvSpPr>
          <p:cNvPr id="29" name="Content Placeholder 2">
            <a:extLst>
              <a:ext uri="{FF2B5EF4-FFF2-40B4-BE49-F238E27FC236}">
                <a16:creationId xmlns:a16="http://schemas.microsoft.com/office/drawing/2014/main" id="{1071004C-99C3-7E15-AEEE-C480BDA47770}"/>
              </a:ext>
            </a:extLst>
          </p:cNvPr>
          <p:cNvSpPr txBox="1">
            <a:spLocks/>
          </p:cNvSpPr>
          <p:nvPr/>
        </p:nvSpPr>
        <p:spPr>
          <a:xfrm>
            <a:off x="5754973" y="1371600"/>
            <a:ext cx="2808173" cy="687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Tx/>
              <a:buBlip>
                <a:blip r:embed="rId2"/>
              </a:buBlip>
              <a:defRPr sz="3600" kern="1200">
                <a:solidFill>
                  <a:schemeClr val="tx1"/>
                </a:solidFill>
                <a:latin typeface="futura-p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futura-p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futura-p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utura-p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utura-p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chemeClr val="tx1">
                    <a:lumMod val="75000"/>
                    <a:lumOff val="25000"/>
                  </a:schemeClr>
                </a:solidFill>
              </a:rPr>
              <a:t>GOVERNMENT</a:t>
            </a:r>
          </a:p>
        </p:txBody>
      </p:sp>
      <p:grpSp>
        <p:nvGrpSpPr>
          <p:cNvPr id="59" name="Group 58">
            <a:extLst>
              <a:ext uri="{FF2B5EF4-FFF2-40B4-BE49-F238E27FC236}">
                <a16:creationId xmlns:a16="http://schemas.microsoft.com/office/drawing/2014/main" id="{33CD6BFE-3B76-B8CE-8CF6-4EB9262F7136}"/>
              </a:ext>
            </a:extLst>
          </p:cNvPr>
          <p:cNvGrpSpPr/>
          <p:nvPr/>
        </p:nvGrpSpPr>
        <p:grpSpPr>
          <a:xfrm>
            <a:off x="5790492" y="5376274"/>
            <a:ext cx="6249109" cy="635169"/>
            <a:chOff x="5790491" y="5333646"/>
            <a:chExt cx="7507688" cy="763093"/>
          </a:xfrm>
        </p:grpSpPr>
        <p:pic>
          <p:nvPicPr>
            <p:cNvPr id="12" name="object 10">
              <a:extLst>
                <a:ext uri="{FF2B5EF4-FFF2-40B4-BE49-F238E27FC236}">
                  <a16:creationId xmlns:a16="http://schemas.microsoft.com/office/drawing/2014/main" id="{F324BCA3-85B5-28AB-4519-80C1A93C508B}"/>
                </a:ext>
              </a:extLst>
            </p:cNvPr>
            <p:cNvPicPr/>
            <p:nvPr/>
          </p:nvPicPr>
          <p:blipFill>
            <a:blip r:embed="rId3" cstate="print">
              <a:extLst>
                <a:ext uri="{28A0092B-C50C-407E-A947-70E740481C1C}">
                  <a14:useLocalDpi xmlns:a14="http://schemas.microsoft.com/office/drawing/2010/main"/>
                </a:ext>
              </a:extLst>
            </a:blip>
            <a:stretch>
              <a:fillRect/>
            </a:stretch>
          </p:blipFill>
          <p:spPr>
            <a:xfrm>
              <a:off x="7234117" y="5396936"/>
              <a:ext cx="1191636" cy="522617"/>
            </a:xfrm>
            <a:prstGeom prst="rect">
              <a:avLst/>
            </a:prstGeom>
          </p:spPr>
        </p:pic>
        <p:pic>
          <p:nvPicPr>
            <p:cNvPr id="13" name="object 11">
              <a:extLst>
                <a:ext uri="{FF2B5EF4-FFF2-40B4-BE49-F238E27FC236}">
                  <a16:creationId xmlns:a16="http://schemas.microsoft.com/office/drawing/2014/main" id="{B761CC11-953D-6B85-BAA6-BE0FA8C9A69B}"/>
                </a:ext>
              </a:extLst>
            </p:cNvPr>
            <p:cNvPicPr/>
            <p:nvPr/>
          </p:nvPicPr>
          <p:blipFill>
            <a:blip r:embed="rId4" cstate="print">
              <a:extLst>
                <a:ext uri="{28A0092B-C50C-407E-A947-70E740481C1C}">
                  <a14:useLocalDpi xmlns:a14="http://schemas.microsoft.com/office/drawing/2010/main"/>
                </a:ext>
              </a:extLst>
            </a:blip>
            <a:stretch>
              <a:fillRect/>
            </a:stretch>
          </p:blipFill>
          <p:spPr>
            <a:xfrm>
              <a:off x="8602250" y="5410960"/>
              <a:ext cx="951913" cy="499983"/>
            </a:xfrm>
            <a:prstGeom prst="rect">
              <a:avLst/>
            </a:prstGeom>
          </p:spPr>
        </p:pic>
        <p:pic>
          <p:nvPicPr>
            <p:cNvPr id="15" name="object 13">
              <a:extLst>
                <a:ext uri="{FF2B5EF4-FFF2-40B4-BE49-F238E27FC236}">
                  <a16:creationId xmlns:a16="http://schemas.microsoft.com/office/drawing/2014/main" id="{36992F4D-52C6-B20F-FE49-EA8D0ABAE15C}"/>
                </a:ext>
              </a:extLst>
            </p:cNvPr>
            <p:cNvPicPr/>
            <p:nvPr/>
          </p:nvPicPr>
          <p:blipFill>
            <a:blip r:embed="rId5" cstate="print">
              <a:extLst>
                <a:ext uri="{28A0092B-C50C-407E-A947-70E740481C1C}">
                  <a14:useLocalDpi xmlns:a14="http://schemas.microsoft.com/office/drawing/2010/main"/>
                </a:ext>
              </a:extLst>
            </a:blip>
            <a:stretch>
              <a:fillRect/>
            </a:stretch>
          </p:blipFill>
          <p:spPr>
            <a:xfrm>
              <a:off x="5790491" y="5364410"/>
              <a:ext cx="1291424" cy="567915"/>
            </a:xfrm>
            <a:prstGeom prst="rect">
              <a:avLst/>
            </a:prstGeom>
          </p:spPr>
        </p:pic>
        <p:pic>
          <p:nvPicPr>
            <p:cNvPr id="18" name="object 16">
              <a:extLst>
                <a:ext uri="{FF2B5EF4-FFF2-40B4-BE49-F238E27FC236}">
                  <a16:creationId xmlns:a16="http://schemas.microsoft.com/office/drawing/2014/main" id="{E0F286C6-D1C1-2C27-91CD-C7680708235B}"/>
                </a:ext>
              </a:extLst>
            </p:cNvPr>
            <p:cNvPicPr/>
            <p:nvPr/>
          </p:nvPicPr>
          <p:blipFill>
            <a:blip r:embed="rId6" cstate="print">
              <a:extLst>
                <a:ext uri="{28A0092B-C50C-407E-A947-70E740481C1C}">
                  <a14:useLocalDpi xmlns:a14="http://schemas.microsoft.com/office/drawing/2010/main"/>
                </a:ext>
              </a:extLst>
            </a:blip>
            <a:stretch>
              <a:fillRect/>
            </a:stretch>
          </p:blipFill>
          <p:spPr>
            <a:xfrm>
              <a:off x="11012371" y="5333646"/>
              <a:ext cx="738756" cy="763093"/>
            </a:xfrm>
            <a:prstGeom prst="rect">
              <a:avLst/>
            </a:prstGeom>
          </p:spPr>
        </p:pic>
        <p:pic>
          <p:nvPicPr>
            <p:cNvPr id="19" name="object 17">
              <a:extLst>
                <a:ext uri="{FF2B5EF4-FFF2-40B4-BE49-F238E27FC236}">
                  <a16:creationId xmlns:a16="http://schemas.microsoft.com/office/drawing/2014/main" id="{28601BA6-3DEF-C00A-B479-0A550C36AE33}"/>
                </a:ext>
              </a:extLst>
            </p:cNvPr>
            <p:cNvPicPr/>
            <p:nvPr/>
          </p:nvPicPr>
          <p:blipFill>
            <a:blip r:embed="rId7" cstate="print"/>
            <a:stretch>
              <a:fillRect/>
            </a:stretch>
          </p:blipFill>
          <p:spPr>
            <a:xfrm>
              <a:off x="9727031" y="5376376"/>
              <a:ext cx="1118975" cy="566619"/>
            </a:xfrm>
            <a:prstGeom prst="rect">
              <a:avLst/>
            </a:prstGeom>
          </p:spPr>
        </p:pic>
        <p:pic>
          <p:nvPicPr>
            <p:cNvPr id="22" name="object 20">
              <a:extLst>
                <a:ext uri="{FF2B5EF4-FFF2-40B4-BE49-F238E27FC236}">
                  <a16:creationId xmlns:a16="http://schemas.microsoft.com/office/drawing/2014/main" id="{1E055CD2-CC9F-0400-AD02-98C1BC10E428}"/>
                </a:ext>
              </a:extLst>
            </p:cNvPr>
            <p:cNvPicPr/>
            <p:nvPr/>
          </p:nvPicPr>
          <p:blipFill>
            <a:blip r:embed="rId8" cstate="print"/>
            <a:stretch>
              <a:fillRect/>
            </a:stretch>
          </p:blipFill>
          <p:spPr>
            <a:xfrm>
              <a:off x="11883174" y="5418521"/>
              <a:ext cx="1415005" cy="492422"/>
            </a:xfrm>
            <a:prstGeom prst="rect">
              <a:avLst/>
            </a:prstGeom>
          </p:spPr>
        </p:pic>
      </p:grpSp>
      <p:grpSp>
        <p:nvGrpSpPr>
          <p:cNvPr id="58" name="Group 57">
            <a:extLst>
              <a:ext uri="{FF2B5EF4-FFF2-40B4-BE49-F238E27FC236}">
                <a16:creationId xmlns:a16="http://schemas.microsoft.com/office/drawing/2014/main" id="{89725304-92C6-9EDE-64D1-F651D25606F4}"/>
              </a:ext>
            </a:extLst>
          </p:cNvPr>
          <p:cNvGrpSpPr/>
          <p:nvPr/>
        </p:nvGrpSpPr>
        <p:grpSpPr>
          <a:xfrm>
            <a:off x="7101726" y="4450589"/>
            <a:ext cx="4649492" cy="885970"/>
            <a:chOff x="6755577" y="4309600"/>
            <a:chExt cx="3913905" cy="745802"/>
          </a:xfrm>
        </p:grpSpPr>
        <p:pic>
          <p:nvPicPr>
            <p:cNvPr id="11" name="object 9">
              <a:extLst>
                <a:ext uri="{FF2B5EF4-FFF2-40B4-BE49-F238E27FC236}">
                  <a16:creationId xmlns:a16="http://schemas.microsoft.com/office/drawing/2014/main" id="{F707B233-B3AF-96A0-60F2-DD9F47EA3912}"/>
                </a:ext>
              </a:extLst>
            </p:cNvPr>
            <p:cNvPicPr/>
            <p:nvPr/>
          </p:nvPicPr>
          <p:blipFill>
            <a:blip r:embed="rId9" cstate="print">
              <a:extLst>
                <a:ext uri="{28A0092B-C50C-407E-A947-70E740481C1C}">
                  <a14:useLocalDpi xmlns:a14="http://schemas.microsoft.com/office/drawing/2010/main"/>
                </a:ext>
              </a:extLst>
            </a:blip>
            <a:stretch>
              <a:fillRect/>
            </a:stretch>
          </p:blipFill>
          <p:spPr>
            <a:xfrm>
              <a:off x="8260455" y="4340126"/>
              <a:ext cx="750738" cy="662568"/>
            </a:xfrm>
            <a:prstGeom prst="rect">
              <a:avLst/>
            </a:prstGeom>
          </p:spPr>
        </p:pic>
        <p:pic>
          <p:nvPicPr>
            <p:cNvPr id="14" name="object 12">
              <a:extLst>
                <a:ext uri="{FF2B5EF4-FFF2-40B4-BE49-F238E27FC236}">
                  <a16:creationId xmlns:a16="http://schemas.microsoft.com/office/drawing/2014/main" id="{47087474-018B-583B-B954-468C5D855B26}"/>
                </a:ext>
              </a:extLst>
            </p:cNvPr>
            <p:cNvPicPr/>
            <p:nvPr/>
          </p:nvPicPr>
          <p:blipFill>
            <a:blip r:embed="rId10" cstate="print"/>
            <a:stretch>
              <a:fillRect/>
            </a:stretch>
          </p:blipFill>
          <p:spPr>
            <a:xfrm>
              <a:off x="9856507" y="4309600"/>
              <a:ext cx="812975" cy="745802"/>
            </a:xfrm>
            <a:prstGeom prst="rect">
              <a:avLst/>
            </a:prstGeom>
          </p:spPr>
        </p:pic>
        <p:pic>
          <p:nvPicPr>
            <p:cNvPr id="20" name="object 18">
              <a:extLst>
                <a:ext uri="{FF2B5EF4-FFF2-40B4-BE49-F238E27FC236}">
                  <a16:creationId xmlns:a16="http://schemas.microsoft.com/office/drawing/2014/main" id="{480852FB-C562-58AC-C4ED-E342B2CE9DDC}"/>
                </a:ext>
              </a:extLst>
            </p:cNvPr>
            <p:cNvPicPr/>
            <p:nvPr/>
          </p:nvPicPr>
          <p:blipFill>
            <a:blip r:embed="rId11" cstate="print">
              <a:extLst>
                <a:ext uri="{28A0092B-C50C-407E-A947-70E740481C1C}">
                  <a14:useLocalDpi xmlns:a14="http://schemas.microsoft.com/office/drawing/2010/main"/>
                </a:ext>
              </a:extLst>
            </a:blip>
            <a:stretch>
              <a:fillRect/>
            </a:stretch>
          </p:blipFill>
          <p:spPr>
            <a:xfrm>
              <a:off x="6755577" y="4360394"/>
              <a:ext cx="625139" cy="661055"/>
            </a:xfrm>
            <a:prstGeom prst="rect">
              <a:avLst/>
            </a:prstGeom>
          </p:spPr>
        </p:pic>
        <p:pic>
          <p:nvPicPr>
            <p:cNvPr id="21" name="object 19">
              <a:extLst>
                <a:ext uri="{FF2B5EF4-FFF2-40B4-BE49-F238E27FC236}">
                  <a16:creationId xmlns:a16="http://schemas.microsoft.com/office/drawing/2014/main" id="{CBB1107F-6C63-80D7-CB96-644D83D2E646}"/>
                </a:ext>
              </a:extLst>
            </p:cNvPr>
            <p:cNvPicPr/>
            <p:nvPr/>
          </p:nvPicPr>
          <p:blipFill>
            <a:blip r:embed="rId12" cstate="print"/>
            <a:stretch>
              <a:fillRect/>
            </a:stretch>
          </p:blipFill>
          <p:spPr>
            <a:xfrm>
              <a:off x="9107724" y="4343782"/>
              <a:ext cx="684611" cy="661272"/>
            </a:xfrm>
            <a:prstGeom prst="rect">
              <a:avLst/>
            </a:prstGeom>
          </p:spPr>
        </p:pic>
        <p:pic>
          <p:nvPicPr>
            <p:cNvPr id="24" name="object 22">
              <a:extLst>
                <a:ext uri="{FF2B5EF4-FFF2-40B4-BE49-F238E27FC236}">
                  <a16:creationId xmlns:a16="http://schemas.microsoft.com/office/drawing/2014/main" id="{AB63CEE3-1F27-3EE1-5B8C-FDD6F3D67442}"/>
                </a:ext>
              </a:extLst>
            </p:cNvPr>
            <p:cNvPicPr/>
            <p:nvPr/>
          </p:nvPicPr>
          <p:blipFill>
            <a:blip r:embed="rId13" cstate="print">
              <a:extLst>
                <a:ext uri="{28A0092B-C50C-407E-A947-70E740481C1C}">
                  <a14:useLocalDpi xmlns:a14="http://schemas.microsoft.com/office/drawing/2010/main"/>
                </a:ext>
              </a:extLst>
            </a:blip>
            <a:stretch>
              <a:fillRect/>
            </a:stretch>
          </p:blipFill>
          <p:spPr>
            <a:xfrm>
              <a:off x="7478934" y="4351865"/>
              <a:ext cx="683304" cy="661272"/>
            </a:xfrm>
            <a:prstGeom prst="rect">
              <a:avLst/>
            </a:prstGeom>
          </p:spPr>
        </p:pic>
      </p:grpSp>
      <p:pic>
        <p:nvPicPr>
          <p:cNvPr id="16" name="object 14">
            <a:extLst>
              <a:ext uri="{FF2B5EF4-FFF2-40B4-BE49-F238E27FC236}">
                <a16:creationId xmlns:a16="http://schemas.microsoft.com/office/drawing/2014/main" id="{C9FD038B-7103-BFBF-5640-F17A37A60FFC}"/>
              </a:ext>
            </a:extLst>
          </p:cNvPr>
          <p:cNvPicPr/>
          <p:nvPr/>
        </p:nvPicPr>
        <p:blipFill>
          <a:blip r:embed="rId14" cstate="print">
            <a:extLst>
              <a:ext uri="{28A0092B-C50C-407E-A947-70E740481C1C}">
                <a14:useLocalDpi xmlns:a14="http://schemas.microsoft.com/office/drawing/2010/main"/>
              </a:ext>
            </a:extLst>
          </a:blip>
          <a:stretch>
            <a:fillRect/>
          </a:stretch>
        </p:blipFill>
        <p:spPr>
          <a:xfrm>
            <a:off x="9470031" y="3619519"/>
            <a:ext cx="788207" cy="762782"/>
          </a:xfrm>
          <a:prstGeom prst="rect">
            <a:avLst/>
          </a:prstGeom>
        </p:spPr>
      </p:pic>
      <p:pic>
        <p:nvPicPr>
          <p:cNvPr id="17" name="object 15">
            <a:extLst>
              <a:ext uri="{FF2B5EF4-FFF2-40B4-BE49-F238E27FC236}">
                <a16:creationId xmlns:a16="http://schemas.microsoft.com/office/drawing/2014/main" id="{C2EE6D0A-AFFB-DC6B-06C2-360D346BB032}"/>
              </a:ext>
            </a:extLst>
          </p:cNvPr>
          <p:cNvPicPr/>
          <p:nvPr/>
        </p:nvPicPr>
        <p:blipFill>
          <a:blip r:embed="rId15" cstate="print"/>
          <a:stretch>
            <a:fillRect/>
          </a:stretch>
        </p:blipFill>
        <p:spPr>
          <a:xfrm>
            <a:off x="10337005" y="3619521"/>
            <a:ext cx="788195" cy="762780"/>
          </a:xfrm>
          <a:prstGeom prst="rect">
            <a:avLst/>
          </a:prstGeom>
        </p:spPr>
      </p:pic>
      <p:pic>
        <p:nvPicPr>
          <p:cNvPr id="25" name="object 23">
            <a:extLst>
              <a:ext uri="{FF2B5EF4-FFF2-40B4-BE49-F238E27FC236}">
                <a16:creationId xmlns:a16="http://schemas.microsoft.com/office/drawing/2014/main" id="{7088679E-74E2-AE74-9100-94AD63A1EC32}"/>
              </a:ext>
            </a:extLst>
          </p:cNvPr>
          <p:cNvPicPr/>
          <p:nvPr/>
        </p:nvPicPr>
        <p:blipFill>
          <a:blip r:embed="rId16" cstate="print">
            <a:extLst>
              <a:ext uri="{28A0092B-C50C-407E-A947-70E740481C1C}">
                <a14:useLocalDpi xmlns:a14="http://schemas.microsoft.com/office/drawing/2010/main"/>
              </a:ext>
            </a:extLst>
          </a:blip>
          <a:stretch>
            <a:fillRect/>
          </a:stretch>
        </p:blipFill>
        <p:spPr>
          <a:xfrm>
            <a:off x="11217031" y="3618024"/>
            <a:ext cx="762781" cy="764277"/>
          </a:xfrm>
          <a:prstGeom prst="rect">
            <a:avLst/>
          </a:prstGeom>
        </p:spPr>
      </p:pic>
      <p:pic>
        <p:nvPicPr>
          <p:cNvPr id="2050" name="Picture 2" descr="United States Coast Guard - Wikipedia">
            <a:extLst>
              <a:ext uri="{FF2B5EF4-FFF2-40B4-BE49-F238E27FC236}">
                <a16:creationId xmlns:a16="http://schemas.microsoft.com/office/drawing/2014/main" id="{5178BC41-CC8E-96AE-1123-559813D6BD16}"/>
              </a:ext>
            </a:extLst>
          </p:cNvPr>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6777004" y="3621703"/>
            <a:ext cx="788207" cy="78820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ome">
            <a:extLst>
              <a:ext uri="{FF2B5EF4-FFF2-40B4-BE49-F238E27FC236}">
                <a16:creationId xmlns:a16="http://schemas.microsoft.com/office/drawing/2014/main" id="{95437062-0B84-4DF5-74A8-18CD91A66A19}"/>
              </a:ext>
            </a:extLst>
          </p:cNvPr>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5863174" y="3623826"/>
            <a:ext cx="795774" cy="79577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21DE0278-437F-B058-448B-C4FF4CA74E9A}"/>
              </a:ext>
            </a:extLst>
          </p:cNvPr>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8589529" y="3623823"/>
            <a:ext cx="795775" cy="79577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753F7259-1377-EC4F-86DF-EB0FDE3F7DBB}"/>
              </a:ext>
            </a:extLst>
          </p:cNvPr>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7683266" y="3627060"/>
            <a:ext cx="789303" cy="7893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2A8ED0F-B93D-6D6B-BC14-AB8D873F30A0}"/>
              </a:ext>
            </a:extLst>
          </p:cNvPr>
          <p:cNvSpPr txBox="1"/>
          <p:nvPr/>
        </p:nvSpPr>
        <p:spPr>
          <a:xfrm>
            <a:off x="152400" y="1633628"/>
            <a:ext cx="2947346" cy="2970044"/>
          </a:xfrm>
          <a:prstGeom prst="rect">
            <a:avLst/>
          </a:prstGeom>
          <a:noFill/>
        </p:spPr>
        <p:txBody>
          <a:bodyPr wrap="square" rtlCol="0">
            <a:spAutoFit/>
          </a:bodyPr>
          <a:lstStyle/>
          <a:p>
            <a:pPr marL="171450" lvl="1" indent="-171450" defTabSz="457146" eaLnBrk="0" fontAlgn="base" hangingPunct="0">
              <a:spcBef>
                <a:spcPts val="0"/>
              </a:spcBef>
              <a:spcAft>
                <a:spcPct val="0"/>
              </a:spcAft>
              <a:buClr>
                <a:srgbClr val="C00000"/>
              </a:buClr>
              <a:buFont typeface="Arial" panose="020B0604020202020204" pitchFamily="34" charset="0"/>
              <a:buChar char="•"/>
            </a:pPr>
            <a:r>
              <a:rPr lang="en-US" sz="1100" dirty="0">
                <a:latin typeface="Futura PT Book" panose="020B0502020204020303" pitchFamily="34" charset="77"/>
                <a:cs typeface="Futura Medium" panose="020B0602020204020303" pitchFamily="34" charset="-79"/>
              </a:rPr>
              <a:t>ABS</a:t>
            </a:r>
          </a:p>
          <a:p>
            <a:pPr marL="171450" lvl="1" indent="-171450" defTabSz="457146" eaLnBrk="0" fontAlgn="base" hangingPunct="0">
              <a:spcBef>
                <a:spcPts val="0"/>
              </a:spcBef>
              <a:spcAft>
                <a:spcPct val="0"/>
              </a:spcAft>
              <a:buClr>
                <a:srgbClr val="C00000"/>
              </a:buClr>
              <a:buFont typeface="Arial" panose="020B0604020202020204" pitchFamily="34" charset="0"/>
              <a:buChar char="•"/>
            </a:pPr>
            <a:r>
              <a:rPr lang="en-US" sz="1100" dirty="0">
                <a:latin typeface="Futura PT Book" panose="020B0502020204020303" pitchFamily="34" charset="77"/>
                <a:cs typeface="Futura Medium" panose="020B0602020204020303" pitchFamily="34" charset="-79"/>
              </a:rPr>
              <a:t>Advanced Technologies International (ATI)</a:t>
            </a:r>
          </a:p>
          <a:p>
            <a:pPr marL="171450" lvl="1" indent="-171450" defTabSz="457146" eaLnBrk="0" fontAlgn="base" hangingPunct="0">
              <a:spcBef>
                <a:spcPts val="0"/>
              </a:spcBef>
              <a:spcAft>
                <a:spcPct val="0"/>
              </a:spcAft>
              <a:buClr>
                <a:srgbClr val="C00000"/>
              </a:buClr>
              <a:buFont typeface="Arial" panose="020B0604020202020204" pitchFamily="34" charset="0"/>
              <a:buChar char="•"/>
            </a:pPr>
            <a:r>
              <a:rPr lang="en-US" sz="1100" dirty="0">
                <a:latin typeface="Futura PT Book" panose="020B0502020204020303" pitchFamily="34" charset="77"/>
                <a:cs typeface="Futura Medium" panose="020B0602020204020303" pitchFamily="34" charset="-79"/>
              </a:rPr>
              <a:t>AeroNav Laboratories, Inc</a:t>
            </a:r>
          </a:p>
          <a:p>
            <a:pPr marL="171450" lvl="1" indent="-171450" defTabSz="457146" eaLnBrk="0" fontAlgn="base" hangingPunct="0">
              <a:spcBef>
                <a:spcPts val="0"/>
              </a:spcBef>
              <a:spcAft>
                <a:spcPct val="0"/>
              </a:spcAft>
              <a:buClr>
                <a:srgbClr val="C00000"/>
              </a:buClr>
              <a:buFont typeface="Arial" panose="020B0604020202020204" pitchFamily="34" charset="0"/>
              <a:buChar char="•"/>
            </a:pPr>
            <a:r>
              <a:rPr lang="en-US" sz="1100" dirty="0">
                <a:latin typeface="Futura PT Book" panose="020B0502020204020303" pitchFamily="34" charset="77"/>
                <a:cs typeface="Futura Medium" panose="020B0602020204020303" pitchFamily="34" charset="-79"/>
              </a:rPr>
              <a:t>Amentum</a:t>
            </a:r>
          </a:p>
          <a:p>
            <a:pPr marL="171450" lvl="1" indent="-171450" defTabSz="457146" eaLnBrk="0" fontAlgn="base" hangingPunct="0">
              <a:spcBef>
                <a:spcPts val="0"/>
              </a:spcBef>
              <a:spcAft>
                <a:spcPct val="0"/>
              </a:spcAft>
              <a:buClr>
                <a:srgbClr val="C00000"/>
              </a:buClr>
              <a:buFont typeface="Arial" panose="020B0604020202020204" pitchFamily="34" charset="0"/>
              <a:buChar char="•"/>
            </a:pPr>
            <a:r>
              <a:rPr lang="en-US" sz="1100" dirty="0">
                <a:latin typeface="Futura PT Book" panose="020B0502020204020303" pitchFamily="34" charset="77"/>
                <a:cs typeface="Futura Medium" panose="020B0602020204020303" pitchFamily="34" charset="-79"/>
              </a:rPr>
              <a:t>BAE Systems </a:t>
            </a:r>
          </a:p>
          <a:p>
            <a:pPr marL="171450" lvl="1" indent="-171450" defTabSz="457146" eaLnBrk="0" fontAlgn="base" hangingPunct="0">
              <a:spcBef>
                <a:spcPts val="0"/>
              </a:spcBef>
              <a:spcAft>
                <a:spcPct val="0"/>
              </a:spcAft>
              <a:buClr>
                <a:srgbClr val="C00000"/>
              </a:buClr>
              <a:buFont typeface="Arial" panose="020B0604020202020204" pitchFamily="34" charset="0"/>
              <a:buChar char="•"/>
            </a:pPr>
            <a:r>
              <a:rPr lang="en-US" sz="1100" dirty="0">
                <a:latin typeface="Futura PT Book" panose="020B0502020204020303" pitchFamily="34" charset="77"/>
                <a:cs typeface="Futura Medium" panose="020B0602020204020303" pitchFamily="34" charset="-79"/>
              </a:rPr>
              <a:t>BIOINTERPHASE</a:t>
            </a:r>
          </a:p>
          <a:p>
            <a:pPr marL="171450" lvl="1" indent="-171450" defTabSz="457146" eaLnBrk="0" fontAlgn="base" hangingPunct="0">
              <a:spcBef>
                <a:spcPts val="0"/>
              </a:spcBef>
              <a:spcAft>
                <a:spcPct val="0"/>
              </a:spcAft>
              <a:buClr>
                <a:srgbClr val="C00000"/>
              </a:buClr>
              <a:buFont typeface="Arial" panose="020B0604020202020204" pitchFamily="34" charset="0"/>
              <a:buChar char="•"/>
            </a:pPr>
            <a:r>
              <a:rPr lang="en-US" sz="1100" dirty="0">
                <a:latin typeface="Futura PT Book" panose="020B0502020204020303" pitchFamily="34" charset="77"/>
                <a:cs typeface="Futura Medium" panose="020B0602020204020303" pitchFamily="34" charset="-79"/>
              </a:rPr>
              <a:t>Booz Allen Hamilton</a:t>
            </a:r>
          </a:p>
          <a:p>
            <a:pPr marL="171450" lvl="1" indent="-171450" defTabSz="457146" eaLnBrk="0" fontAlgn="base" hangingPunct="0">
              <a:spcBef>
                <a:spcPts val="0"/>
              </a:spcBef>
              <a:spcAft>
                <a:spcPct val="0"/>
              </a:spcAft>
              <a:buClr>
                <a:srgbClr val="C00000"/>
              </a:buClr>
              <a:buFont typeface="Arial" panose="020B0604020202020204" pitchFamily="34" charset="0"/>
              <a:buChar char="•"/>
            </a:pPr>
            <a:r>
              <a:rPr lang="en-US" sz="1100" dirty="0">
                <a:latin typeface="Futura PT Book" panose="020B0502020204020303" pitchFamily="34" charset="77"/>
                <a:cs typeface="Futura Medium" panose="020B0602020204020303" pitchFamily="34" charset="-79"/>
              </a:rPr>
              <a:t>CACI</a:t>
            </a:r>
          </a:p>
          <a:p>
            <a:pPr marL="171450" lvl="1" indent="-171450" defTabSz="457146" eaLnBrk="0" fontAlgn="base" hangingPunct="0">
              <a:spcBef>
                <a:spcPts val="0"/>
              </a:spcBef>
              <a:spcAft>
                <a:spcPct val="0"/>
              </a:spcAft>
              <a:buClr>
                <a:srgbClr val="C00000"/>
              </a:buClr>
              <a:buFont typeface="Arial" panose="020B0604020202020204" pitchFamily="34" charset="0"/>
              <a:buChar char="•"/>
            </a:pPr>
            <a:r>
              <a:rPr lang="en-US" sz="1100" dirty="0" err="1">
                <a:latin typeface="Futura PT Book" panose="020B0502020204020303" pitchFamily="34" charset="77"/>
                <a:cs typeface="Futura Medium" panose="020B0602020204020303" pitchFamily="34" charset="-79"/>
              </a:rPr>
              <a:t>Coval</a:t>
            </a:r>
            <a:r>
              <a:rPr lang="en-US" sz="1100" dirty="0">
                <a:latin typeface="Futura PT Book" panose="020B0502020204020303" pitchFamily="34" charset="77"/>
                <a:cs typeface="Futura Medium" panose="020B0602020204020303" pitchFamily="34" charset="-79"/>
              </a:rPr>
              <a:t> Technologies</a:t>
            </a:r>
          </a:p>
          <a:p>
            <a:pPr marL="171450" lvl="1" indent="-171450" defTabSz="457146" eaLnBrk="0" fontAlgn="base" hangingPunct="0">
              <a:spcBef>
                <a:spcPts val="0"/>
              </a:spcBef>
              <a:spcAft>
                <a:spcPct val="0"/>
              </a:spcAft>
              <a:buClr>
                <a:srgbClr val="C00000"/>
              </a:buClr>
              <a:buFont typeface="Arial" panose="020B0604020202020204" pitchFamily="34" charset="0"/>
              <a:buChar char="•"/>
            </a:pPr>
            <a:r>
              <a:rPr lang="en-US" sz="1100" dirty="0">
                <a:latin typeface="Futura PT Book" panose="020B0502020204020303" pitchFamily="34" charset="77"/>
                <a:cs typeface="Futura Medium" panose="020B0602020204020303" pitchFamily="34" charset="-79"/>
              </a:rPr>
              <a:t>Fincantieri Marinette Marine</a:t>
            </a:r>
          </a:p>
          <a:p>
            <a:pPr marL="171450" lvl="1" indent="-171450" defTabSz="457146" eaLnBrk="0" fontAlgn="base" hangingPunct="0">
              <a:spcBef>
                <a:spcPts val="0"/>
              </a:spcBef>
              <a:spcAft>
                <a:spcPct val="0"/>
              </a:spcAft>
              <a:buClr>
                <a:srgbClr val="C00000"/>
              </a:buClr>
              <a:buFont typeface="Arial" panose="020B0604020202020204" pitchFamily="34" charset="0"/>
              <a:buChar char="•"/>
            </a:pPr>
            <a:r>
              <a:rPr lang="en-US" sz="1100" dirty="0">
                <a:latin typeface="Futura PT Book" panose="020B0502020204020303" pitchFamily="34" charset="77"/>
                <a:cs typeface="Futura Medium" panose="020B0602020204020303" pitchFamily="34" charset="-79"/>
              </a:rPr>
              <a:t>Frontier Technologies, Inc (FTI)</a:t>
            </a:r>
          </a:p>
          <a:p>
            <a:pPr marL="171450" lvl="1" indent="-171450" defTabSz="457146" eaLnBrk="0" fontAlgn="base" hangingPunct="0">
              <a:spcBef>
                <a:spcPts val="0"/>
              </a:spcBef>
              <a:spcAft>
                <a:spcPct val="0"/>
              </a:spcAft>
              <a:buClr>
                <a:srgbClr val="C00000"/>
              </a:buClr>
              <a:buFont typeface="Arial" panose="020B0604020202020204" pitchFamily="34" charset="0"/>
              <a:buChar char="•"/>
            </a:pPr>
            <a:r>
              <a:rPr lang="en-US" sz="1100" dirty="0">
                <a:latin typeface="Futura PT Book" panose="020B0502020204020303" pitchFamily="34" charset="77"/>
                <a:cs typeface="Futura Medium" panose="020B0602020204020303" pitchFamily="34" charset="-79"/>
              </a:rPr>
              <a:t>GD NASSCO &amp; BIW</a:t>
            </a:r>
          </a:p>
          <a:p>
            <a:pPr marL="171450" lvl="1" indent="-171450" defTabSz="457146" eaLnBrk="0" fontAlgn="base" hangingPunct="0">
              <a:spcAft>
                <a:spcPct val="0"/>
              </a:spcAft>
              <a:buClr>
                <a:srgbClr val="C00000"/>
              </a:buClr>
              <a:buFont typeface="Arial" panose="020B0604020202020204" pitchFamily="34" charset="0"/>
              <a:buChar char="•"/>
            </a:pPr>
            <a:r>
              <a:rPr lang="en-US" sz="1100" dirty="0">
                <a:latin typeface="Futura PT Book" panose="020B0502020204020303" pitchFamily="34" charset="77"/>
                <a:cs typeface="Futura Medium" panose="020B0602020204020303" pitchFamily="34" charset="-79"/>
              </a:rPr>
              <a:t>Huntington Ingalls</a:t>
            </a:r>
          </a:p>
          <a:p>
            <a:pPr marL="171450" lvl="1" indent="-171450" defTabSz="457146" eaLnBrk="0" fontAlgn="base" hangingPunct="0">
              <a:spcAft>
                <a:spcPct val="0"/>
              </a:spcAft>
              <a:buClr>
                <a:srgbClr val="C00000"/>
              </a:buClr>
              <a:buFont typeface="Arial" panose="020B0604020202020204" pitchFamily="34" charset="0"/>
              <a:buChar char="•"/>
            </a:pPr>
            <a:r>
              <a:rPr lang="en-US" sz="1100" dirty="0">
                <a:latin typeface="Futura PT Book" panose="020B0502020204020303" pitchFamily="34" charset="77"/>
                <a:cs typeface="Futura Medium" panose="020B0602020204020303" pitchFamily="34" charset="-79"/>
              </a:rPr>
              <a:t>Jaxon Engineering</a:t>
            </a:r>
          </a:p>
          <a:p>
            <a:pPr marL="171450" lvl="1" indent="-171450" defTabSz="457146" eaLnBrk="0" fontAlgn="base" hangingPunct="0">
              <a:spcAft>
                <a:spcPct val="0"/>
              </a:spcAft>
              <a:buClr>
                <a:srgbClr val="C00000"/>
              </a:buClr>
              <a:buFont typeface="Arial" panose="020B0604020202020204" pitchFamily="34" charset="0"/>
              <a:buChar char="•"/>
            </a:pPr>
            <a:r>
              <a:rPr lang="en-US" sz="1100" dirty="0">
                <a:latin typeface="Futura PT Book" panose="020B0502020204020303" pitchFamily="34" charset="77"/>
                <a:cs typeface="Futura Medium" panose="020B0602020204020303" pitchFamily="34" charset="-79"/>
              </a:rPr>
              <a:t>Leidos </a:t>
            </a:r>
          </a:p>
          <a:p>
            <a:pPr marL="171450" lvl="1" indent="-171450" defTabSz="457146" eaLnBrk="0" fontAlgn="base" hangingPunct="0">
              <a:spcBef>
                <a:spcPts val="0"/>
              </a:spcBef>
              <a:spcAft>
                <a:spcPct val="0"/>
              </a:spcAft>
              <a:buClr>
                <a:srgbClr val="C00000"/>
              </a:buClr>
              <a:buFont typeface="Arial" panose="020B0604020202020204" pitchFamily="34" charset="0"/>
              <a:buChar char="•"/>
            </a:pPr>
            <a:endParaRPr lang="en-US" sz="1100" dirty="0">
              <a:latin typeface="Futura PT Book" panose="020B0502020204020303" pitchFamily="34" charset="77"/>
              <a:cs typeface="Futura Medium" panose="020B0602020204020303" pitchFamily="34" charset="-79"/>
            </a:endParaRPr>
          </a:p>
        </p:txBody>
      </p:sp>
      <p:sp>
        <p:nvSpPr>
          <p:cNvPr id="10" name="TextBox 9">
            <a:extLst>
              <a:ext uri="{FF2B5EF4-FFF2-40B4-BE49-F238E27FC236}">
                <a16:creationId xmlns:a16="http://schemas.microsoft.com/office/drawing/2014/main" id="{DBD3EE0E-1EFB-809B-D08B-8017CEC1046A}"/>
              </a:ext>
            </a:extLst>
          </p:cNvPr>
          <p:cNvSpPr txBox="1"/>
          <p:nvPr/>
        </p:nvSpPr>
        <p:spPr>
          <a:xfrm>
            <a:off x="3119377" y="1649822"/>
            <a:ext cx="2517540" cy="2800767"/>
          </a:xfrm>
          <a:prstGeom prst="rect">
            <a:avLst/>
          </a:prstGeom>
          <a:noFill/>
        </p:spPr>
        <p:txBody>
          <a:bodyPr wrap="square" rtlCol="0">
            <a:spAutoFit/>
          </a:bodyPr>
          <a:lstStyle/>
          <a:p>
            <a:pPr marL="171450" lvl="1" indent="-171450" defTabSz="457146" eaLnBrk="0" fontAlgn="base" hangingPunct="0">
              <a:spcAft>
                <a:spcPct val="0"/>
              </a:spcAft>
              <a:buClr>
                <a:srgbClr val="C00000"/>
              </a:buClr>
              <a:buFont typeface="Arial" panose="020B0604020202020204" pitchFamily="34" charset="0"/>
              <a:buChar char="•"/>
            </a:pPr>
            <a:r>
              <a:rPr lang="en-US" sz="1100" dirty="0">
                <a:latin typeface="Futura PT Book" panose="020B0502020204020303" pitchFamily="34" charset="77"/>
                <a:cs typeface="Futura Medium" panose="020B0602020204020303" pitchFamily="34" charset="-79"/>
              </a:rPr>
              <a:t>Mantech</a:t>
            </a:r>
          </a:p>
          <a:p>
            <a:pPr marL="171450" lvl="1" indent="-171450" defTabSz="457146" eaLnBrk="0" fontAlgn="base" hangingPunct="0">
              <a:spcAft>
                <a:spcPct val="0"/>
              </a:spcAft>
              <a:buClr>
                <a:srgbClr val="C00000"/>
              </a:buClr>
              <a:buFont typeface="Arial" panose="020B0604020202020204" pitchFamily="34" charset="0"/>
              <a:buChar char="•"/>
            </a:pPr>
            <a:r>
              <a:rPr lang="en-US" sz="1100" dirty="0">
                <a:latin typeface="Futura PT Book" panose="020B0502020204020303" pitchFamily="34" charset="77"/>
                <a:cs typeface="Futura Medium" panose="020B0602020204020303" pitchFamily="34" charset="-79"/>
              </a:rPr>
              <a:t>MELD Manufacturing Corporation</a:t>
            </a:r>
          </a:p>
          <a:p>
            <a:pPr marL="171450" lvl="1" indent="-171450" defTabSz="457146" eaLnBrk="0" fontAlgn="base" hangingPunct="0">
              <a:spcAft>
                <a:spcPct val="0"/>
              </a:spcAft>
              <a:buClr>
                <a:srgbClr val="C00000"/>
              </a:buClr>
              <a:buFont typeface="Arial" panose="020B0604020202020204" pitchFamily="34" charset="0"/>
              <a:buChar char="•"/>
            </a:pPr>
            <a:r>
              <a:rPr lang="en-US" sz="1100" dirty="0">
                <a:latin typeface="Futura PT Book" panose="020B0502020204020303" pitchFamily="34" charset="77"/>
                <a:cs typeface="Futura Medium" panose="020B0602020204020303" pitchFamily="34" charset="-79"/>
              </a:rPr>
              <a:t>Nichols Brothers Boat Builders </a:t>
            </a:r>
          </a:p>
          <a:p>
            <a:pPr marL="171450" lvl="1" indent="-171450" defTabSz="457146" eaLnBrk="0" fontAlgn="base" hangingPunct="0">
              <a:spcAft>
                <a:spcPct val="0"/>
              </a:spcAft>
              <a:buClr>
                <a:srgbClr val="C00000"/>
              </a:buClr>
              <a:buFont typeface="Arial" panose="020B0604020202020204" pitchFamily="34" charset="0"/>
              <a:buChar char="•"/>
            </a:pPr>
            <a:r>
              <a:rPr lang="en-US" sz="1100" dirty="0">
                <a:latin typeface="Futura PT Book" panose="020B0502020204020303" pitchFamily="34" charset="77"/>
                <a:cs typeface="Futura Medium" panose="020B0602020204020303" pitchFamily="34" charset="-79"/>
              </a:rPr>
              <a:t>Noblis</a:t>
            </a:r>
          </a:p>
          <a:p>
            <a:pPr marL="171450" lvl="1" indent="-171450" defTabSz="457146" eaLnBrk="0" fontAlgn="base" hangingPunct="0">
              <a:spcAft>
                <a:spcPct val="0"/>
              </a:spcAft>
              <a:buClr>
                <a:srgbClr val="C00000"/>
              </a:buClr>
              <a:buFont typeface="Arial" panose="020B0604020202020204" pitchFamily="34" charset="0"/>
              <a:buChar char="•"/>
            </a:pPr>
            <a:r>
              <a:rPr lang="en-US" sz="1100" dirty="0">
                <a:latin typeface="Futura PT Book" panose="020B0502020204020303" pitchFamily="34" charset="77"/>
                <a:cs typeface="Futura Medium" panose="020B0602020204020303" pitchFamily="34" charset="-79"/>
              </a:rPr>
              <a:t>Northrop Grumman </a:t>
            </a:r>
          </a:p>
          <a:p>
            <a:pPr marL="171450" lvl="1" indent="-171450" defTabSz="457146" eaLnBrk="0" fontAlgn="base" hangingPunct="0">
              <a:spcAft>
                <a:spcPct val="0"/>
              </a:spcAft>
              <a:buClr>
                <a:srgbClr val="C00000"/>
              </a:buClr>
              <a:buFont typeface="Arial" panose="020B0604020202020204" pitchFamily="34" charset="0"/>
              <a:buChar char="•"/>
            </a:pPr>
            <a:r>
              <a:rPr lang="en-US" sz="1100" dirty="0">
                <a:latin typeface="Futura PT Book" panose="020B0502020204020303" pitchFamily="34" charset="77"/>
                <a:cs typeface="Futura Medium" panose="020B0602020204020303" pitchFamily="34" charset="-79"/>
              </a:rPr>
              <a:t>Rolls Royce</a:t>
            </a:r>
          </a:p>
          <a:p>
            <a:pPr marL="171450" lvl="1" indent="-171450" defTabSz="457146" eaLnBrk="0" fontAlgn="base" hangingPunct="0">
              <a:spcAft>
                <a:spcPct val="0"/>
              </a:spcAft>
              <a:buClr>
                <a:srgbClr val="C00000"/>
              </a:buClr>
              <a:buFont typeface="Arial" panose="020B0604020202020204" pitchFamily="34" charset="0"/>
              <a:buChar char="•"/>
            </a:pPr>
            <a:r>
              <a:rPr lang="en-US" sz="1100" dirty="0" err="1">
                <a:latin typeface="Futura PT Book" panose="020B0502020204020303" pitchFamily="34" charset="77"/>
                <a:cs typeface="Futura Medium" panose="020B0602020204020303" pitchFamily="34" charset="-79"/>
              </a:rPr>
              <a:t>Roxtec</a:t>
            </a:r>
            <a:endParaRPr lang="en-US" sz="1100" dirty="0">
              <a:latin typeface="Futura PT Book" panose="020B0502020204020303" pitchFamily="34" charset="77"/>
              <a:cs typeface="Futura Medium" panose="020B0602020204020303" pitchFamily="34" charset="-79"/>
            </a:endParaRPr>
          </a:p>
          <a:p>
            <a:pPr marL="171450" lvl="1" indent="-171450" defTabSz="457146" eaLnBrk="0" fontAlgn="base" hangingPunct="0">
              <a:spcAft>
                <a:spcPct val="0"/>
              </a:spcAft>
              <a:buClr>
                <a:srgbClr val="C00000"/>
              </a:buClr>
              <a:buFont typeface="Arial" panose="020B0604020202020204" pitchFamily="34" charset="0"/>
              <a:buChar char="•"/>
            </a:pPr>
            <a:r>
              <a:rPr lang="en-US" sz="1100" dirty="0">
                <a:latin typeface="Futura PT Book" panose="020B0502020204020303" pitchFamily="34" charset="77"/>
                <a:cs typeface="Futura Medium" panose="020B0602020204020303" pitchFamily="34" charset="-79"/>
              </a:rPr>
              <a:t>Scale Materials</a:t>
            </a:r>
          </a:p>
          <a:p>
            <a:pPr marL="171450" lvl="1" indent="-171450" defTabSz="457146" eaLnBrk="0" fontAlgn="base" hangingPunct="0">
              <a:spcAft>
                <a:spcPct val="0"/>
              </a:spcAft>
              <a:buClr>
                <a:srgbClr val="C00000"/>
              </a:buClr>
              <a:buFont typeface="Arial" panose="020B0604020202020204" pitchFamily="34" charset="0"/>
              <a:buChar char="•"/>
            </a:pPr>
            <a:r>
              <a:rPr lang="en-US" sz="1100" dirty="0">
                <a:latin typeface="Futura PT Book" panose="020B0502020204020303" pitchFamily="34" charset="77"/>
                <a:cs typeface="Futura Medium" panose="020B0602020204020303" pitchFamily="34" charset="-79"/>
              </a:rPr>
              <a:t>Serco Inc.</a:t>
            </a:r>
          </a:p>
          <a:p>
            <a:pPr marL="171450" lvl="1" indent="-171450" defTabSz="457146" eaLnBrk="0" fontAlgn="base" hangingPunct="0">
              <a:spcAft>
                <a:spcPct val="0"/>
              </a:spcAft>
              <a:buClr>
                <a:srgbClr val="C00000"/>
              </a:buClr>
              <a:buFont typeface="Arial" panose="020B0604020202020204" pitchFamily="34" charset="0"/>
              <a:buChar char="•"/>
            </a:pPr>
            <a:r>
              <a:rPr lang="en-US" sz="1100" dirty="0" err="1">
                <a:latin typeface="Futura PT Book" panose="020B0502020204020303" pitchFamily="34" charset="77"/>
                <a:cs typeface="Futura Medium" panose="020B0602020204020303" pitchFamily="34" charset="-79"/>
              </a:rPr>
              <a:t>Stäubli</a:t>
            </a:r>
            <a:endParaRPr lang="en-US" sz="1100" dirty="0">
              <a:latin typeface="Futura PT Book" panose="020B0502020204020303" pitchFamily="34" charset="77"/>
              <a:cs typeface="Futura Medium" panose="020B0602020204020303" pitchFamily="34" charset="-79"/>
            </a:endParaRPr>
          </a:p>
          <a:p>
            <a:pPr marL="171450" lvl="1" indent="-171450" defTabSz="457146" eaLnBrk="0" fontAlgn="base" hangingPunct="0">
              <a:spcAft>
                <a:spcPct val="0"/>
              </a:spcAft>
              <a:buClr>
                <a:srgbClr val="C00000"/>
              </a:buClr>
              <a:buFont typeface="Arial" panose="020B0604020202020204" pitchFamily="34" charset="0"/>
              <a:buChar char="•"/>
            </a:pPr>
            <a:r>
              <a:rPr lang="en-US" sz="1100" dirty="0">
                <a:latin typeface="Futura PT Book" panose="020B0502020204020303" pitchFamily="34" charset="77"/>
                <a:cs typeface="Futura Medium" panose="020B0602020204020303" pitchFamily="34" charset="-79"/>
              </a:rPr>
              <a:t>STI</a:t>
            </a:r>
          </a:p>
          <a:p>
            <a:pPr marL="171450" lvl="1" indent="-171450" defTabSz="457146" eaLnBrk="0" fontAlgn="base" hangingPunct="0">
              <a:spcAft>
                <a:spcPct val="0"/>
              </a:spcAft>
              <a:buClr>
                <a:srgbClr val="C00000"/>
              </a:buClr>
              <a:buFont typeface="Arial" panose="020B0604020202020204" pitchFamily="34" charset="0"/>
              <a:buChar char="•"/>
            </a:pPr>
            <a:r>
              <a:rPr lang="en-US" sz="1100" dirty="0">
                <a:latin typeface="Futura PT Book" panose="020B0502020204020303" pitchFamily="34" charset="77"/>
                <a:cs typeface="Futura Medium" panose="020B0602020204020303" pitchFamily="34" charset="-79"/>
              </a:rPr>
              <a:t>VectorCSP</a:t>
            </a:r>
          </a:p>
          <a:p>
            <a:pPr marL="171450" lvl="1" indent="-171450" defTabSz="457146" eaLnBrk="0" fontAlgn="base" hangingPunct="0">
              <a:spcAft>
                <a:spcPct val="0"/>
              </a:spcAft>
              <a:buClr>
                <a:srgbClr val="C00000"/>
              </a:buClr>
              <a:buFont typeface="Arial" panose="020B0604020202020204" pitchFamily="34" charset="0"/>
              <a:buChar char="•"/>
            </a:pPr>
            <a:r>
              <a:rPr lang="en-US" sz="1100" dirty="0">
                <a:latin typeface="Futura PT Book" panose="020B0502020204020303" pitchFamily="34" charset="77"/>
                <a:cs typeface="Futura Medium" panose="020B0602020204020303" pitchFamily="34" charset="-79"/>
              </a:rPr>
              <a:t>Vigor</a:t>
            </a:r>
          </a:p>
          <a:p>
            <a:pPr marL="171450" lvl="1" indent="-171450" defTabSz="457146" eaLnBrk="0" fontAlgn="base" hangingPunct="0">
              <a:spcAft>
                <a:spcPct val="0"/>
              </a:spcAft>
              <a:buClr>
                <a:srgbClr val="C00000"/>
              </a:buClr>
              <a:buFont typeface="Arial" panose="020B0604020202020204" pitchFamily="34" charset="0"/>
              <a:buChar char="•"/>
            </a:pPr>
            <a:r>
              <a:rPr lang="en-US" sz="1100" dirty="0">
                <a:latin typeface="Futura PT Book" panose="020B0502020204020303" pitchFamily="34" charset="77"/>
                <a:cs typeface="Futura Medium" panose="020B0602020204020303" pitchFamily="34" charset="-79"/>
              </a:rPr>
              <a:t>VT Halter Marine</a:t>
            </a:r>
          </a:p>
          <a:p>
            <a:pPr marL="119063" lvl="1" indent="-119063" defTabSz="457146" eaLnBrk="0" fontAlgn="base" hangingPunct="0">
              <a:spcBef>
                <a:spcPts val="0"/>
              </a:spcBef>
              <a:spcAft>
                <a:spcPct val="0"/>
              </a:spcAft>
              <a:buClr>
                <a:schemeClr val="tx1"/>
              </a:buClr>
            </a:pPr>
            <a:endParaRPr lang="en-US" sz="1100" dirty="0">
              <a:latin typeface="Futura PT Book" panose="020B0502020204020303" pitchFamily="34" charset="77"/>
              <a:ea typeface="Helvetica Neue" panose="02000503000000020004" pitchFamily="2" charset="0"/>
              <a:cs typeface="Futura Medium" panose="020B0602020204020303" pitchFamily="34" charset="-79"/>
            </a:endParaRPr>
          </a:p>
        </p:txBody>
      </p:sp>
      <p:sp>
        <p:nvSpPr>
          <p:cNvPr id="26" name="TextBox 25">
            <a:extLst>
              <a:ext uri="{FF2B5EF4-FFF2-40B4-BE49-F238E27FC236}">
                <a16:creationId xmlns:a16="http://schemas.microsoft.com/office/drawing/2014/main" id="{CD87CBF3-6E61-F6A2-5F43-C1733736077B}"/>
              </a:ext>
            </a:extLst>
          </p:cNvPr>
          <p:cNvSpPr txBox="1"/>
          <p:nvPr/>
        </p:nvSpPr>
        <p:spPr>
          <a:xfrm>
            <a:off x="5754973" y="1676400"/>
            <a:ext cx="3312826" cy="1785104"/>
          </a:xfrm>
          <a:prstGeom prst="rect">
            <a:avLst/>
          </a:prstGeom>
          <a:noFill/>
        </p:spPr>
        <p:txBody>
          <a:bodyPr wrap="square" rtlCol="0">
            <a:spAutoFit/>
          </a:bodyPr>
          <a:lstStyle/>
          <a:p>
            <a:pPr marL="171450" lvl="1" indent="-171450" defTabSz="457146" eaLnBrk="0" fontAlgn="base" hangingPunct="0">
              <a:spcBef>
                <a:spcPts val="0"/>
              </a:spcBef>
              <a:spcAft>
                <a:spcPct val="0"/>
              </a:spcAft>
              <a:buClr>
                <a:srgbClr val="C00000"/>
              </a:buClr>
              <a:buFont typeface="Arial" panose="020B0604020202020204" pitchFamily="34" charset="0"/>
              <a:buChar char="•"/>
            </a:pPr>
            <a:r>
              <a:rPr lang="en-US" sz="1100" dirty="0">
                <a:latin typeface="Futura PT Book" panose="020B0502020204020303" pitchFamily="34" charset="77"/>
                <a:ea typeface="Helvetica Neue" panose="02000503000000020004" pitchFamily="2" charset="0"/>
                <a:cs typeface="Futura Medium" panose="020B0602020204020303" pitchFamily="34" charset="-79"/>
              </a:rPr>
              <a:t>NAVSEA </a:t>
            </a:r>
          </a:p>
          <a:p>
            <a:pPr marL="119063" lvl="1" indent="-119063" defTabSz="457146" eaLnBrk="0" fontAlgn="base" hangingPunct="0">
              <a:spcBef>
                <a:spcPts val="0"/>
              </a:spcBef>
              <a:spcAft>
                <a:spcPct val="0"/>
              </a:spcAft>
              <a:buClr>
                <a:schemeClr val="tx1"/>
              </a:buClr>
            </a:pPr>
            <a:r>
              <a:rPr lang="en-US" sz="1100" dirty="0">
                <a:latin typeface="Futura PT Book" panose="020B0502020204020303" pitchFamily="34" charset="77"/>
                <a:ea typeface="Helvetica Neue" panose="02000503000000020004" pitchFamily="2" charset="0"/>
                <a:cs typeface="Futura Medium" panose="020B0602020204020303" pitchFamily="34" charset="-79"/>
              </a:rPr>
              <a:t>     • Surface Combat Systems Center (SCSC)</a:t>
            </a:r>
          </a:p>
          <a:p>
            <a:pPr marL="119063" lvl="1" indent="-119063" defTabSz="457146" eaLnBrk="0" fontAlgn="base" hangingPunct="0">
              <a:spcBef>
                <a:spcPts val="0"/>
              </a:spcBef>
              <a:spcAft>
                <a:spcPct val="0"/>
              </a:spcAft>
              <a:buClr>
                <a:schemeClr val="tx1"/>
              </a:buClr>
            </a:pPr>
            <a:r>
              <a:rPr lang="en-US" sz="1100" dirty="0">
                <a:latin typeface="Futura PT Book" panose="020B0502020204020303" pitchFamily="34" charset="77"/>
                <a:ea typeface="Helvetica Neue" panose="02000503000000020004" pitchFamily="2" charset="0"/>
                <a:cs typeface="Futura Medium" panose="020B0602020204020303" pitchFamily="34" charset="-79"/>
              </a:rPr>
              <a:t>        Wallops Island</a:t>
            </a:r>
          </a:p>
          <a:p>
            <a:pPr marL="119063" lvl="1" indent="-119063" defTabSz="457146" eaLnBrk="0" fontAlgn="base" hangingPunct="0">
              <a:spcBef>
                <a:spcPts val="0"/>
              </a:spcBef>
              <a:spcAft>
                <a:spcPct val="0"/>
              </a:spcAft>
              <a:buClr>
                <a:schemeClr val="tx1"/>
              </a:buClr>
            </a:pPr>
            <a:r>
              <a:rPr lang="en-US" sz="1100" dirty="0">
                <a:latin typeface="Futura PT Book" panose="020B0502020204020303" pitchFamily="34" charset="77"/>
                <a:ea typeface="Helvetica Neue" panose="02000503000000020004" pitchFamily="2" charset="0"/>
                <a:cs typeface="Futura Medium" panose="020B0602020204020303" pitchFamily="34" charset="-79"/>
              </a:rPr>
              <a:t>     • SEA04, PMS 555</a:t>
            </a:r>
          </a:p>
          <a:p>
            <a:pPr marL="119063" lvl="1" indent="-119063" defTabSz="457146" eaLnBrk="0" fontAlgn="base" hangingPunct="0">
              <a:spcBef>
                <a:spcPts val="0"/>
              </a:spcBef>
              <a:spcAft>
                <a:spcPct val="0"/>
              </a:spcAft>
              <a:buClr>
                <a:schemeClr val="tx1"/>
              </a:buClr>
            </a:pPr>
            <a:r>
              <a:rPr lang="en-US" sz="1100" dirty="0">
                <a:latin typeface="Futura PT Book" panose="020B0502020204020303" pitchFamily="34" charset="77"/>
                <a:ea typeface="Helvetica Neue" panose="02000503000000020004" pitchFamily="2" charset="0"/>
                <a:cs typeface="Futura Medium" panose="020B0602020204020303" pitchFamily="34" charset="-79"/>
              </a:rPr>
              <a:t>     • SEA21, PMS 407</a:t>
            </a:r>
          </a:p>
          <a:p>
            <a:pPr marL="119063" lvl="1" indent="-119063" defTabSz="457146" eaLnBrk="0" fontAlgn="base" hangingPunct="0">
              <a:spcBef>
                <a:spcPts val="0"/>
              </a:spcBef>
              <a:spcAft>
                <a:spcPct val="0"/>
              </a:spcAft>
              <a:buClr>
                <a:schemeClr val="tx1"/>
              </a:buClr>
            </a:pPr>
            <a:r>
              <a:rPr lang="en-US" sz="1100" dirty="0">
                <a:latin typeface="Futura PT Book" panose="020B0502020204020303" pitchFamily="34" charset="77"/>
                <a:ea typeface="Helvetica Neue" panose="02000503000000020004" pitchFamily="2" charset="0"/>
                <a:cs typeface="Futura Medium" panose="020B0602020204020303" pitchFamily="34" charset="-79"/>
              </a:rPr>
              <a:t>     • NSWC Dahlgren Division</a:t>
            </a:r>
          </a:p>
          <a:p>
            <a:pPr marL="171450" lvl="1" indent="-171450" defTabSz="457146" eaLnBrk="0" fontAlgn="base" hangingPunct="0">
              <a:spcBef>
                <a:spcPts val="0"/>
              </a:spcBef>
              <a:spcAft>
                <a:spcPct val="0"/>
              </a:spcAft>
              <a:buClr>
                <a:srgbClr val="C00000"/>
              </a:buClr>
              <a:buFont typeface="Arial" panose="020B0604020202020204" pitchFamily="34" charset="0"/>
              <a:buChar char="•"/>
            </a:pPr>
            <a:r>
              <a:rPr lang="en-US" sz="1100" dirty="0">
                <a:latin typeface="Futura PT Book" panose="020B0502020204020303" pitchFamily="34" charset="77"/>
                <a:cs typeface="Futura Medium" panose="020B0602020204020303" pitchFamily="34" charset="-79"/>
              </a:rPr>
              <a:t>National Shipbuilding Research Program (NSRP)</a:t>
            </a:r>
          </a:p>
          <a:p>
            <a:pPr marL="171450" lvl="1" indent="-171450" defTabSz="457146" eaLnBrk="0" fontAlgn="base" hangingPunct="0">
              <a:spcBef>
                <a:spcPts val="0"/>
              </a:spcBef>
              <a:spcAft>
                <a:spcPct val="0"/>
              </a:spcAft>
              <a:buClr>
                <a:srgbClr val="C00000"/>
              </a:buClr>
              <a:buFont typeface="Arial" panose="020B0604020202020204" pitchFamily="34" charset="0"/>
              <a:buChar char="•"/>
            </a:pPr>
            <a:r>
              <a:rPr lang="en-US" sz="1100" dirty="0">
                <a:latin typeface="Futura PT Book" panose="020B0502020204020303" pitchFamily="34" charset="77"/>
                <a:cs typeface="Futura Medium" panose="020B0602020204020303" pitchFamily="34" charset="-79"/>
              </a:rPr>
              <a:t>PEO Ships, PMS 320, BIPO</a:t>
            </a:r>
          </a:p>
          <a:p>
            <a:pPr marL="171450" lvl="1" indent="-171450" defTabSz="457146" eaLnBrk="0" fontAlgn="base" hangingPunct="0">
              <a:spcBef>
                <a:spcPts val="0"/>
              </a:spcBef>
              <a:spcAft>
                <a:spcPct val="0"/>
              </a:spcAft>
              <a:buClr>
                <a:srgbClr val="C00000"/>
              </a:buClr>
              <a:buFont typeface="Arial" panose="020B0604020202020204" pitchFamily="34" charset="0"/>
              <a:buChar char="•"/>
            </a:pPr>
            <a:r>
              <a:rPr lang="en-US" sz="1100" dirty="0">
                <a:latin typeface="Futura PT Book" panose="020B0502020204020303" pitchFamily="34" charset="77"/>
                <a:cs typeface="Futura Medium" panose="020B0602020204020303" pitchFamily="34" charset="-79"/>
              </a:rPr>
              <a:t>PEO Submarines</a:t>
            </a:r>
          </a:p>
        </p:txBody>
      </p:sp>
      <p:sp>
        <p:nvSpPr>
          <p:cNvPr id="27" name="TextBox 26">
            <a:extLst>
              <a:ext uri="{FF2B5EF4-FFF2-40B4-BE49-F238E27FC236}">
                <a16:creationId xmlns:a16="http://schemas.microsoft.com/office/drawing/2014/main" id="{D0084E32-B22D-AEB6-EA1B-C68610D5ADC2}"/>
              </a:ext>
            </a:extLst>
          </p:cNvPr>
          <p:cNvSpPr txBox="1"/>
          <p:nvPr/>
        </p:nvSpPr>
        <p:spPr>
          <a:xfrm>
            <a:off x="8859732" y="1676400"/>
            <a:ext cx="3312825" cy="1954381"/>
          </a:xfrm>
          <a:prstGeom prst="rect">
            <a:avLst/>
          </a:prstGeom>
          <a:noFill/>
        </p:spPr>
        <p:txBody>
          <a:bodyPr wrap="square" rtlCol="0">
            <a:spAutoFit/>
          </a:bodyPr>
          <a:lstStyle/>
          <a:p>
            <a:pPr marL="171450" lvl="1" indent="-171450" defTabSz="457146" eaLnBrk="0" fontAlgn="base" hangingPunct="0">
              <a:spcAft>
                <a:spcPct val="0"/>
              </a:spcAft>
              <a:buClr>
                <a:srgbClr val="C00000"/>
              </a:buClr>
              <a:buFont typeface="Arial" panose="020B0604020202020204" pitchFamily="34" charset="0"/>
              <a:buChar char="•"/>
            </a:pPr>
            <a:r>
              <a:rPr lang="en-US" sz="1100" dirty="0">
                <a:latin typeface="Futura PT Book" panose="020B0502020204020303" pitchFamily="34" charset="77"/>
                <a:cs typeface="Futura Medium" panose="020B0602020204020303" pitchFamily="34" charset="-79"/>
              </a:rPr>
              <a:t>ONR Code 35, PMS 405</a:t>
            </a:r>
          </a:p>
          <a:p>
            <a:pPr marL="171450" lvl="1" indent="-171450" defTabSz="457146" eaLnBrk="0" fontAlgn="base" hangingPunct="0">
              <a:spcAft>
                <a:spcPct val="0"/>
              </a:spcAft>
              <a:buClr>
                <a:srgbClr val="C00000"/>
              </a:buClr>
              <a:buFont typeface="Arial" panose="020B0604020202020204" pitchFamily="34" charset="0"/>
              <a:buChar char="•"/>
            </a:pPr>
            <a:r>
              <a:rPr lang="en-US" sz="1100" dirty="0">
                <a:latin typeface="Futura PT Book" panose="020B0502020204020303" pitchFamily="34" charset="77"/>
                <a:cs typeface="Futura Medium" panose="020B0602020204020303" pitchFamily="34" charset="-79"/>
              </a:rPr>
              <a:t>Air Force &amp; Navy STTR/ SBIR Program</a:t>
            </a:r>
          </a:p>
          <a:p>
            <a:pPr marL="171450" lvl="1" indent="-171450" defTabSz="457146" eaLnBrk="0" fontAlgn="base" hangingPunct="0">
              <a:spcAft>
                <a:spcPct val="0"/>
              </a:spcAft>
              <a:buClr>
                <a:srgbClr val="C00000"/>
              </a:buClr>
              <a:buFont typeface="Arial" panose="020B0604020202020204" pitchFamily="34" charset="0"/>
              <a:buChar char="•"/>
            </a:pPr>
            <a:r>
              <a:rPr lang="en-US" sz="1100" dirty="0">
                <a:latin typeface="Futura PT Book" panose="020B0502020204020303" pitchFamily="34" charset="77"/>
                <a:cs typeface="Futura Medium" panose="020B0602020204020303" pitchFamily="34" charset="-79"/>
              </a:rPr>
              <a:t>Air Force Research Lab (AFRL)/Global Strike Command</a:t>
            </a:r>
          </a:p>
          <a:p>
            <a:pPr marL="171450" lvl="1" indent="-171450" defTabSz="457146" eaLnBrk="0" fontAlgn="base" hangingPunct="0">
              <a:spcAft>
                <a:spcPct val="0"/>
              </a:spcAft>
              <a:buClr>
                <a:srgbClr val="C00000"/>
              </a:buClr>
              <a:buFont typeface="Arial" panose="020B0604020202020204" pitchFamily="34" charset="0"/>
              <a:buChar char="•"/>
            </a:pPr>
            <a:r>
              <a:rPr lang="en-US" sz="1100" dirty="0">
                <a:latin typeface="Futura PT Book" panose="020B0502020204020303" pitchFamily="34" charset="77"/>
                <a:cs typeface="Futura Medium" panose="020B0602020204020303" pitchFamily="34" charset="-79"/>
              </a:rPr>
              <a:t>Department of Homeland Security (DHS)</a:t>
            </a:r>
          </a:p>
          <a:p>
            <a:pPr marL="171450" lvl="1" indent="-171450" defTabSz="457146" eaLnBrk="0" fontAlgn="base" hangingPunct="0">
              <a:spcAft>
                <a:spcPct val="0"/>
              </a:spcAft>
              <a:buClr>
                <a:srgbClr val="C00000"/>
              </a:buClr>
              <a:buFont typeface="Arial" panose="020B0604020202020204" pitchFamily="34" charset="0"/>
              <a:buChar char="•"/>
            </a:pPr>
            <a:r>
              <a:rPr lang="en-US" sz="1100" dirty="0">
                <a:latin typeface="Futura PT Book" panose="020B0502020204020303" pitchFamily="34" charset="77"/>
                <a:cs typeface="Futura Medium" panose="020B0602020204020303" pitchFamily="34" charset="-79"/>
              </a:rPr>
              <a:t>Defense Threat Reduction Agency (DTRA)</a:t>
            </a:r>
          </a:p>
          <a:p>
            <a:pPr marL="171450" lvl="1" indent="-171450" defTabSz="457146" eaLnBrk="0" fontAlgn="base" hangingPunct="0">
              <a:spcAft>
                <a:spcPct val="0"/>
              </a:spcAft>
              <a:buClr>
                <a:srgbClr val="C00000"/>
              </a:buClr>
              <a:buFont typeface="Arial" panose="020B0604020202020204" pitchFamily="34" charset="0"/>
              <a:buChar char="•"/>
            </a:pPr>
            <a:r>
              <a:rPr lang="en-US" sz="1100" dirty="0">
                <a:latin typeface="Futura PT Book" panose="020B0502020204020303" pitchFamily="34" charset="77"/>
                <a:cs typeface="Futura Medium" panose="020B0602020204020303" pitchFamily="34" charset="-79"/>
              </a:rPr>
              <a:t>Missile Defense Agency (MDA)</a:t>
            </a:r>
          </a:p>
          <a:p>
            <a:pPr marL="171450" lvl="1" indent="-171450" defTabSz="457146" eaLnBrk="0" fontAlgn="base" hangingPunct="0">
              <a:spcAft>
                <a:spcPct val="0"/>
              </a:spcAft>
              <a:buClr>
                <a:srgbClr val="C00000"/>
              </a:buClr>
              <a:buFont typeface="Arial" panose="020B0604020202020204" pitchFamily="34" charset="0"/>
              <a:buChar char="•"/>
            </a:pPr>
            <a:r>
              <a:rPr lang="en-US" sz="1100" dirty="0">
                <a:latin typeface="Futura PT Book" panose="020B0502020204020303" pitchFamily="34" charset="77"/>
                <a:cs typeface="Futura Medium" panose="020B0602020204020303" pitchFamily="34" charset="-79"/>
              </a:rPr>
              <a:t>DARPA Tactical Technology Office (TTO)</a:t>
            </a:r>
          </a:p>
          <a:p>
            <a:pPr marL="171450" lvl="1" indent="-171450" defTabSz="457146" eaLnBrk="0" fontAlgn="base" hangingPunct="0">
              <a:spcAft>
                <a:spcPct val="0"/>
              </a:spcAft>
              <a:buClr>
                <a:srgbClr val="C00000"/>
              </a:buClr>
              <a:buFont typeface="Arial" panose="020B0604020202020204" pitchFamily="34" charset="0"/>
              <a:buChar char="•"/>
            </a:pPr>
            <a:r>
              <a:rPr lang="en-US" sz="1100" dirty="0">
                <a:latin typeface="Futura PT Book" panose="020B0502020204020303" pitchFamily="34" charset="77"/>
                <a:cs typeface="Futura Medium" panose="020B0602020204020303" pitchFamily="34" charset="-79"/>
              </a:rPr>
              <a:t>Commander Navy Regional Maintenance Center (CNRMC)</a:t>
            </a:r>
          </a:p>
          <a:p>
            <a:pPr marL="171450" lvl="1" indent="-171450" defTabSz="457146" eaLnBrk="0" fontAlgn="base" hangingPunct="0">
              <a:spcAft>
                <a:spcPct val="0"/>
              </a:spcAft>
              <a:buClr>
                <a:srgbClr val="C00000"/>
              </a:buClr>
              <a:buFont typeface="Arial" panose="020B0604020202020204" pitchFamily="34" charset="0"/>
              <a:buChar char="•"/>
            </a:pPr>
            <a:r>
              <a:rPr lang="en-US" sz="1100" dirty="0">
                <a:latin typeface="Futura PT Book" panose="020B0502020204020303" pitchFamily="34" charset="77"/>
                <a:cs typeface="Futura Medium" panose="020B0602020204020303" pitchFamily="34" charset="-79"/>
              </a:rPr>
              <a:t>U.S. Army</a:t>
            </a:r>
          </a:p>
        </p:txBody>
      </p:sp>
      <p:cxnSp>
        <p:nvCxnSpPr>
          <p:cNvPr id="47" name="Straight Connector 46">
            <a:extLst>
              <a:ext uri="{FF2B5EF4-FFF2-40B4-BE49-F238E27FC236}">
                <a16:creationId xmlns:a16="http://schemas.microsoft.com/office/drawing/2014/main" id="{E6045449-4501-A62A-A505-F97F79DA1CB2}"/>
              </a:ext>
            </a:extLst>
          </p:cNvPr>
          <p:cNvCxnSpPr/>
          <p:nvPr/>
        </p:nvCxnSpPr>
        <p:spPr>
          <a:xfrm>
            <a:off x="5638800" y="1371600"/>
            <a:ext cx="0" cy="4595615"/>
          </a:xfrm>
          <a:prstGeom prst="line">
            <a:avLst/>
          </a:prstGeom>
        </p:spPr>
        <p:style>
          <a:lnRef idx="1">
            <a:schemeClr val="accent2"/>
          </a:lnRef>
          <a:fillRef idx="0">
            <a:schemeClr val="accent2"/>
          </a:fillRef>
          <a:effectRef idx="0">
            <a:schemeClr val="accent2"/>
          </a:effectRef>
          <a:fontRef idx="minor">
            <a:schemeClr val="tx1"/>
          </a:fontRef>
        </p:style>
      </p:cxnSp>
      <p:pic>
        <p:nvPicPr>
          <p:cNvPr id="48" name="Picture 2" descr="Jacob Park | Center for Advanced Power Systems">
            <a:extLst>
              <a:ext uri="{FF2B5EF4-FFF2-40B4-BE49-F238E27FC236}">
                <a16:creationId xmlns:a16="http://schemas.microsoft.com/office/drawing/2014/main" id="{C034D496-FB2E-427D-2E6C-C9F3AAF7E7A4}"/>
              </a:ext>
            </a:extLst>
          </p:cNvPr>
          <p:cNvPicPr>
            <a:picLocks noChangeAspect="1" noChangeArrowheads="1"/>
          </p:cNvPicPr>
          <p:nvPr/>
        </p:nvPicPr>
        <p:blipFill>
          <a:blip r:embed="rId21" cstate="print">
            <a:extLst>
              <a:ext uri="{28A0092B-C50C-407E-A947-70E740481C1C}">
                <a14:useLocalDpi xmlns:a14="http://schemas.microsoft.com/office/drawing/2010/main"/>
              </a:ext>
            </a:extLst>
          </a:blip>
          <a:srcRect/>
          <a:stretch>
            <a:fillRect/>
          </a:stretch>
        </p:blipFill>
        <p:spPr bwMode="auto">
          <a:xfrm>
            <a:off x="4905131" y="4630091"/>
            <a:ext cx="505069" cy="50282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Capabilities | Research at Penn State">
            <a:extLst>
              <a:ext uri="{FF2B5EF4-FFF2-40B4-BE49-F238E27FC236}">
                <a16:creationId xmlns:a16="http://schemas.microsoft.com/office/drawing/2014/main" id="{9A276222-FBD4-BA56-7321-9EDF63D1422D}"/>
              </a:ext>
            </a:extLst>
          </p:cNvPr>
          <p:cNvPicPr>
            <a:picLocks noChangeAspect="1" noChangeArrowheads="1"/>
          </p:cNvPicPr>
          <p:nvPr/>
        </p:nvPicPr>
        <p:blipFill>
          <a:blip r:embed="rId22" cstate="print">
            <a:extLst>
              <a:ext uri="{28A0092B-C50C-407E-A947-70E740481C1C}">
                <a14:useLocalDpi xmlns:a14="http://schemas.microsoft.com/office/drawing/2010/main"/>
              </a:ext>
            </a:extLst>
          </a:blip>
          <a:srcRect/>
          <a:stretch>
            <a:fillRect/>
          </a:stretch>
        </p:blipFill>
        <p:spPr bwMode="auto">
          <a:xfrm>
            <a:off x="3691019" y="5212428"/>
            <a:ext cx="1228479" cy="53632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6" descr="Ohio State Buckeyes football - Wikipedia">
            <a:extLst>
              <a:ext uri="{FF2B5EF4-FFF2-40B4-BE49-F238E27FC236}">
                <a16:creationId xmlns:a16="http://schemas.microsoft.com/office/drawing/2014/main" id="{90D0164B-8E19-2A1C-4343-A5A2A4D0DA68}"/>
              </a:ext>
            </a:extLst>
          </p:cNvPr>
          <p:cNvPicPr>
            <a:picLocks noChangeAspect="1" noChangeArrowheads="1"/>
          </p:cNvPicPr>
          <p:nvPr/>
        </p:nvPicPr>
        <p:blipFill>
          <a:blip r:embed="rId23" cstate="print">
            <a:extLst>
              <a:ext uri="{28A0092B-C50C-407E-A947-70E740481C1C}">
                <a14:useLocalDpi xmlns:a14="http://schemas.microsoft.com/office/drawing/2010/main"/>
              </a:ext>
            </a:extLst>
          </a:blip>
          <a:srcRect/>
          <a:stretch>
            <a:fillRect/>
          </a:stretch>
        </p:blipFill>
        <p:spPr bwMode="auto">
          <a:xfrm>
            <a:off x="3142589" y="4616644"/>
            <a:ext cx="509589" cy="50282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8">
            <a:extLst>
              <a:ext uri="{FF2B5EF4-FFF2-40B4-BE49-F238E27FC236}">
                <a16:creationId xmlns:a16="http://schemas.microsoft.com/office/drawing/2014/main" id="{081EF527-EC42-E053-6181-3EAE2FA442DE}"/>
              </a:ext>
            </a:extLst>
          </p:cNvPr>
          <p:cNvPicPr>
            <a:picLocks noChangeAspect="1" noChangeArrowheads="1"/>
          </p:cNvPicPr>
          <p:nvPr/>
        </p:nvPicPr>
        <p:blipFill>
          <a:blip r:embed="rId24" cstate="print">
            <a:extLst>
              <a:ext uri="{28A0092B-C50C-407E-A947-70E740481C1C}">
                <a14:useLocalDpi xmlns:a14="http://schemas.microsoft.com/office/drawing/2010/main"/>
              </a:ext>
            </a:extLst>
          </a:blip>
          <a:srcRect/>
          <a:stretch>
            <a:fillRect/>
          </a:stretch>
        </p:blipFill>
        <p:spPr bwMode="auto">
          <a:xfrm>
            <a:off x="4015774" y="4616723"/>
            <a:ext cx="524755" cy="52475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0">
            <a:extLst>
              <a:ext uri="{FF2B5EF4-FFF2-40B4-BE49-F238E27FC236}">
                <a16:creationId xmlns:a16="http://schemas.microsoft.com/office/drawing/2014/main" id="{7421E9A0-DE7D-4A15-136D-7429ED4DB765}"/>
              </a:ext>
            </a:extLst>
          </p:cNvPr>
          <p:cNvPicPr>
            <a:picLocks noChangeAspect="1" noChangeArrowheads="1"/>
          </p:cNvPicPr>
          <p:nvPr/>
        </p:nvPicPr>
        <p:blipFill>
          <a:blip r:embed="rId25" cstate="print">
            <a:extLst>
              <a:ext uri="{28A0092B-C50C-407E-A947-70E740481C1C}">
                <a14:useLocalDpi xmlns:a14="http://schemas.microsoft.com/office/drawing/2010/main"/>
              </a:ext>
            </a:extLst>
          </a:blip>
          <a:srcRect/>
          <a:stretch>
            <a:fillRect/>
          </a:stretch>
        </p:blipFill>
        <p:spPr bwMode="auto">
          <a:xfrm>
            <a:off x="4946273" y="5216313"/>
            <a:ext cx="422783" cy="50282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2" descr="University of Wisconsin–Milwaukee - Wikipedia">
            <a:extLst>
              <a:ext uri="{FF2B5EF4-FFF2-40B4-BE49-F238E27FC236}">
                <a16:creationId xmlns:a16="http://schemas.microsoft.com/office/drawing/2014/main" id="{8E1B7DAA-9285-E62B-6CE6-8DA68616E3F1}"/>
              </a:ext>
            </a:extLst>
          </p:cNvPr>
          <p:cNvPicPr>
            <a:picLocks noChangeAspect="1" noChangeArrowheads="1"/>
          </p:cNvPicPr>
          <p:nvPr/>
        </p:nvPicPr>
        <p:blipFill>
          <a:blip r:embed="rId26" cstate="print">
            <a:extLst>
              <a:ext uri="{28A0092B-C50C-407E-A947-70E740481C1C}">
                <a14:useLocalDpi xmlns:a14="http://schemas.microsoft.com/office/drawing/2010/main"/>
              </a:ext>
            </a:extLst>
          </a:blip>
          <a:srcRect/>
          <a:stretch>
            <a:fillRect/>
          </a:stretch>
        </p:blipFill>
        <p:spPr bwMode="auto">
          <a:xfrm>
            <a:off x="3142589" y="5214333"/>
            <a:ext cx="509588" cy="509588"/>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82874C42-3BD7-B8FE-1748-C99A8BD9FFC1}"/>
              </a:ext>
            </a:extLst>
          </p:cNvPr>
          <p:cNvSpPr txBox="1"/>
          <p:nvPr/>
        </p:nvSpPr>
        <p:spPr>
          <a:xfrm>
            <a:off x="152400" y="4570281"/>
            <a:ext cx="2947346" cy="2123658"/>
          </a:xfrm>
          <a:prstGeom prst="rect">
            <a:avLst/>
          </a:prstGeom>
          <a:noFill/>
        </p:spPr>
        <p:txBody>
          <a:bodyPr wrap="square" rtlCol="0">
            <a:spAutoFit/>
          </a:bodyPr>
          <a:lstStyle/>
          <a:p>
            <a:pPr marL="171450" lvl="1" indent="-171450" defTabSz="457146" eaLnBrk="0" fontAlgn="base" hangingPunct="0">
              <a:spcBef>
                <a:spcPts val="0"/>
              </a:spcBef>
              <a:spcAft>
                <a:spcPct val="0"/>
              </a:spcAft>
              <a:buClr>
                <a:schemeClr val="tx1"/>
              </a:buClr>
              <a:buFont typeface="Arial" panose="020B0604020202020204" pitchFamily="34" charset="0"/>
              <a:buChar char="•"/>
            </a:pPr>
            <a:r>
              <a:rPr lang="en-US" sz="1100" dirty="0">
                <a:latin typeface="Futura PT Book" panose="020B0502020204020303" pitchFamily="34" charset="77"/>
                <a:ea typeface="Helvetica Neue" panose="02000503000000020004" pitchFamily="2" charset="0"/>
                <a:cs typeface="Futura Medium" panose="020B0602020204020303" pitchFamily="34" charset="-79"/>
              </a:rPr>
              <a:t>Florida State University Center for Advanced Power Systems</a:t>
            </a:r>
          </a:p>
          <a:p>
            <a:pPr marL="171450" lvl="1" indent="-171450" defTabSz="457146" eaLnBrk="0" fontAlgn="base" hangingPunct="0">
              <a:spcBef>
                <a:spcPts val="0"/>
              </a:spcBef>
              <a:spcAft>
                <a:spcPct val="0"/>
              </a:spcAft>
              <a:buClr>
                <a:schemeClr val="tx1"/>
              </a:buClr>
              <a:buFont typeface="Arial" panose="020B0604020202020204" pitchFamily="34" charset="0"/>
              <a:buChar char="•"/>
            </a:pPr>
            <a:r>
              <a:rPr lang="en-US" sz="1100" dirty="0">
                <a:latin typeface="Futura PT Book" panose="020B0502020204020303" pitchFamily="34" charset="77"/>
                <a:ea typeface="Helvetica Neue" panose="02000503000000020004" pitchFamily="2" charset="0"/>
                <a:cs typeface="Futura Medium" panose="020B0602020204020303" pitchFamily="34" charset="-79"/>
              </a:rPr>
              <a:t>Pennsylvania State University Applied Research Lab</a:t>
            </a:r>
          </a:p>
          <a:p>
            <a:pPr marL="171450" lvl="1" indent="-171450" defTabSz="457146" eaLnBrk="0" fontAlgn="base" hangingPunct="0">
              <a:spcBef>
                <a:spcPts val="0"/>
              </a:spcBef>
              <a:spcAft>
                <a:spcPct val="0"/>
              </a:spcAft>
              <a:buClr>
                <a:schemeClr val="tx1"/>
              </a:buClr>
              <a:buFont typeface="Arial" panose="020B0604020202020204" pitchFamily="34" charset="0"/>
              <a:buChar char="•"/>
            </a:pPr>
            <a:r>
              <a:rPr lang="en-US" sz="1100" dirty="0">
                <a:latin typeface="Futura PT Book" panose="020B0502020204020303" pitchFamily="34" charset="77"/>
                <a:ea typeface="Helvetica Neue" panose="02000503000000020004" pitchFamily="2" charset="0"/>
                <a:cs typeface="Futura Medium" panose="020B0602020204020303" pitchFamily="34" charset="-79"/>
              </a:rPr>
              <a:t>University of Alabama</a:t>
            </a:r>
          </a:p>
          <a:p>
            <a:pPr marL="171450" lvl="1" indent="-171450" defTabSz="457146" eaLnBrk="0" fontAlgn="base" hangingPunct="0">
              <a:spcBef>
                <a:spcPts val="0"/>
              </a:spcBef>
              <a:spcAft>
                <a:spcPct val="0"/>
              </a:spcAft>
              <a:buClr>
                <a:schemeClr val="tx1"/>
              </a:buClr>
              <a:buFont typeface="Arial" panose="020B0604020202020204" pitchFamily="34" charset="0"/>
              <a:buChar char="•"/>
            </a:pPr>
            <a:r>
              <a:rPr lang="en-US" sz="1100" dirty="0">
                <a:latin typeface="Futura PT Book" panose="020B0502020204020303" pitchFamily="34" charset="77"/>
                <a:ea typeface="Helvetica Neue" panose="02000503000000020004" pitchFamily="2" charset="0"/>
                <a:cs typeface="Futura Medium" panose="020B0602020204020303" pitchFamily="34" charset="-79"/>
              </a:rPr>
              <a:t>The Ohio State University</a:t>
            </a:r>
          </a:p>
          <a:p>
            <a:pPr marL="171450" lvl="1" indent="-171450" defTabSz="457146" eaLnBrk="0" fontAlgn="base" hangingPunct="0">
              <a:spcBef>
                <a:spcPts val="0"/>
              </a:spcBef>
              <a:spcAft>
                <a:spcPct val="0"/>
              </a:spcAft>
              <a:buClr>
                <a:schemeClr val="tx1"/>
              </a:buClr>
              <a:buFont typeface="Arial" panose="020B0604020202020204" pitchFamily="34" charset="0"/>
              <a:buChar char="•"/>
            </a:pPr>
            <a:r>
              <a:rPr lang="en-US" sz="1100" dirty="0">
                <a:latin typeface="Futura PT Book" panose="020B0502020204020303" pitchFamily="34" charset="77"/>
                <a:ea typeface="Helvetica Neue" panose="02000503000000020004" pitchFamily="2" charset="0"/>
                <a:cs typeface="Futura Medium" panose="020B0602020204020303" pitchFamily="34" charset="-79"/>
              </a:rPr>
              <a:t>North Carolina State University</a:t>
            </a:r>
          </a:p>
          <a:p>
            <a:pPr marL="171450" lvl="1" indent="-171450" defTabSz="457146" eaLnBrk="0" fontAlgn="base" hangingPunct="0">
              <a:spcBef>
                <a:spcPts val="0"/>
              </a:spcBef>
              <a:spcAft>
                <a:spcPct val="0"/>
              </a:spcAft>
              <a:buClr>
                <a:schemeClr val="tx1"/>
              </a:buClr>
              <a:buFont typeface="Arial" panose="020B0604020202020204" pitchFamily="34" charset="0"/>
              <a:buChar char="•"/>
            </a:pPr>
            <a:r>
              <a:rPr lang="en-US" sz="1100" dirty="0">
                <a:latin typeface="Futura PT Book" panose="020B0502020204020303" pitchFamily="34" charset="77"/>
                <a:ea typeface="Helvetica Neue" panose="02000503000000020004" pitchFamily="2" charset="0"/>
                <a:cs typeface="Futura Medium" panose="020B0602020204020303" pitchFamily="34" charset="-79"/>
              </a:rPr>
              <a:t>University of Wisconsin Milwaukee</a:t>
            </a:r>
          </a:p>
          <a:p>
            <a:pPr marL="171450" lvl="1" indent="-171450" defTabSz="457146" eaLnBrk="0" fontAlgn="base" hangingPunct="0">
              <a:spcBef>
                <a:spcPts val="0"/>
              </a:spcBef>
              <a:spcAft>
                <a:spcPct val="0"/>
              </a:spcAft>
              <a:buClr>
                <a:schemeClr val="tx1"/>
              </a:buClr>
              <a:buFont typeface="Arial" panose="020B0604020202020204" pitchFamily="34" charset="0"/>
              <a:buChar char="•"/>
            </a:pPr>
            <a:endParaRPr lang="en-US" sz="1100" dirty="0">
              <a:latin typeface="Futura PT Book" panose="020B0502020204020303" pitchFamily="34" charset="77"/>
              <a:ea typeface="Helvetica Neue" panose="02000503000000020004" pitchFamily="2" charset="0"/>
              <a:cs typeface="Futura Medium" panose="020B0602020204020303" pitchFamily="34" charset="-79"/>
            </a:endParaRPr>
          </a:p>
          <a:p>
            <a:pPr marL="171450" lvl="1" indent="-171450" defTabSz="457146" eaLnBrk="0" fontAlgn="base" hangingPunct="0">
              <a:spcBef>
                <a:spcPts val="0"/>
              </a:spcBef>
              <a:spcAft>
                <a:spcPct val="0"/>
              </a:spcAft>
              <a:buClr>
                <a:schemeClr val="tx1"/>
              </a:buClr>
              <a:buFont typeface="Arial" panose="020B0604020202020204" pitchFamily="34" charset="0"/>
              <a:buChar char="•"/>
            </a:pPr>
            <a:endParaRPr lang="en-US" sz="1100" dirty="0">
              <a:latin typeface="Futura PT Book" panose="020B0502020204020303" pitchFamily="34" charset="77"/>
              <a:ea typeface="Helvetica Neue" panose="02000503000000020004" pitchFamily="2" charset="0"/>
              <a:cs typeface="Futura Medium" panose="020B0602020204020303" pitchFamily="34" charset="-79"/>
            </a:endParaRPr>
          </a:p>
          <a:p>
            <a:pPr marL="171450" lvl="1" indent="-171450" defTabSz="457146" eaLnBrk="0" fontAlgn="base" hangingPunct="0">
              <a:spcBef>
                <a:spcPts val="0"/>
              </a:spcBef>
              <a:spcAft>
                <a:spcPct val="0"/>
              </a:spcAft>
              <a:buClr>
                <a:schemeClr val="tx1"/>
              </a:buClr>
              <a:buFont typeface="Arial" panose="020B0604020202020204" pitchFamily="34" charset="0"/>
              <a:buChar char="•"/>
            </a:pPr>
            <a:endParaRPr lang="en-US" sz="1100" dirty="0">
              <a:latin typeface="Futura PT Book" panose="020B0502020204020303" pitchFamily="34" charset="77"/>
              <a:ea typeface="Helvetica Neue" panose="02000503000000020004" pitchFamily="2" charset="0"/>
              <a:cs typeface="Futura Medium" panose="020B0602020204020303" pitchFamily="34" charset="-79"/>
            </a:endParaRPr>
          </a:p>
          <a:p>
            <a:pPr marL="171450" lvl="1" indent="-171450" defTabSz="457146" eaLnBrk="0" fontAlgn="base" hangingPunct="0">
              <a:spcBef>
                <a:spcPts val="0"/>
              </a:spcBef>
              <a:spcAft>
                <a:spcPct val="0"/>
              </a:spcAft>
              <a:buClr>
                <a:schemeClr val="tx1"/>
              </a:buClr>
              <a:buFont typeface="Arial" panose="020B0604020202020204" pitchFamily="34" charset="0"/>
              <a:buChar char="•"/>
            </a:pPr>
            <a:endParaRPr lang="en-US" sz="1100" dirty="0">
              <a:latin typeface="Futura PT Book" panose="020B0502020204020303" pitchFamily="34" charset="77"/>
              <a:ea typeface="Helvetica Neue" panose="02000503000000020004" pitchFamily="2" charset="0"/>
              <a:cs typeface="Futura Medium" panose="020B0602020204020303" pitchFamily="34" charset="-79"/>
            </a:endParaRPr>
          </a:p>
        </p:txBody>
      </p:sp>
      <p:sp>
        <p:nvSpPr>
          <p:cNvPr id="55" name="Content Placeholder 2">
            <a:extLst>
              <a:ext uri="{FF2B5EF4-FFF2-40B4-BE49-F238E27FC236}">
                <a16:creationId xmlns:a16="http://schemas.microsoft.com/office/drawing/2014/main" id="{CB02407F-F517-CF59-5EC6-602A99FD20FB}"/>
              </a:ext>
            </a:extLst>
          </p:cNvPr>
          <p:cNvSpPr txBox="1">
            <a:spLocks/>
          </p:cNvSpPr>
          <p:nvPr/>
        </p:nvSpPr>
        <p:spPr>
          <a:xfrm>
            <a:off x="188686" y="1371600"/>
            <a:ext cx="2808173" cy="687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Tx/>
              <a:buBlip>
                <a:blip r:embed="rId2"/>
              </a:buBlip>
              <a:defRPr sz="3600" kern="1200">
                <a:solidFill>
                  <a:schemeClr val="tx1"/>
                </a:solidFill>
                <a:latin typeface="futura-p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futura-p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futura-p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utura-p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utura-p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chemeClr val="tx1">
                    <a:lumMod val="75000"/>
                    <a:lumOff val="25000"/>
                  </a:schemeClr>
                </a:solidFill>
              </a:rPr>
              <a:t>INDUSTRY</a:t>
            </a:r>
          </a:p>
        </p:txBody>
      </p:sp>
      <p:sp>
        <p:nvSpPr>
          <p:cNvPr id="56" name="Content Placeholder 2">
            <a:extLst>
              <a:ext uri="{FF2B5EF4-FFF2-40B4-BE49-F238E27FC236}">
                <a16:creationId xmlns:a16="http://schemas.microsoft.com/office/drawing/2014/main" id="{6FF756DE-087F-B3B9-526E-A192CFA9E80B}"/>
              </a:ext>
            </a:extLst>
          </p:cNvPr>
          <p:cNvSpPr txBox="1">
            <a:spLocks/>
          </p:cNvSpPr>
          <p:nvPr/>
        </p:nvSpPr>
        <p:spPr>
          <a:xfrm>
            <a:off x="158223" y="4260137"/>
            <a:ext cx="2808173" cy="687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Tx/>
              <a:buBlip>
                <a:blip r:embed="rId2"/>
              </a:buBlip>
              <a:defRPr sz="3600" kern="1200">
                <a:solidFill>
                  <a:schemeClr val="tx1"/>
                </a:solidFill>
                <a:latin typeface="futura-p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futura-p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futura-p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utura-p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utura-p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chemeClr val="tx1">
                    <a:lumMod val="75000"/>
                    <a:lumOff val="25000"/>
                  </a:schemeClr>
                </a:solidFill>
              </a:rPr>
              <a:t>UNIVERSITIES</a:t>
            </a:r>
          </a:p>
        </p:txBody>
      </p:sp>
      <p:pic>
        <p:nvPicPr>
          <p:cNvPr id="1026" name="Picture 2">
            <a:extLst>
              <a:ext uri="{FF2B5EF4-FFF2-40B4-BE49-F238E27FC236}">
                <a16:creationId xmlns:a16="http://schemas.microsoft.com/office/drawing/2014/main" id="{7011B3B2-8D80-7D00-CDBB-69D1CF299AE8}"/>
              </a:ext>
            </a:extLst>
          </p:cNvPr>
          <p:cNvPicPr>
            <a:picLocks noChangeAspect="1" noChangeArrowheads="1"/>
          </p:cNvPicPr>
          <p:nvPr/>
        </p:nvPicPr>
        <p:blipFill>
          <a:blip r:embed="rId27">
            <a:extLst>
              <a:ext uri="{28A0092B-C50C-407E-A947-70E740481C1C}">
                <a14:useLocalDpi xmlns:a14="http://schemas.microsoft.com/office/drawing/2010/main"/>
              </a:ext>
            </a:extLst>
          </a:blip>
          <a:srcRect/>
          <a:stretch>
            <a:fillRect/>
          </a:stretch>
        </p:blipFill>
        <p:spPr bwMode="auto">
          <a:xfrm>
            <a:off x="6282160" y="4526585"/>
            <a:ext cx="753981" cy="753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341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Sunrise brief: Norfolk Naval Shipyard adds battery storage and CHP – pv  magazine USA">
            <a:extLst>
              <a:ext uri="{FF2B5EF4-FFF2-40B4-BE49-F238E27FC236}">
                <a16:creationId xmlns:a16="http://schemas.microsoft.com/office/drawing/2014/main" id="{CAB68D86-25F7-5C24-B47E-14007878FBD1}"/>
              </a:ext>
            </a:extLst>
          </p:cNvPr>
          <p:cNvPicPr>
            <a:picLocks noChangeAspect="1" noChangeArrowheads="1"/>
          </p:cNvPicPr>
          <p:nvPr/>
        </p:nvPicPr>
        <p:blipFill rotWithShape="1">
          <a:blip r:embed="rId2" cstate="print">
            <a:duotone>
              <a:schemeClr val="bg2">
                <a:shade val="45000"/>
                <a:satMod val="135000"/>
              </a:schemeClr>
              <a:prstClr val="white"/>
            </a:duotone>
            <a:alphaModFix amt="8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0" y="1308295"/>
            <a:ext cx="12200206" cy="47593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0D313FB-2ECA-9180-6E4F-766FE49D05A3}"/>
              </a:ext>
            </a:extLst>
          </p:cNvPr>
          <p:cNvSpPr>
            <a:spLocks noGrp="1"/>
          </p:cNvSpPr>
          <p:nvPr>
            <p:ph type="title"/>
          </p:nvPr>
        </p:nvSpPr>
        <p:spPr/>
        <p:txBody>
          <a:bodyPr/>
          <a:lstStyle/>
          <a:p>
            <a:r>
              <a:rPr lang="en-US" dirty="0"/>
              <a:t>ADVISORY SERVICES</a:t>
            </a:r>
          </a:p>
        </p:txBody>
      </p:sp>
      <p:sp>
        <p:nvSpPr>
          <p:cNvPr id="3" name="Content Placeholder 2">
            <a:extLst>
              <a:ext uri="{FF2B5EF4-FFF2-40B4-BE49-F238E27FC236}">
                <a16:creationId xmlns:a16="http://schemas.microsoft.com/office/drawing/2014/main" id="{A04397E3-46B1-B163-AF9B-1A76EAA4AECB}"/>
              </a:ext>
            </a:extLst>
          </p:cNvPr>
          <p:cNvSpPr>
            <a:spLocks noGrp="1"/>
          </p:cNvSpPr>
          <p:nvPr>
            <p:ph type="body" sz="quarter" idx="12"/>
          </p:nvPr>
        </p:nvSpPr>
        <p:spPr>
          <a:xfrm>
            <a:off x="170558" y="1371599"/>
            <a:ext cx="11506200" cy="4343401"/>
          </a:xfrm>
        </p:spPr>
        <p:txBody>
          <a:bodyPr>
            <a:normAutofit/>
          </a:bodyPr>
          <a:lstStyle/>
          <a:p>
            <a:pPr marL="228600" indent="-228600" algn="l" rtl="0">
              <a:lnSpc>
                <a:spcPct val="90000"/>
              </a:lnSpc>
              <a:spcBef>
                <a:spcPts val="1000"/>
              </a:spcBef>
              <a:buBlip>
                <a:blip r:embed="rId4"/>
              </a:buBlip>
            </a:pPr>
            <a:r>
              <a:rPr lang="en-US" sz="2400" b="1" kern="1200" dirty="0">
                <a:solidFill>
                  <a:schemeClr val="tx1">
                    <a:lumMod val="75000"/>
                    <a:lumOff val="25000"/>
                  </a:schemeClr>
                </a:solidFill>
              </a:rPr>
              <a:t>STRATEGIC ANALYTIC PARTNER</a:t>
            </a:r>
          </a:p>
          <a:p>
            <a:pPr marL="0" indent="0">
              <a:buNone/>
            </a:pPr>
            <a:r>
              <a:rPr lang="en-US" sz="1400" dirty="0">
                <a:solidFill>
                  <a:schemeClr val="tx1"/>
                </a:solidFill>
                <a:latin typeface="futura-pt"/>
                <a:cs typeface="Century Gothic"/>
              </a:rPr>
              <a:t>Trusted</a:t>
            </a:r>
            <a:r>
              <a:rPr lang="en-US" sz="1400" spc="-15" dirty="0">
                <a:solidFill>
                  <a:schemeClr val="tx1"/>
                </a:solidFill>
                <a:latin typeface="futura-pt"/>
                <a:cs typeface="Century Gothic"/>
              </a:rPr>
              <a:t> </a:t>
            </a:r>
            <a:r>
              <a:rPr lang="en-US" sz="1400" dirty="0">
                <a:solidFill>
                  <a:schemeClr val="tx1"/>
                </a:solidFill>
                <a:latin typeface="futura-pt"/>
                <a:cs typeface="Century Gothic"/>
              </a:rPr>
              <a:t>advisor</a:t>
            </a:r>
            <a:r>
              <a:rPr lang="en-US" sz="1400" spc="-40" dirty="0">
                <a:solidFill>
                  <a:schemeClr val="tx1"/>
                </a:solidFill>
                <a:latin typeface="futura-pt"/>
                <a:cs typeface="Century Gothic"/>
              </a:rPr>
              <a:t> </a:t>
            </a:r>
            <a:r>
              <a:rPr lang="en-US" sz="1400" dirty="0">
                <a:solidFill>
                  <a:schemeClr val="tx1"/>
                </a:solidFill>
                <a:latin typeface="futura-pt"/>
                <a:cs typeface="Century Gothic"/>
              </a:rPr>
              <a:t>and</a:t>
            </a:r>
            <a:r>
              <a:rPr lang="en-US" sz="1400" spc="-20" dirty="0">
                <a:solidFill>
                  <a:schemeClr val="tx1"/>
                </a:solidFill>
                <a:latin typeface="futura-pt"/>
                <a:cs typeface="Century Gothic"/>
              </a:rPr>
              <a:t> </a:t>
            </a:r>
            <a:r>
              <a:rPr lang="en-US" sz="1400" dirty="0">
                <a:solidFill>
                  <a:schemeClr val="tx1"/>
                </a:solidFill>
                <a:latin typeface="futura-pt"/>
                <a:cs typeface="Century Gothic"/>
              </a:rPr>
              <a:t>counselor</a:t>
            </a:r>
            <a:r>
              <a:rPr lang="en-US" sz="1400" spc="-50" dirty="0">
                <a:solidFill>
                  <a:schemeClr val="tx1"/>
                </a:solidFill>
                <a:latin typeface="futura-pt"/>
                <a:cs typeface="Century Gothic"/>
              </a:rPr>
              <a:t> </a:t>
            </a:r>
            <a:r>
              <a:rPr lang="en-US" sz="1400" dirty="0">
                <a:solidFill>
                  <a:schemeClr val="tx1"/>
                </a:solidFill>
                <a:latin typeface="futura-pt"/>
                <a:cs typeface="Century Gothic"/>
              </a:rPr>
              <a:t>to</a:t>
            </a:r>
            <a:r>
              <a:rPr lang="en-US" sz="1400" spc="-10" dirty="0">
                <a:solidFill>
                  <a:schemeClr val="tx1"/>
                </a:solidFill>
                <a:latin typeface="futura-pt"/>
                <a:cs typeface="Century Gothic"/>
              </a:rPr>
              <a:t> </a:t>
            </a:r>
            <a:r>
              <a:rPr lang="en-US" sz="1400" dirty="0">
                <a:solidFill>
                  <a:schemeClr val="tx1"/>
                </a:solidFill>
                <a:latin typeface="futura-pt"/>
                <a:cs typeface="Century Gothic"/>
              </a:rPr>
              <a:t>the</a:t>
            </a:r>
            <a:r>
              <a:rPr lang="en-US" sz="1400" spc="-5" dirty="0">
                <a:solidFill>
                  <a:schemeClr val="tx1"/>
                </a:solidFill>
                <a:latin typeface="futura-pt"/>
                <a:cs typeface="Century Gothic"/>
              </a:rPr>
              <a:t> </a:t>
            </a:r>
            <a:r>
              <a:rPr lang="en-US" sz="1400" dirty="0">
                <a:solidFill>
                  <a:schemeClr val="tx1"/>
                </a:solidFill>
                <a:latin typeface="futura-pt"/>
                <a:cs typeface="Century Gothic"/>
              </a:rPr>
              <a:t>government</a:t>
            </a:r>
            <a:r>
              <a:rPr lang="en-US" sz="1400" spc="-45" dirty="0">
                <a:solidFill>
                  <a:schemeClr val="tx1"/>
                </a:solidFill>
                <a:latin typeface="futura-pt"/>
                <a:cs typeface="Century Gothic"/>
              </a:rPr>
              <a:t> </a:t>
            </a:r>
            <a:r>
              <a:rPr lang="en-US" sz="1400" dirty="0">
                <a:solidFill>
                  <a:schemeClr val="tx1"/>
                </a:solidFill>
                <a:latin typeface="futura-pt"/>
                <a:cs typeface="Century Gothic"/>
              </a:rPr>
              <a:t>and</a:t>
            </a:r>
            <a:r>
              <a:rPr lang="en-US" sz="1400" spc="-5" dirty="0">
                <a:solidFill>
                  <a:schemeClr val="tx1"/>
                </a:solidFill>
                <a:latin typeface="futura-pt"/>
                <a:cs typeface="Century Gothic"/>
              </a:rPr>
              <a:t> </a:t>
            </a:r>
            <a:r>
              <a:rPr lang="en-US" sz="1400" dirty="0">
                <a:solidFill>
                  <a:schemeClr val="tx1"/>
                </a:solidFill>
                <a:latin typeface="futura-pt"/>
                <a:cs typeface="Century Gothic"/>
              </a:rPr>
              <a:t>the</a:t>
            </a:r>
            <a:r>
              <a:rPr lang="en-US" sz="1400" spc="-5" dirty="0">
                <a:solidFill>
                  <a:schemeClr val="tx1"/>
                </a:solidFill>
                <a:latin typeface="futura-pt"/>
                <a:cs typeface="Century Gothic"/>
              </a:rPr>
              <a:t> </a:t>
            </a:r>
            <a:r>
              <a:rPr lang="en-US" sz="1400" dirty="0">
                <a:solidFill>
                  <a:schemeClr val="tx1"/>
                </a:solidFill>
                <a:latin typeface="futura-pt"/>
                <a:cs typeface="Century Gothic"/>
              </a:rPr>
              <a:t>maritime</a:t>
            </a:r>
            <a:r>
              <a:rPr lang="en-US" sz="1400" spc="-35" dirty="0">
                <a:solidFill>
                  <a:schemeClr val="tx1"/>
                </a:solidFill>
                <a:latin typeface="futura-pt"/>
                <a:cs typeface="Century Gothic"/>
              </a:rPr>
              <a:t> </a:t>
            </a:r>
            <a:r>
              <a:rPr lang="en-US" sz="1400" dirty="0">
                <a:solidFill>
                  <a:schemeClr val="tx1"/>
                </a:solidFill>
                <a:latin typeface="futura-pt"/>
                <a:cs typeface="Century Gothic"/>
              </a:rPr>
              <a:t>industry,</a:t>
            </a:r>
            <a:r>
              <a:rPr lang="en-US" sz="1400" spc="-45" dirty="0">
                <a:solidFill>
                  <a:schemeClr val="tx1"/>
                </a:solidFill>
                <a:latin typeface="futura-pt"/>
                <a:cs typeface="Century Gothic"/>
              </a:rPr>
              <a:t> </a:t>
            </a:r>
            <a:r>
              <a:rPr lang="en-US" sz="1400" dirty="0">
                <a:solidFill>
                  <a:schemeClr val="tx1"/>
                </a:solidFill>
                <a:latin typeface="futura-pt"/>
                <a:cs typeface="Century Gothic"/>
              </a:rPr>
              <a:t>supporting</a:t>
            </a:r>
            <a:r>
              <a:rPr lang="en-US" sz="1400" spc="-55" dirty="0">
                <a:solidFill>
                  <a:schemeClr val="tx1"/>
                </a:solidFill>
                <a:latin typeface="futura-pt"/>
                <a:cs typeface="Century Gothic"/>
              </a:rPr>
              <a:t> </a:t>
            </a:r>
            <a:r>
              <a:rPr lang="en-US" sz="1400" dirty="0">
                <a:solidFill>
                  <a:schemeClr val="tx1"/>
                </a:solidFill>
                <a:latin typeface="futura-pt"/>
                <a:cs typeface="Century Gothic"/>
              </a:rPr>
              <a:t>each</a:t>
            </a:r>
            <a:r>
              <a:rPr lang="en-US" sz="1400" spc="-20" dirty="0">
                <a:solidFill>
                  <a:schemeClr val="tx1"/>
                </a:solidFill>
                <a:latin typeface="futura-pt"/>
                <a:cs typeface="Century Gothic"/>
              </a:rPr>
              <a:t> </a:t>
            </a:r>
            <a:r>
              <a:rPr lang="en-US" sz="1400" dirty="0">
                <a:solidFill>
                  <a:schemeClr val="tx1"/>
                </a:solidFill>
                <a:latin typeface="futura-pt"/>
                <a:cs typeface="Century Gothic"/>
              </a:rPr>
              <a:t>by</a:t>
            </a:r>
            <a:r>
              <a:rPr lang="en-US" sz="1400" spc="-25" dirty="0">
                <a:solidFill>
                  <a:schemeClr val="tx1"/>
                </a:solidFill>
                <a:latin typeface="futura-pt"/>
                <a:cs typeface="Century Gothic"/>
              </a:rPr>
              <a:t> </a:t>
            </a:r>
            <a:r>
              <a:rPr lang="en-US" sz="1400" dirty="0">
                <a:solidFill>
                  <a:schemeClr val="tx1"/>
                </a:solidFill>
                <a:latin typeface="futura-pt"/>
                <a:cs typeface="Century Gothic"/>
              </a:rPr>
              <a:t>identifying</a:t>
            </a:r>
            <a:r>
              <a:rPr lang="en-US" sz="1400" spc="-55" dirty="0">
                <a:solidFill>
                  <a:schemeClr val="tx1"/>
                </a:solidFill>
                <a:latin typeface="futura-pt"/>
                <a:cs typeface="Century Gothic"/>
              </a:rPr>
              <a:t> </a:t>
            </a:r>
            <a:r>
              <a:rPr lang="en-US" sz="1400" dirty="0">
                <a:solidFill>
                  <a:schemeClr val="tx1"/>
                </a:solidFill>
                <a:latin typeface="futura-pt"/>
                <a:cs typeface="Century Gothic"/>
              </a:rPr>
              <a:t>internal</a:t>
            </a:r>
            <a:r>
              <a:rPr lang="en-US" sz="1400" spc="-35" dirty="0">
                <a:solidFill>
                  <a:schemeClr val="tx1"/>
                </a:solidFill>
                <a:latin typeface="futura-pt"/>
                <a:cs typeface="Century Gothic"/>
              </a:rPr>
              <a:t> </a:t>
            </a:r>
            <a:r>
              <a:rPr lang="en-US" sz="1400" spc="-10" dirty="0">
                <a:solidFill>
                  <a:schemeClr val="tx1"/>
                </a:solidFill>
                <a:latin typeface="futura-pt"/>
                <a:cs typeface="Century Gothic"/>
              </a:rPr>
              <a:t>opportunities</a:t>
            </a:r>
            <a:r>
              <a:rPr lang="en-US" sz="1400" spc="-55" dirty="0">
                <a:solidFill>
                  <a:schemeClr val="tx1"/>
                </a:solidFill>
                <a:latin typeface="futura-pt"/>
                <a:cs typeface="Century Gothic"/>
              </a:rPr>
              <a:t> </a:t>
            </a:r>
            <a:r>
              <a:rPr lang="en-US" sz="1400" spc="-25" dirty="0">
                <a:solidFill>
                  <a:schemeClr val="tx1"/>
                </a:solidFill>
                <a:latin typeface="futura-pt"/>
                <a:cs typeface="Century Gothic"/>
              </a:rPr>
              <a:t>for </a:t>
            </a:r>
            <a:r>
              <a:rPr lang="en-US" sz="1400" dirty="0">
                <a:solidFill>
                  <a:schemeClr val="tx1"/>
                </a:solidFill>
                <a:latin typeface="futura-pt"/>
                <a:cs typeface="Century Gothic"/>
              </a:rPr>
              <a:t>growth</a:t>
            </a:r>
            <a:r>
              <a:rPr lang="en-US" sz="1400" spc="-45" dirty="0">
                <a:solidFill>
                  <a:schemeClr val="tx1"/>
                </a:solidFill>
                <a:latin typeface="futura-pt"/>
                <a:cs typeface="Century Gothic"/>
              </a:rPr>
              <a:t> </a:t>
            </a:r>
            <a:r>
              <a:rPr lang="en-US" sz="1400" dirty="0">
                <a:solidFill>
                  <a:schemeClr val="tx1"/>
                </a:solidFill>
                <a:latin typeface="futura-pt"/>
                <a:cs typeface="Century Gothic"/>
              </a:rPr>
              <a:t>and</a:t>
            </a:r>
            <a:r>
              <a:rPr lang="en-US" sz="1400" spc="5" dirty="0">
                <a:solidFill>
                  <a:schemeClr val="tx1"/>
                </a:solidFill>
                <a:latin typeface="futura-pt"/>
                <a:cs typeface="Century Gothic"/>
              </a:rPr>
              <a:t> </a:t>
            </a:r>
            <a:r>
              <a:rPr lang="en-US" sz="1400" spc="-10" dirty="0">
                <a:solidFill>
                  <a:schemeClr val="tx1"/>
                </a:solidFill>
                <a:latin typeface="futura-pt"/>
                <a:cs typeface="Century Gothic"/>
              </a:rPr>
              <a:t>cross-connecting</a:t>
            </a:r>
            <a:r>
              <a:rPr lang="en-US" sz="1400" spc="-35" dirty="0">
                <a:solidFill>
                  <a:schemeClr val="tx1"/>
                </a:solidFill>
                <a:latin typeface="futura-pt"/>
                <a:cs typeface="Century Gothic"/>
              </a:rPr>
              <a:t> </a:t>
            </a:r>
            <a:r>
              <a:rPr lang="en-US" sz="1400" dirty="0">
                <a:solidFill>
                  <a:schemeClr val="tx1"/>
                </a:solidFill>
                <a:latin typeface="futura-pt"/>
                <a:cs typeface="Century Gothic"/>
              </a:rPr>
              <a:t>stakeholders</a:t>
            </a:r>
            <a:r>
              <a:rPr lang="en-US" sz="1400" spc="-45" dirty="0">
                <a:solidFill>
                  <a:schemeClr val="tx1"/>
                </a:solidFill>
                <a:latin typeface="futura-pt"/>
                <a:cs typeface="Century Gothic"/>
              </a:rPr>
              <a:t> </a:t>
            </a:r>
            <a:r>
              <a:rPr lang="en-US" sz="1400" dirty="0">
                <a:solidFill>
                  <a:schemeClr val="tx1"/>
                </a:solidFill>
                <a:latin typeface="futura-pt"/>
                <a:cs typeface="Century Gothic"/>
              </a:rPr>
              <a:t>to</a:t>
            </a:r>
            <a:r>
              <a:rPr lang="en-US" sz="1400" spc="5" dirty="0">
                <a:solidFill>
                  <a:schemeClr val="tx1"/>
                </a:solidFill>
                <a:latin typeface="futura-pt"/>
                <a:cs typeface="Century Gothic"/>
              </a:rPr>
              <a:t> </a:t>
            </a:r>
            <a:r>
              <a:rPr lang="en-US" sz="1400" dirty="0">
                <a:solidFill>
                  <a:schemeClr val="tx1"/>
                </a:solidFill>
                <a:latin typeface="futura-pt"/>
                <a:cs typeface="Century Gothic"/>
              </a:rPr>
              <a:t>achieve</a:t>
            </a:r>
            <a:r>
              <a:rPr lang="en-US" sz="1400" spc="-40" dirty="0">
                <a:solidFill>
                  <a:schemeClr val="tx1"/>
                </a:solidFill>
                <a:latin typeface="futura-pt"/>
                <a:cs typeface="Century Gothic"/>
              </a:rPr>
              <a:t> </a:t>
            </a:r>
            <a:r>
              <a:rPr lang="en-US" sz="1400" dirty="0">
                <a:solidFill>
                  <a:schemeClr val="tx1"/>
                </a:solidFill>
                <a:latin typeface="futura-pt"/>
                <a:cs typeface="Century Gothic"/>
              </a:rPr>
              <a:t>integrated</a:t>
            </a:r>
            <a:r>
              <a:rPr lang="en-US" sz="1400" spc="-15" dirty="0">
                <a:solidFill>
                  <a:schemeClr val="tx1"/>
                </a:solidFill>
                <a:latin typeface="futura-pt"/>
                <a:cs typeface="Century Gothic"/>
              </a:rPr>
              <a:t> </a:t>
            </a:r>
            <a:r>
              <a:rPr lang="en-US" sz="1400" dirty="0">
                <a:solidFill>
                  <a:schemeClr val="tx1"/>
                </a:solidFill>
                <a:latin typeface="futura-pt"/>
                <a:cs typeface="Century Gothic"/>
              </a:rPr>
              <a:t>wins.</a:t>
            </a:r>
            <a:r>
              <a:rPr lang="en-US" sz="1400" spc="350" dirty="0">
                <a:solidFill>
                  <a:schemeClr val="tx1"/>
                </a:solidFill>
                <a:latin typeface="futura-pt"/>
                <a:cs typeface="Century Gothic"/>
              </a:rPr>
              <a:t> </a:t>
            </a:r>
            <a:r>
              <a:rPr lang="en-US" sz="1400" dirty="0">
                <a:solidFill>
                  <a:schemeClr val="tx1"/>
                </a:solidFill>
                <a:latin typeface="futura-pt"/>
                <a:cs typeface="Century Gothic"/>
              </a:rPr>
              <a:t>We</a:t>
            </a:r>
            <a:r>
              <a:rPr lang="en-US" sz="1400" spc="20" dirty="0">
                <a:solidFill>
                  <a:schemeClr val="tx1"/>
                </a:solidFill>
                <a:latin typeface="futura-pt"/>
                <a:cs typeface="Century Gothic"/>
              </a:rPr>
              <a:t> </a:t>
            </a:r>
            <a:r>
              <a:rPr lang="en-US" sz="1400" dirty="0">
                <a:solidFill>
                  <a:schemeClr val="tx1"/>
                </a:solidFill>
                <a:latin typeface="futura-pt"/>
                <a:cs typeface="Century Gothic"/>
              </a:rPr>
              <a:t>help</a:t>
            </a:r>
            <a:r>
              <a:rPr lang="en-US" sz="1400" spc="-10" dirty="0">
                <a:solidFill>
                  <a:schemeClr val="tx1"/>
                </a:solidFill>
                <a:latin typeface="futura-pt"/>
                <a:cs typeface="Century Gothic"/>
              </a:rPr>
              <a:t> </a:t>
            </a:r>
            <a:r>
              <a:rPr lang="en-US" sz="1400" dirty="0">
                <a:solidFill>
                  <a:schemeClr val="tx1"/>
                </a:solidFill>
                <a:latin typeface="futura-pt"/>
                <a:cs typeface="Century Gothic"/>
              </a:rPr>
              <a:t>all</a:t>
            </a:r>
            <a:r>
              <a:rPr lang="en-US" sz="1400" spc="-45" dirty="0">
                <a:solidFill>
                  <a:schemeClr val="tx1"/>
                </a:solidFill>
                <a:latin typeface="futura-pt"/>
                <a:cs typeface="Century Gothic"/>
              </a:rPr>
              <a:t> </a:t>
            </a:r>
            <a:r>
              <a:rPr lang="en-US" sz="1400" dirty="0">
                <a:solidFill>
                  <a:schemeClr val="tx1"/>
                </a:solidFill>
                <a:latin typeface="futura-pt"/>
                <a:cs typeface="Century Gothic"/>
              </a:rPr>
              <a:t>parties</a:t>
            </a:r>
            <a:r>
              <a:rPr lang="en-US" sz="1400" spc="-20" dirty="0">
                <a:solidFill>
                  <a:schemeClr val="tx1"/>
                </a:solidFill>
                <a:latin typeface="futura-pt"/>
                <a:cs typeface="Century Gothic"/>
              </a:rPr>
              <a:t> </a:t>
            </a:r>
            <a:r>
              <a:rPr lang="en-US" sz="1400" dirty="0">
                <a:solidFill>
                  <a:schemeClr val="tx1"/>
                </a:solidFill>
                <a:latin typeface="futura-pt"/>
                <a:cs typeface="Century Gothic"/>
              </a:rPr>
              <a:t>realize</a:t>
            </a:r>
            <a:r>
              <a:rPr lang="en-US" sz="1400" spc="-40" dirty="0">
                <a:solidFill>
                  <a:schemeClr val="tx1"/>
                </a:solidFill>
                <a:latin typeface="futura-pt"/>
                <a:cs typeface="Century Gothic"/>
              </a:rPr>
              <a:t> </a:t>
            </a:r>
            <a:r>
              <a:rPr lang="en-US" sz="1400" dirty="0">
                <a:solidFill>
                  <a:schemeClr val="tx1"/>
                </a:solidFill>
                <a:latin typeface="futura-pt"/>
                <a:cs typeface="Century Gothic"/>
              </a:rPr>
              <a:t>their</a:t>
            </a:r>
            <a:r>
              <a:rPr lang="en-US" sz="1400" spc="-15" dirty="0">
                <a:solidFill>
                  <a:schemeClr val="tx1"/>
                </a:solidFill>
                <a:latin typeface="futura-pt"/>
                <a:cs typeface="Century Gothic"/>
              </a:rPr>
              <a:t> </a:t>
            </a:r>
            <a:r>
              <a:rPr lang="en-US" sz="1400" dirty="0">
                <a:solidFill>
                  <a:schemeClr val="tx1"/>
                </a:solidFill>
                <a:latin typeface="futura-pt"/>
                <a:cs typeface="Century Gothic"/>
              </a:rPr>
              <a:t>goals</a:t>
            </a:r>
            <a:r>
              <a:rPr lang="en-US" sz="1400" spc="-45" dirty="0">
                <a:solidFill>
                  <a:schemeClr val="tx1"/>
                </a:solidFill>
                <a:latin typeface="futura-pt"/>
                <a:cs typeface="Century Gothic"/>
              </a:rPr>
              <a:t> </a:t>
            </a:r>
            <a:r>
              <a:rPr lang="en-US" sz="1400" dirty="0">
                <a:solidFill>
                  <a:schemeClr val="tx1"/>
                </a:solidFill>
                <a:latin typeface="futura-pt"/>
                <a:cs typeface="Century Gothic"/>
              </a:rPr>
              <a:t>and</a:t>
            </a:r>
            <a:r>
              <a:rPr lang="en-US" sz="1400" spc="-5" dirty="0">
                <a:solidFill>
                  <a:schemeClr val="tx1"/>
                </a:solidFill>
                <a:latin typeface="futura-pt"/>
                <a:cs typeface="Century Gothic"/>
              </a:rPr>
              <a:t> </a:t>
            </a:r>
            <a:r>
              <a:rPr lang="en-US" sz="1400" dirty="0">
                <a:solidFill>
                  <a:schemeClr val="tx1"/>
                </a:solidFill>
                <a:latin typeface="futura-pt"/>
                <a:cs typeface="Century Gothic"/>
              </a:rPr>
              <a:t>vision</a:t>
            </a:r>
            <a:r>
              <a:rPr lang="en-US" sz="1400" spc="-20" dirty="0">
                <a:solidFill>
                  <a:schemeClr val="tx1"/>
                </a:solidFill>
                <a:latin typeface="futura-pt"/>
                <a:cs typeface="Century Gothic"/>
              </a:rPr>
              <a:t> </a:t>
            </a:r>
            <a:r>
              <a:rPr lang="en-US" sz="1400" dirty="0">
                <a:solidFill>
                  <a:schemeClr val="tx1"/>
                </a:solidFill>
                <a:latin typeface="futura-pt"/>
                <a:cs typeface="Century Gothic"/>
              </a:rPr>
              <a:t>by</a:t>
            </a:r>
            <a:r>
              <a:rPr lang="en-US" sz="1400" spc="-10" dirty="0">
                <a:solidFill>
                  <a:schemeClr val="tx1"/>
                </a:solidFill>
                <a:latin typeface="futura-pt"/>
                <a:cs typeface="Century Gothic"/>
              </a:rPr>
              <a:t> facilitating </a:t>
            </a:r>
            <a:r>
              <a:rPr lang="en-US" sz="1400" dirty="0">
                <a:solidFill>
                  <a:schemeClr val="tx1"/>
                </a:solidFill>
                <a:latin typeface="futura-pt"/>
                <a:cs typeface="Century Gothic"/>
              </a:rPr>
              <a:t>better</a:t>
            </a:r>
            <a:r>
              <a:rPr lang="en-US" sz="1400" spc="-30" dirty="0">
                <a:solidFill>
                  <a:schemeClr val="tx1"/>
                </a:solidFill>
                <a:latin typeface="futura-pt"/>
                <a:cs typeface="Century Gothic"/>
              </a:rPr>
              <a:t> </a:t>
            </a:r>
            <a:r>
              <a:rPr lang="en-US" sz="1400" dirty="0">
                <a:solidFill>
                  <a:schemeClr val="tx1"/>
                </a:solidFill>
                <a:latin typeface="futura-pt"/>
                <a:cs typeface="Century Gothic"/>
              </a:rPr>
              <a:t>internal</a:t>
            </a:r>
            <a:r>
              <a:rPr lang="en-US" sz="1400" spc="-45" dirty="0">
                <a:solidFill>
                  <a:schemeClr val="tx1"/>
                </a:solidFill>
                <a:latin typeface="futura-pt"/>
                <a:cs typeface="Century Gothic"/>
              </a:rPr>
              <a:t> </a:t>
            </a:r>
            <a:r>
              <a:rPr lang="en-US" sz="1400" dirty="0">
                <a:solidFill>
                  <a:schemeClr val="tx1"/>
                </a:solidFill>
                <a:latin typeface="futura-pt"/>
                <a:cs typeface="Century Gothic"/>
              </a:rPr>
              <a:t>and</a:t>
            </a:r>
            <a:r>
              <a:rPr lang="en-US" sz="1400" spc="-20" dirty="0">
                <a:solidFill>
                  <a:schemeClr val="tx1"/>
                </a:solidFill>
                <a:latin typeface="futura-pt"/>
                <a:cs typeface="Century Gothic"/>
              </a:rPr>
              <a:t> </a:t>
            </a:r>
            <a:r>
              <a:rPr lang="en-US" sz="1400" dirty="0">
                <a:solidFill>
                  <a:schemeClr val="tx1"/>
                </a:solidFill>
                <a:latin typeface="futura-pt"/>
                <a:cs typeface="Century Gothic"/>
              </a:rPr>
              <a:t>external</a:t>
            </a:r>
            <a:r>
              <a:rPr lang="en-US" sz="1400" spc="-20" dirty="0">
                <a:solidFill>
                  <a:schemeClr val="tx1"/>
                </a:solidFill>
                <a:latin typeface="futura-pt"/>
                <a:cs typeface="Century Gothic"/>
              </a:rPr>
              <a:t> </a:t>
            </a:r>
            <a:r>
              <a:rPr lang="en-US" sz="1400" dirty="0">
                <a:solidFill>
                  <a:schemeClr val="tx1"/>
                </a:solidFill>
                <a:latin typeface="futura-pt"/>
                <a:cs typeface="Century Gothic"/>
              </a:rPr>
              <a:t>communication</a:t>
            </a:r>
            <a:r>
              <a:rPr lang="en-US" sz="1400" spc="-55" dirty="0">
                <a:solidFill>
                  <a:schemeClr val="tx1"/>
                </a:solidFill>
                <a:latin typeface="futura-pt"/>
                <a:cs typeface="Century Gothic"/>
              </a:rPr>
              <a:t> </a:t>
            </a:r>
            <a:r>
              <a:rPr lang="en-US" sz="1400" dirty="0">
                <a:solidFill>
                  <a:schemeClr val="tx1"/>
                </a:solidFill>
                <a:latin typeface="futura-pt"/>
                <a:cs typeface="Century Gothic"/>
              </a:rPr>
              <a:t>while</a:t>
            </a:r>
            <a:r>
              <a:rPr lang="en-US" sz="1400" spc="-65" dirty="0">
                <a:solidFill>
                  <a:schemeClr val="tx1"/>
                </a:solidFill>
                <a:latin typeface="futura-pt"/>
                <a:cs typeface="Century Gothic"/>
              </a:rPr>
              <a:t> </a:t>
            </a:r>
            <a:r>
              <a:rPr lang="en-US" sz="1400" dirty="0">
                <a:solidFill>
                  <a:schemeClr val="tx1"/>
                </a:solidFill>
                <a:latin typeface="futura-pt"/>
                <a:cs typeface="Century Gothic"/>
              </a:rPr>
              <a:t>improving</a:t>
            </a:r>
            <a:r>
              <a:rPr lang="en-US" sz="1400" spc="-70" dirty="0">
                <a:solidFill>
                  <a:schemeClr val="tx1"/>
                </a:solidFill>
                <a:latin typeface="futura-pt"/>
                <a:cs typeface="Century Gothic"/>
              </a:rPr>
              <a:t> </a:t>
            </a:r>
            <a:r>
              <a:rPr lang="en-US" sz="1400" dirty="0">
                <a:solidFill>
                  <a:schemeClr val="tx1"/>
                </a:solidFill>
                <a:latin typeface="futura-pt"/>
                <a:cs typeface="Century Gothic"/>
              </a:rPr>
              <a:t>stakeholder</a:t>
            </a:r>
            <a:r>
              <a:rPr lang="en-US" sz="1400" spc="-50" dirty="0">
                <a:solidFill>
                  <a:schemeClr val="tx1"/>
                </a:solidFill>
                <a:latin typeface="futura-pt"/>
                <a:cs typeface="Century Gothic"/>
              </a:rPr>
              <a:t> </a:t>
            </a:r>
            <a:r>
              <a:rPr lang="en-US" sz="1400" spc="-10" dirty="0">
                <a:solidFill>
                  <a:schemeClr val="tx1"/>
                </a:solidFill>
                <a:latin typeface="futura-pt"/>
                <a:cs typeface="Century Gothic"/>
              </a:rPr>
              <a:t>coordination.</a:t>
            </a:r>
            <a:endParaRPr lang="en-US" sz="1400" dirty="0">
              <a:solidFill>
                <a:schemeClr val="tx1"/>
              </a:solidFill>
              <a:latin typeface="futura-pt"/>
              <a:cs typeface="Century Gothic"/>
            </a:endParaRPr>
          </a:p>
          <a:p>
            <a:pPr marL="0" indent="0">
              <a:buNone/>
            </a:pPr>
            <a:endParaRPr lang="en-US" sz="2400" b="1" dirty="0">
              <a:solidFill>
                <a:schemeClr val="tx1"/>
              </a:solidFill>
            </a:endParaRPr>
          </a:p>
        </p:txBody>
      </p:sp>
      <p:pic>
        <p:nvPicPr>
          <p:cNvPr id="5" name="object 14">
            <a:extLst>
              <a:ext uri="{FF2B5EF4-FFF2-40B4-BE49-F238E27FC236}">
                <a16:creationId xmlns:a16="http://schemas.microsoft.com/office/drawing/2014/main" id="{84D38128-4A0F-9C4D-AC3E-9DE089E1CF0E}"/>
              </a:ext>
            </a:extLst>
          </p:cNvPr>
          <p:cNvPicPr/>
          <p:nvPr/>
        </p:nvPicPr>
        <p:blipFill>
          <a:blip r:embed="rId5" cstate="print"/>
          <a:stretch>
            <a:fillRect/>
          </a:stretch>
        </p:blipFill>
        <p:spPr>
          <a:xfrm>
            <a:off x="10993303" y="0"/>
            <a:ext cx="1143000" cy="1143000"/>
          </a:xfrm>
          <a:prstGeom prst="rect">
            <a:avLst/>
          </a:prstGeom>
        </p:spPr>
      </p:pic>
      <p:sp>
        <p:nvSpPr>
          <p:cNvPr id="14" name="object 4">
            <a:extLst>
              <a:ext uri="{FF2B5EF4-FFF2-40B4-BE49-F238E27FC236}">
                <a16:creationId xmlns:a16="http://schemas.microsoft.com/office/drawing/2014/main" id="{2234915F-97DD-6E51-8664-2826E8A36743}"/>
              </a:ext>
            </a:extLst>
          </p:cNvPr>
          <p:cNvSpPr txBox="1"/>
          <p:nvPr/>
        </p:nvSpPr>
        <p:spPr>
          <a:xfrm>
            <a:off x="273594" y="2438400"/>
            <a:ext cx="6095636" cy="3441326"/>
          </a:xfrm>
          <a:prstGeom prst="rect">
            <a:avLst/>
          </a:prstGeom>
        </p:spPr>
        <p:txBody>
          <a:bodyPr vert="horz" wrap="square" lIns="0" tIns="113664" rIns="0" bIns="0" rtlCol="0">
            <a:spAutoFit/>
          </a:bodyPr>
          <a:lstStyle/>
          <a:p>
            <a:pPr marL="228600" indent="-228600">
              <a:lnSpc>
                <a:spcPct val="90000"/>
              </a:lnSpc>
              <a:spcBef>
                <a:spcPts val="1000"/>
              </a:spcBef>
              <a:buClr>
                <a:srgbClr val="C00000"/>
              </a:buClr>
              <a:buBlip>
                <a:blip r:embed="rId4"/>
              </a:buBlip>
            </a:pPr>
            <a:r>
              <a:rPr sz="2400" b="1" dirty="0">
                <a:solidFill>
                  <a:schemeClr val="tx1">
                    <a:lumMod val="75000"/>
                    <a:lumOff val="25000"/>
                  </a:schemeClr>
                </a:solidFill>
                <a:latin typeface="futura-pt"/>
              </a:rPr>
              <a:t>CAPABILITIES</a:t>
            </a:r>
          </a:p>
          <a:p>
            <a:pPr marL="129539" indent="-117475">
              <a:lnSpc>
                <a:spcPct val="100000"/>
              </a:lnSpc>
              <a:spcBef>
                <a:spcPts val="475"/>
              </a:spcBef>
              <a:buFont typeface="Arial"/>
              <a:buChar char="•"/>
              <a:tabLst>
                <a:tab pos="130175" algn="l"/>
              </a:tabLst>
            </a:pPr>
            <a:r>
              <a:rPr sz="1600" b="1" dirty="0">
                <a:latin typeface="futura-pt"/>
                <a:cs typeface="Century Gothic"/>
              </a:rPr>
              <a:t>Identify</a:t>
            </a:r>
            <a:r>
              <a:rPr sz="1600" b="1" spc="-30" dirty="0">
                <a:latin typeface="futura-pt"/>
                <a:cs typeface="Century Gothic"/>
              </a:rPr>
              <a:t> </a:t>
            </a:r>
            <a:r>
              <a:rPr sz="1600" dirty="0">
                <a:latin typeface="futura-pt"/>
                <a:cs typeface="Century Gothic"/>
              </a:rPr>
              <a:t>opportunities</a:t>
            </a:r>
            <a:r>
              <a:rPr sz="1600" spc="20" dirty="0">
                <a:latin typeface="futura-pt"/>
                <a:cs typeface="Century Gothic"/>
              </a:rPr>
              <a:t> </a:t>
            </a:r>
            <a:r>
              <a:rPr sz="1600" dirty="0">
                <a:latin typeface="futura-pt"/>
                <a:cs typeface="Century Gothic"/>
              </a:rPr>
              <a:t>in</a:t>
            </a:r>
            <a:r>
              <a:rPr sz="1600" spc="-25" dirty="0">
                <a:latin typeface="futura-pt"/>
                <a:cs typeface="Century Gothic"/>
              </a:rPr>
              <a:t> </a:t>
            </a:r>
            <a:r>
              <a:rPr sz="1600" dirty="0">
                <a:latin typeface="futura-pt"/>
                <a:cs typeface="Century Gothic"/>
              </a:rPr>
              <a:t>defense</a:t>
            </a:r>
            <a:r>
              <a:rPr sz="1600" spc="-30" dirty="0">
                <a:latin typeface="futura-pt"/>
                <a:cs typeface="Century Gothic"/>
              </a:rPr>
              <a:t> </a:t>
            </a:r>
            <a:r>
              <a:rPr sz="1600" dirty="0">
                <a:latin typeface="futura-pt"/>
                <a:cs typeface="Century Gothic"/>
              </a:rPr>
              <a:t>sector </a:t>
            </a:r>
            <a:r>
              <a:rPr sz="1600" spc="-10" dirty="0">
                <a:latin typeface="futura-pt"/>
                <a:cs typeface="Century Gothic"/>
              </a:rPr>
              <a:t>marketplace</a:t>
            </a:r>
            <a:endParaRPr sz="1600" dirty="0">
              <a:latin typeface="futura-pt"/>
              <a:cs typeface="Century Gothic"/>
            </a:endParaRPr>
          </a:p>
          <a:p>
            <a:pPr marL="129539" indent="-117475">
              <a:lnSpc>
                <a:spcPct val="100000"/>
              </a:lnSpc>
              <a:buFont typeface="Arial"/>
              <a:buChar char="•"/>
              <a:tabLst>
                <a:tab pos="130175" algn="l"/>
              </a:tabLst>
            </a:pPr>
            <a:r>
              <a:rPr sz="1600" b="1" dirty="0">
                <a:latin typeface="futura-pt"/>
                <a:cs typeface="Century Gothic"/>
              </a:rPr>
              <a:t>Connect</a:t>
            </a:r>
            <a:r>
              <a:rPr sz="1600" b="1" spc="-35" dirty="0">
                <a:latin typeface="futura-pt"/>
                <a:cs typeface="Century Gothic"/>
              </a:rPr>
              <a:t> </a:t>
            </a:r>
            <a:r>
              <a:rPr sz="1600" dirty="0">
                <a:latin typeface="futura-pt"/>
                <a:cs typeface="Century Gothic"/>
              </a:rPr>
              <a:t>technology</a:t>
            </a:r>
            <a:r>
              <a:rPr sz="1600" spc="5" dirty="0">
                <a:latin typeface="futura-pt"/>
                <a:cs typeface="Century Gothic"/>
              </a:rPr>
              <a:t> </a:t>
            </a:r>
            <a:r>
              <a:rPr sz="1600" dirty="0">
                <a:latin typeface="futura-pt"/>
                <a:cs typeface="Century Gothic"/>
              </a:rPr>
              <a:t>companies</a:t>
            </a:r>
            <a:r>
              <a:rPr sz="1600" spc="-25" dirty="0">
                <a:latin typeface="futura-pt"/>
                <a:cs typeface="Century Gothic"/>
              </a:rPr>
              <a:t> </a:t>
            </a:r>
            <a:r>
              <a:rPr sz="1600" dirty="0">
                <a:latin typeface="futura-pt"/>
                <a:cs typeface="Century Gothic"/>
              </a:rPr>
              <a:t>to</a:t>
            </a:r>
            <a:r>
              <a:rPr sz="1600" spc="15" dirty="0">
                <a:latin typeface="futura-pt"/>
                <a:cs typeface="Century Gothic"/>
              </a:rPr>
              <a:t> </a:t>
            </a:r>
            <a:r>
              <a:rPr sz="1600" dirty="0">
                <a:latin typeface="futura-pt"/>
                <a:cs typeface="Century Gothic"/>
              </a:rPr>
              <a:t>government</a:t>
            </a:r>
            <a:r>
              <a:rPr sz="1600" spc="10" dirty="0">
                <a:latin typeface="futura-pt"/>
                <a:cs typeface="Century Gothic"/>
              </a:rPr>
              <a:t> </a:t>
            </a:r>
            <a:r>
              <a:rPr sz="1600" spc="-10" dirty="0">
                <a:latin typeface="futura-pt"/>
                <a:cs typeface="Century Gothic"/>
              </a:rPr>
              <a:t>needs</a:t>
            </a:r>
            <a:endParaRPr sz="1600" dirty="0">
              <a:latin typeface="futura-pt"/>
              <a:cs typeface="Century Gothic"/>
            </a:endParaRPr>
          </a:p>
          <a:p>
            <a:pPr marL="129539" marR="41910" indent="-117475">
              <a:lnSpc>
                <a:spcPct val="100000"/>
              </a:lnSpc>
              <a:buFont typeface="Arial"/>
              <a:buChar char="•"/>
              <a:tabLst>
                <a:tab pos="130175" algn="l"/>
              </a:tabLst>
            </a:pPr>
            <a:r>
              <a:rPr sz="1600" b="1" dirty="0">
                <a:latin typeface="futura-pt"/>
                <a:cs typeface="Century Gothic"/>
              </a:rPr>
              <a:t>Highlight</a:t>
            </a:r>
            <a:r>
              <a:rPr sz="1600" b="1" spc="-60" dirty="0">
                <a:latin typeface="futura-pt"/>
                <a:cs typeface="Century Gothic"/>
              </a:rPr>
              <a:t> </a:t>
            </a:r>
            <a:r>
              <a:rPr sz="1600" dirty="0">
                <a:latin typeface="futura-pt"/>
                <a:cs typeface="Century Gothic"/>
              </a:rPr>
              <a:t>opportunities,</a:t>
            </a:r>
            <a:r>
              <a:rPr sz="1600" spc="5" dirty="0">
                <a:latin typeface="futura-pt"/>
                <a:cs typeface="Century Gothic"/>
              </a:rPr>
              <a:t> </a:t>
            </a:r>
            <a:r>
              <a:rPr sz="1600" dirty="0">
                <a:latin typeface="futura-pt"/>
                <a:cs typeface="Century Gothic"/>
              </a:rPr>
              <a:t>formulate</a:t>
            </a:r>
            <a:r>
              <a:rPr sz="1600" spc="-45" dirty="0">
                <a:latin typeface="futura-pt"/>
                <a:cs typeface="Century Gothic"/>
              </a:rPr>
              <a:t> </a:t>
            </a:r>
            <a:r>
              <a:rPr sz="1600" dirty="0">
                <a:latin typeface="futura-pt"/>
                <a:cs typeface="Century Gothic"/>
              </a:rPr>
              <a:t>marketing</a:t>
            </a:r>
            <a:r>
              <a:rPr sz="1600" spc="-15" dirty="0">
                <a:latin typeface="futura-pt"/>
                <a:cs typeface="Century Gothic"/>
              </a:rPr>
              <a:t> </a:t>
            </a:r>
            <a:r>
              <a:rPr sz="1600" spc="-10" dirty="0">
                <a:latin typeface="futura-pt"/>
                <a:cs typeface="Century Gothic"/>
              </a:rPr>
              <a:t>strategies, </a:t>
            </a:r>
            <a:r>
              <a:rPr sz="1600" dirty="0">
                <a:latin typeface="futura-pt"/>
                <a:cs typeface="Century Gothic"/>
              </a:rPr>
              <a:t>and</a:t>
            </a:r>
            <a:r>
              <a:rPr sz="1600" spc="20" dirty="0">
                <a:latin typeface="futura-pt"/>
                <a:cs typeface="Century Gothic"/>
              </a:rPr>
              <a:t> </a:t>
            </a:r>
            <a:r>
              <a:rPr sz="1600" dirty="0">
                <a:latin typeface="futura-pt"/>
                <a:cs typeface="Century Gothic"/>
              </a:rPr>
              <a:t>develop</a:t>
            </a:r>
            <a:r>
              <a:rPr sz="1600" spc="-35" dirty="0">
                <a:latin typeface="futura-pt"/>
                <a:cs typeface="Century Gothic"/>
              </a:rPr>
              <a:t> </a:t>
            </a:r>
            <a:r>
              <a:rPr sz="1600" dirty="0">
                <a:latin typeface="futura-pt"/>
                <a:cs typeface="Century Gothic"/>
              </a:rPr>
              <a:t>plans</a:t>
            </a:r>
            <a:r>
              <a:rPr sz="1600" spc="-10" dirty="0">
                <a:latin typeface="futura-pt"/>
                <a:cs typeface="Century Gothic"/>
              </a:rPr>
              <a:t> </a:t>
            </a:r>
            <a:r>
              <a:rPr sz="1600" dirty="0">
                <a:latin typeface="futura-pt"/>
                <a:cs typeface="Century Gothic"/>
              </a:rPr>
              <a:t>of</a:t>
            </a:r>
            <a:r>
              <a:rPr sz="1600" spc="15" dirty="0">
                <a:latin typeface="futura-pt"/>
                <a:cs typeface="Century Gothic"/>
              </a:rPr>
              <a:t> </a:t>
            </a:r>
            <a:r>
              <a:rPr sz="1600" spc="-10" dirty="0">
                <a:latin typeface="futura-pt"/>
                <a:cs typeface="Century Gothic"/>
              </a:rPr>
              <a:t>action</a:t>
            </a:r>
            <a:endParaRPr sz="1600" dirty="0">
              <a:latin typeface="futura-pt"/>
              <a:cs typeface="Century Gothic"/>
            </a:endParaRPr>
          </a:p>
          <a:p>
            <a:pPr marL="129539" marR="569595" indent="-117475">
              <a:lnSpc>
                <a:spcPct val="100000"/>
              </a:lnSpc>
              <a:buFont typeface="Arial"/>
              <a:buChar char="•"/>
              <a:tabLst>
                <a:tab pos="130175" algn="l"/>
              </a:tabLst>
            </a:pPr>
            <a:r>
              <a:rPr sz="1600" b="1" dirty="0">
                <a:latin typeface="futura-pt"/>
                <a:cs typeface="Century Gothic"/>
              </a:rPr>
              <a:t>Guide</a:t>
            </a:r>
            <a:r>
              <a:rPr sz="1600" b="1" spc="-30" dirty="0">
                <a:latin typeface="futura-pt"/>
                <a:cs typeface="Century Gothic"/>
              </a:rPr>
              <a:t> </a:t>
            </a:r>
            <a:r>
              <a:rPr sz="1600" dirty="0">
                <a:latin typeface="futura-pt"/>
                <a:cs typeface="Century Gothic"/>
              </a:rPr>
              <a:t>clients</a:t>
            </a:r>
            <a:r>
              <a:rPr sz="1600" spc="-30" dirty="0">
                <a:latin typeface="futura-pt"/>
                <a:cs typeface="Century Gothic"/>
              </a:rPr>
              <a:t> </a:t>
            </a:r>
            <a:r>
              <a:rPr sz="1600" dirty="0">
                <a:latin typeface="futura-pt"/>
                <a:cs typeface="Century Gothic"/>
              </a:rPr>
              <a:t>through</a:t>
            </a:r>
            <a:r>
              <a:rPr sz="1600" spc="35" dirty="0">
                <a:latin typeface="futura-pt"/>
                <a:cs typeface="Century Gothic"/>
              </a:rPr>
              <a:t> </a:t>
            </a:r>
            <a:r>
              <a:rPr sz="1600" dirty="0">
                <a:latin typeface="futura-pt"/>
                <a:cs typeface="Century Gothic"/>
              </a:rPr>
              <a:t>the complexities</a:t>
            </a:r>
            <a:r>
              <a:rPr sz="1600" spc="-40" dirty="0">
                <a:latin typeface="futura-pt"/>
                <a:cs typeface="Century Gothic"/>
              </a:rPr>
              <a:t> </a:t>
            </a:r>
            <a:r>
              <a:rPr sz="1600" dirty="0">
                <a:latin typeface="futura-pt"/>
                <a:cs typeface="Century Gothic"/>
              </a:rPr>
              <a:t>of</a:t>
            </a:r>
            <a:r>
              <a:rPr sz="1600" spc="-10" dirty="0">
                <a:latin typeface="futura-pt"/>
                <a:cs typeface="Century Gothic"/>
              </a:rPr>
              <a:t> doing </a:t>
            </a:r>
            <a:r>
              <a:rPr sz="1600" dirty="0">
                <a:latin typeface="futura-pt"/>
                <a:cs typeface="Century Gothic"/>
              </a:rPr>
              <a:t>business</a:t>
            </a:r>
            <a:r>
              <a:rPr sz="1600" spc="-50" dirty="0">
                <a:latin typeface="futura-pt"/>
                <a:cs typeface="Century Gothic"/>
              </a:rPr>
              <a:t> </a:t>
            </a:r>
            <a:r>
              <a:rPr sz="1600" dirty="0">
                <a:latin typeface="futura-pt"/>
                <a:cs typeface="Century Gothic"/>
              </a:rPr>
              <a:t>with the Department</a:t>
            </a:r>
            <a:r>
              <a:rPr sz="1600" spc="5" dirty="0">
                <a:latin typeface="futura-pt"/>
                <a:cs typeface="Century Gothic"/>
              </a:rPr>
              <a:t> </a:t>
            </a:r>
            <a:r>
              <a:rPr sz="1600" dirty="0">
                <a:latin typeface="futura-pt"/>
                <a:cs typeface="Century Gothic"/>
              </a:rPr>
              <a:t>of</a:t>
            </a:r>
            <a:r>
              <a:rPr sz="1600" spc="-10" dirty="0">
                <a:latin typeface="futura-pt"/>
                <a:cs typeface="Century Gothic"/>
              </a:rPr>
              <a:t> Defense</a:t>
            </a:r>
            <a:endParaRPr sz="1600" dirty="0">
              <a:latin typeface="futura-pt"/>
              <a:cs typeface="Century Gothic"/>
            </a:endParaRPr>
          </a:p>
          <a:p>
            <a:pPr marL="129539" marR="538480" indent="-117475">
              <a:lnSpc>
                <a:spcPct val="100000"/>
              </a:lnSpc>
              <a:buFont typeface="Arial"/>
              <a:buChar char="•"/>
              <a:tabLst>
                <a:tab pos="130175" algn="l"/>
              </a:tabLst>
            </a:pPr>
            <a:r>
              <a:rPr sz="1600" b="1" dirty="0">
                <a:latin typeface="futura-pt"/>
                <a:cs typeface="Century Gothic"/>
              </a:rPr>
              <a:t>Support</a:t>
            </a:r>
            <a:r>
              <a:rPr sz="1600" b="1" spc="-25" dirty="0">
                <a:latin typeface="futura-pt"/>
                <a:cs typeface="Century Gothic"/>
              </a:rPr>
              <a:t> </a:t>
            </a:r>
            <a:r>
              <a:rPr sz="1600" dirty="0">
                <a:latin typeface="futura-pt"/>
                <a:cs typeface="Century Gothic"/>
              </a:rPr>
              <a:t>government processes</a:t>
            </a:r>
            <a:r>
              <a:rPr sz="1600" spc="-30" dirty="0">
                <a:latin typeface="futura-pt"/>
                <a:cs typeface="Century Gothic"/>
              </a:rPr>
              <a:t> </a:t>
            </a:r>
            <a:r>
              <a:rPr sz="1600" dirty="0">
                <a:latin typeface="futura-pt"/>
                <a:cs typeface="Century Gothic"/>
              </a:rPr>
              <a:t>for </a:t>
            </a:r>
            <a:r>
              <a:rPr sz="1600" spc="-10" dirty="0">
                <a:latin typeface="futura-pt"/>
                <a:cs typeface="Century Gothic"/>
              </a:rPr>
              <a:t>requirements </a:t>
            </a:r>
            <a:r>
              <a:rPr sz="1600" dirty="0">
                <a:latin typeface="futura-pt"/>
                <a:cs typeface="Century Gothic"/>
              </a:rPr>
              <a:t>validation</a:t>
            </a:r>
            <a:r>
              <a:rPr sz="1600" spc="5" dirty="0">
                <a:latin typeface="futura-pt"/>
                <a:cs typeface="Century Gothic"/>
              </a:rPr>
              <a:t> </a:t>
            </a:r>
            <a:r>
              <a:rPr sz="1600" dirty="0">
                <a:latin typeface="futura-pt"/>
                <a:cs typeface="Century Gothic"/>
              </a:rPr>
              <a:t>and</a:t>
            </a:r>
            <a:r>
              <a:rPr sz="1600" spc="5" dirty="0">
                <a:latin typeface="futura-pt"/>
                <a:cs typeface="Century Gothic"/>
              </a:rPr>
              <a:t> </a:t>
            </a:r>
            <a:r>
              <a:rPr sz="1600" dirty="0">
                <a:latin typeface="futura-pt"/>
                <a:cs typeface="Century Gothic"/>
              </a:rPr>
              <a:t>budget</a:t>
            </a:r>
            <a:r>
              <a:rPr sz="1600" spc="-5" dirty="0">
                <a:latin typeface="futura-pt"/>
                <a:cs typeface="Century Gothic"/>
              </a:rPr>
              <a:t> </a:t>
            </a:r>
            <a:r>
              <a:rPr sz="1600" spc="-10" dirty="0">
                <a:latin typeface="futura-pt"/>
                <a:cs typeface="Century Gothic"/>
              </a:rPr>
              <a:t>development</a:t>
            </a:r>
            <a:endParaRPr sz="1600" dirty="0">
              <a:latin typeface="futura-pt"/>
              <a:cs typeface="Century Gothic"/>
            </a:endParaRPr>
          </a:p>
          <a:p>
            <a:pPr marL="129539" marR="102235" indent="-117475">
              <a:lnSpc>
                <a:spcPct val="100000"/>
              </a:lnSpc>
              <a:buFont typeface="Arial"/>
              <a:buChar char="•"/>
              <a:tabLst>
                <a:tab pos="130175" algn="l"/>
              </a:tabLst>
            </a:pPr>
            <a:r>
              <a:rPr sz="1600" b="1" dirty="0">
                <a:latin typeface="futura-pt"/>
                <a:cs typeface="Century Gothic"/>
              </a:rPr>
              <a:t>Conduct</a:t>
            </a:r>
            <a:r>
              <a:rPr sz="1600" b="1" spc="-25" dirty="0">
                <a:latin typeface="futura-pt"/>
                <a:cs typeface="Century Gothic"/>
              </a:rPr>
              <a:t> </a:t>
            </a:r>
            <a:r>
              <a:rPr sz="1600" dirty="0">
                <a:latin typeface="futura-pt"/>
                <a:cs typeface="Century Gothic"/>
              </a:rPr>
              <a:t>organizational</a:t>
            </a:r>
            <a:r>
              <a:rPr sz="1600" spc="40" dirty="0">
                <a:latin typeface="futura-pt"/>
                <a:cs typeface="Century Gothic"/>
              </a:rPr>
              <a:t> </a:t>
            </a:r>
            <a:r>
              <a:rPr sz="1600" dirty="0">
                <a:latin typeface="futura-pt"/>
                <a:cs typeface="Century Gothic"/>
              </a:rPr>
              <a:t>analysis</a:t>
            </a:r>
            <a:r>
              <a:rPr sz="1600" spc="-30" dirty="0">
                <a:latin typeface="futura-pt"/>
                <a:cs typeface="Century Gothic"/>
              </a:rPr>
              <a:t> </a:t>
            </a:r>
            <a:r>
              <a:rPr sz="1600" dirty="0">
                <a:latin typeface="futura-pt"/>
                <a:cs typeface="Century Gothic"/>
              </a:rPr>
              <a:t>and</a:t>
            </a:r>
            <a:r>
              <a:rPr sz="1600" spc="5" dirty="0">
                <a:latin typeface="futura-pt"/>
                <a:cs typeface="Century Gothic"/>
              </a:rPr>
              <a:t> </a:t>
            </a:r>
            <a:r>
              <a:rPr sz="1600" dirty="0">
                <a:latin typeface="futura-pt"/>
                <a:cs typeface="Century Gothic"/>
              </a:rPr>
              <a:t>long-</a:t>
            </a:r>
            <a:r>
              <a:rPr sz="1600" spc="-10" dirty="0">
                <a:latin typeface="futura-pt"/>
                <a:cs typeface="Century Gothic"/>
              </a:rPr>
              <a:t>range </a:t>
            </a:r>
            <a:r>
              <a:rPr sz="1600" dirty="0">
                <a:latin typeface="futura-pt"/>
                <a:cs typeface="Century Gothic"/>
              </a:rPr>
              <a:t>planning</a:t>
            </a:r>
            <a:r>
              <a:rPr sz="1600" spc="-25" dirty="0">
                <a:latin typeface="futura-pt"/>
                <a:cs typeface="Century Gothic"/>
              </a:rPr>
              <a:t> </a:t>
            </a:r>
            <a:r>
              <a:rPr sz="1600" dirty="0">
                <a:latin typeface="futura-pt"/>
                <a:cs typeface="Century Gothic"/>
              </a:rPr>
              <a:t>on behalf</a:t>
            </a:r>
            <a:r>
              <a:rPr sz="1600" spc="-25" dirty="0">
                <a:latin typeface="futura-pt"/>
                <a:cs typeface="Century Gothic"/>
              </a:rPr>
              <a:t> </a:t>
            </a:r>
            <a:r>
              <a:rPr sz="1600" dirty="0">
                <a:latin typeface="futura-pt"/>
                <a:cs typeface="Century Gothic"/>
              </a:rPr>
              <a:t>of private</a:t>
            </a:r>
            <a:r>
              <a:rPr sz="1600" spc="25" dirty="0">
                <a:latin typeface="futura-pt"/>
                <a:cs typeface="Century Gothic"/>
              </a:rPr>
              <a:t> </a:t>
            </a:r>
            <a:r>
              <a:rPr sz="1600" dirty="0">
                <a:latin typeface="futura-pt"/>
                <a:cs typeface="Century Gothic"/>
              </a:rPr>
              <a:t>sector</a:t>
            </a:r>
            <a:r>
              <a:rPr sz="1600" spc="10" dirty="0">
                <a:latin typeface="futura-pt"/>
                <a:cs typeface="Century Gothic"/>
              </a:rPr>
              <a:t> </a:t>
            </a:r>
            <a:r>
              <a:rPr sz="1600" dirty="0">
                <a:latin typeface="futura-pt"/>
                <a:cs typeface="Century Gothic"/>
              </a:rPr>
              <a:t>and</a:t>
            </a:r>
            <a:r>
              <a:rPr sz="1600" spc="10" dirty="0">
                <a:latin typeface="futura-pt"/>
                <a:cs typeface="Century Gothic"/>
              </a:rPr>
              <a:t> </a:t>
            </a:r>
            <a:r>
              <a:rPr sz="1600" spc="-10" dirty="0">
                <a:latin typeface="futura-pt"/>
                <a:cs typeface="Century Gothic"/>
              </a:rPr>
              <a:t>government clients</a:t>
            </a:r>
            <a:endParaRPr sz="1600" dirty="0">
              <a:latin typeface="futura-pt"/>
              <a:cs typeface="Century Gothic"/>
            </a:endParaRPr>
          </a:p>
          <a:p>
            <a:pPr marL="129539" marR="30480" indent="-117475">
              <a:lnSpc>
                <a:spcPct val="100000"/>
              </a:lnSpc>
              <a:buFont typeface="Arial"/>
              <a:buChar char="•"/>
              <a:tabLst>
                <a:tab pos="130175" algn="l"/>
              </a:tabLst>
            </a:pPr>
            <a:r>
              <a:rPr sz="1600" b="1" dirty="0">
                <a:latin typeface="futura-pt"/>
                <a:cs typeface="Century Gothic"/>
              </a:rPr>
              <a:t>Provide</a:t>
            </a:r>
            <a:r>
              <a:rPr sz="1600" b="1" spc="-10" dirty="0">
                <a:latin typeface="futura-pt"/>
                <a:cs typeface="Century Gothic"/>
              </a:rPr>
              <a:t> </a:t>
            </a:r>
            <a:r>
              <a:rPr sz="1600" spc="-10" dirty="0">
                <a:latin typeface="futura-pt"/>
                <a:cs typeface="Century Gothic"/>
              </a:rPr>
              <a:t>senior-</a:t>
            </a:r>
            <a:r>
              <a:rPr sz="1600" dirty="0">
                <a:latin typeface="futura-pt"/>
                <a:cs typeface="Century Gothic"/>
              </a:rPr>
              <a:t>level</a:t>
            </a:r>
            <a:r>
              <a:rPr sz="1600" spc="-30" dirty="0">
                <a:latin typeface="futura-pt"/>
                <a:cs typeface="Century Gothic"/>
              </a:rPr>
              <a:t> </a:t>
            </a:r>
            <a:r>
              <a:rPr sz="1600" dirty="0">
                <a:latin typeface="futura-pt"/>
                <a:cs typeface="Century Gothic"/>
              </a:rPr>
              <a:t>counsel</a:t>
            </a:r>
            <a:r>
              <a:rPr sz="1600" spc="-15" dirty="0">
                <a:latin typeface="futura-pt"/>
                <a:cs typeface="Century Gothic"/>
              </a:rPr>
              <a:t> </a:t>
            </a:r>
            <a:r>
              <a:rPr sz="1600" dirty="0">
                <a:latin typeface="futura-pt"/>
                <a:cs typeface="Century Gothic"/>
              </a:rPr>
              <a:t>to</a:t>
            </a:r>
            <a:r>
              <a:rPr sz="1600" spc="25" dirty="0">
                <a:latin typeface="futura-pt"/>
                <a:cs typeface="Century Gothic"/>
              </a:rPr>
              <a:t> </a:t>
            </a:r>
            <a:r>
              <a:rPr sz="1600" dirty="0">
                <a:latin typeface="futura-pt"/>
                <a:cs typeface="Century Gothic"/>
              </a:rPr>
              <a:t>decision</a:t>
            </a:r>
            <a:r>
              <a:rPr sz="1600" spc="-5" dirty="0">
                <a:latin typeface="futura-pt"/>
                <a:cs typeface="Century Gothic"/>
              </a:rPr>
              <a:t> </a:t>
            </a:r>
            <a:r>
              <a:rPr sz="1600" dirty="0">
                <a:latin typeface="futura-pt"/>
                <a:cs typeface="Century Gothic"/>
              </a:rPr>
              <a:t>makers</a:t>
            </a:r>
            <a:r>
              <a:rPr sz="1600" spc="-15" dirty="0">
                <a:latin typeface="futura-pt"/>
                <a:cs typeface="Century Gothic"/>
              </a:rPr>
              <a:t> </a:t>
            </a:r>
            <a:r>
              <a:rPr sz="1600" spc="-25" dirty="0">
                <a:latin typeface="futura-pt"/>
                <a:cs typeface="Century Gothic"/>
              </a:rPr>
              <a:t>and </a:t>
            </a:r>
            <a:r>
              <a:rPr sz="1600" dirty="0">
                <a:latin typeface="futura-pt"/>
                <a:cs typeface="Century Gothic"/>
              </a:rPr>
              <a:t>expert</a:t>
            </a:r>
            <a:r>
              <a:rPr sz="1600" spc="-45" dirty="0">
                <a:latin typeface="futura-pt"/>
                <a:cs typeface="Century Gothic"/>
              </a:rPr>
              <a:t> </a:t>
            </a:r>
            <a:r>
              <a:rPr sz="1600" dirty="0">
                <a:latin typeface="futura-pt"/>
                <a:cs typeface="Century Gothic"/>
              </a:rPr>
              <a:t>witness</a:t>
            </a:r>
            <a:r>
              <a:rPr sz="1600" spc="-5" dirty="0">
                <a:latin typeface="futura-pt"/>
                <a:cs typeface="Century Gothic"/>
              </a:rPr>
              <a:t> </a:t>
            </a:r>
            <a:r>
              <a:rPr sz="1600" dirty="0">
                <a:latin typeface="futura-pt"/>
                <a:cs typeface="Century Gothic"/>
              </a:rPr>
              <a:t>testimony</a:t>
            </a:r>
            <a:r>
              <a:rPr sz="1600" spc="15" dirty="0">
                <a:latin typeface="futura-pt"/>
                <a:cs typeface="Century Gothic"/>
              </a:rPr>
              <a:t> </a:t>
            </a:r>
            <a:r>
              <a:rPr sz="1600" dirty="0">
                <a:latin typeface="futura-pt"/>
                <a:cs typeface="Century Gothic"/>
              </a:rPr>
              <a:t>on</a:t>
            </a:r>
            <a:r>
              <a:rPr sz="1600" spc="-10" dirty="0">
                <a:latin typeface="futura-pt"/>
                <a:cs typeface="Century Gothic"/>
              </a:rPr>
              <a:t> </a:t>
            </a:r>
            <a:r>
              <a:rPr sz="1600" dirty="0">
                <a:latin typeface="futura-pt"/>
                <a:cs typeface="Century Gothic"/>
              </a:rPr>
              <a:t>behalf</a:t>
            </a:r>
            <a:r>
              <a:rPr sz="1600" spc="-35" dirty="0">
                <a:latin typeface="futura-pt"/>
                <a:cs typeface="Century Gothic"/>
              </a:rPr>
              <a:t> </a:t>
            </a:r>
            <a:r>
              <a:rPr sz="1600" dirty="0">
                <a:latin typeface="futura-pt"/>
                <a:cs typeface="Century Gothic"/>
              </a:rPr>
              <a:t>of</a:t>
            </a:r>
            <a:r>
              <a:rPr sz="1600" spc="-10" dirty="0">
                <a:latin typeface="futura-pt"/>
                <a:cs typeface="Century Gothic"/>
              </a:rPr>
              <a:t> </a:t>
            </a:r>
            <a:r>
              <a:rPr sz="1600" dirty="0">
                <a:latin typeface="futura-pt"/>
                <a:cs typeface="Century Gothic"/>
              </a:rPr>
              <a:t>corporate</a:t>
            </a:r>
            <a:r>
              <a:rPr sz="1600" spc="25" dirty="0">
                <a:latin typeface="futura-pt"/>
                <a:cs typeface="Century Gothic"/>
              </a:rPr>
              <a:t> </a:t>
            </a:r>
            <a:r>
              <a:rPr sz="1600" spc="-10" dirty="0">
                <a:latin typeface="futura-pt"/>
                <a:cs typeface="Century Gothic"/>
              </a:rPr>
              <a:t>clients</a:t>
            </a:r>
            <a:endParaRPr sz="1600" dirty="0">
              <a:latin typeface="futura-pt"/>
              <a:cs typeface="Century Gothic"/>
            </a:endParaRPr>
          </a:p>
        </p:txBody>
      </p:sp>
      <p:sp>
        <p:nvSpPr>
          <p:cNvPr id="15" name="object 5">
            <a:extLst>
              <a:ext uri="{FF2B5EF4-FFF2-40B4-BE49-F238E27FC236}">
                <a16:creationId xmlns:a16="http://schemas.microsoft.com/office/drawing/2014/main" id="{16161B92-4648-628C-6983-D75DAC8D44C0}"/>
              </a:ext>
            </a:extLst>
          </p:cNvPr>
          <p:cNvSpPr txBox="1"/>
          <p:nvPr/>
        </p:nvSpPr>
        <p:spPr>
          <a:xfrm>
            <a:off x="6477000" y="2514600"/>
            <a:ext cx="5611159" cy="1330749"/>
          </a:xfrm>
          <a:prstGeom prst="rect">
            <a:avLst/>
          </a:prstGeom>
        </p:spPr>
        <p:txBody>
          <a:bodyPr vert="horz" wrap="square" lIns="0" tIns="13335" rIns="0" bIns="0" rtlCol="0">
            <a:spAutoFit/>
          </a:bodyPr>
          <a:lstStyle/>
          <a:p>
            <a:pPr marL="228600" indent="-228600">
              <a:lnSpc>
                <a:spcPct val="90000"/>
              </a:lnSpc>
              <a:spcBef>
                <a:spcPts val="1000"/>
              </a:spcBef>
              <a:buClr>
                <a:srgbClr val="C00000"/>
              </a:buClr>
              <a:buBlip>
                <a:blip r:embed="rId4"/>
              </a:buBlip>
            </a:pPr>
            <a:r>
              <a:rPr sz="2400" b="1" dirty="0">
                <a:solidFill>
                  <a:schemeClr val="tx1">
                    <a:lumMod val="75000"/>
                    <a:lumOff val="25000"/>
                  </a:schemeClr>
                </a:solidFill>
                <a:latin typeface="futura-pt"/>
              </a:rPr>
              <a:t>EXPERTISE</a:t>
            </a:r>
          </a:p>
          <a:p>
            <a:pPr marL="12064">
              <a:lnSpc>
                <a:spcPct val="100000"/>
              </a:lnSpc>
              <a:tabLst>
                <a:tab pos="130175" algn="l"/>
              </a:tabLst>
            </a:pPr>
            <a:r>
              <a:rPr sz="1600" dirty="0">
                <a:latin typeface="futura-pt"/>
                <a:cs typeface="Century Gothic"/>
              </a:rPr>
              <a:t>Integration</a:t>
            </a:r>
            <a:r>
              <a:rPr sz="1600" spc="25" dirty="0">
                <a:latin typeface="futura-pt"/>
                <a:cs typeface="Century Gothic"/>
              </a:rPr>
              <a:t> </a:t>
            </a:r>
            <a:r>
              <a:rPr sz="1600" dirty="0">
                <a:latin typeface="futura-pt"/>
                <a:cs typeface="Century Gothic"/>
              </a:rPr>
              <a:t>of</a:t>
            </a:r>
            <a:r>
              <a:rPr sz="1600" spc="-15" dirty="0">
                <a:latin typeface="futura-pt"/>
                <a:cs typeface="Century Gothic"/>
              </a:rPr>
              <a:t> </a:t>
            </a:r>
            <a:r>
              <a:rPr sz="1600" dirty="0">
                <a:latin typeface="futura-pt"/>
                <a:cs typeface="Century Gothic"/>
              </a:rPr>
              <a:t>naval</a:t>
            </a:r>
            <a:r>
              <a:rPr sz="1600" spc="5" dirty="0">
                <a:latin typeface="futura-pt"/>
                <a:cs typeface="Century Gothic"/>
              </a:rPr>
              <a:t> </a:t>
            </a:r>
            <a:r>
              <a:rPr sz="1600" dirty="0">
                <a:latin typeface="futura-pt"/>
                <a:cs typeface="Century Gothic"/>
              </a:rPr>
              <a:t>processes,</a:t>
            </a:r>
            <a:r>
              <a:rPr sz="1600" spc="-25" dirty="0">
                <a:latin typeface="futura-pt"/>
                <a:cs typeface="Century Gothic"/>
              </a:rPr>
              <a:t> </a:t>
            </a:r>
            <a:r>
              <a:rPr sz="1600" dirty="0">
                <a:latin typeface="futura-pt"/>
                <a:cs typeface="Century Gothic"/>
              </a:rPr>
              <a:t>systems,</a:t>
            </a:r>
            <a:r>
              <a:rPr sz="1600" spc="-25" dirty="0">
                <a:latin typeface="futura-pt"/>
                <a:cs typeface="Century Gothic"/>
              </a:rPr>
              <a:t> </a:t>
            </a:r>
            <a:r>
              <a:rPr sz="1600" dirty="0">
                <a:latin typeface="futura-pt"/>
                <a:cs typeface="Century Gothic"/>
              </a:rPr>
              <a:t>and </a:t>
            </a:r>
            <a:r>
              <a:rPr sz="1600" spc="-10" dirty="0">
                <a:latin typeface="futura-pt"/>
                <a:cs typeface="Century Gothic"/>
              </a:rPr>
              <a:t>operations</a:t>
            </a:r>
            <a:endParaRPr sz="1600" dirty="0">
              <a:latin typeface="futura-pt"/>
              <a:cs typeface="Century Gothic"/>
            </a:endParaRPr>
          </a:p>
          <a:p>
            <a:pPr marL="12064">
              <a:lnSpc>
                <a:spcPct val="100000"/>
              </a:lnSpc>
              <a:tabLst>
                <a:tab pos="130175" algn="l"/>
              </a:tabLst>
            </a:pPr>
            <a:r>
              <a:rPr sz="1600" dirty="0">
                <a:latin typeface="futura-pt"/>
                <a:cs typeface="Century Gothic"/>
              </a:rPr>
              <a:t>Systems</a:t>
            </a:r>
            <a:r>
              <a:rPr sz="1600" spc="-10" dirty="0">
                <a:latin typeface="futura-pt"/>
                <a:cs typeface="Century Gothic"/>
              </a:rPr>
              <a:t> </a:t>
            </a:r>
            <a:r>
              <a:rPr sz="1600" dirty="0">
                <a:latin typeface="futura-pt"/>
                <a:cs typeface="Century Gothic"/>
              </a:rPr>
              <a:t>analysis</a:t>
            </a:r>
            <a:r>
              <a:rPr sz="1600" spc="-20" dirty="0">
                <a:latin typeface="futura-pt"/>
                <a:cs typeface="Century Gothic"/>
              </a:rPr>
              <a:t> </a:t>
            </a:r>
            <a:r>
              <a:rPr sz="1600" dirty="0">
                <a:latin typeface="futura-pt"/>
                <a:cs typeface="Century Gothic"/>
              </a:rPr>
              <a:t>and</a:t>
            </a:r>
            <a:r>
              <a:rPr sz="1600" spc="5" dirty="0">
                <a:latin typeface="futura-pt"/>
                <a:cs typeface="Century Gothic"/>
              </a:rPr>
              <a:t> </a:t>
            </a:r>
            <a:r>
              <a:rPr sz="1600" dirty="0">
                <a:latin typeface="futura-pt"/>
                <a:cs typeface="Century Gothic"/>
              </a:rPr>
              <a:t>naval</a:t>
            </a:r>
            <a:r>
              <a:rPr sz="1600" spc="15" dirty="0">
                <a:latin typeface="futura-pt"/>
                <a:cs typeface="Century Gothic"/>
              </a:rPr>
              <a:t> </a:t>
            </a:r>
            <a:r>
              <a:rPr sz="1600" spc="-10" dirty="0">
                <a:latin typeface="futura-pt"/>
                <a:cs typeface="Century Gothic"/>
              </a:rPr>
              <a:t>sustainment</a:t>
            </a:r>
            <a:endParaRPr sz="1600" dirty="0">
              <a:latin typeface="futura-pt"/>
              <a:cs typeface="Century Gothic"/>
            </a:endParaRPr>
          </a:p>
          <a:p>
            <a:pPr marL="12064">
              <a:lnSpc>
                <a:spcPct val="100000"/>
              </a:lnSpc>
              <a:tabLst>
                <a:tab pos="130175" algn="l"/>
              </a:tabLst>
            </a:pPr>
            <a:r>
              <a:rPr sz="1600" dirty="0">
                <a:latin typeface="futura-pt"/>
                <a:cs typeface="Century Gothic"/>
              </a:rPr>
              <a:t>Nuclear</a:t>
            </a:r>
            <a:r>
              <a:rPr sz="1600" spc="-45" dirty="0">
                <a:latin typeface="futura-pt"/>
                <a:cs typeface="Century Gothic"/>
              </a:rPr>
              <a:t> </a:t>
            </a:r>
            <a:r>
              <a:rPr sz="1600" dirty="0">
                <a:latin typeface="futura-pt"/>
                <a:cs typeface="Century Gothic"/>
              </a:rPr>
              <a:t>survivability</a:t>
            </a:r>
            <a:r>
              <a:rPr sz="1600" spc="-20" dirty="0">
                <a:latin typeface="futura-pt"/>
                <a:cs typeface="Century Gothic"/>
              </a:rPr>
              <a:t> </a:t>
            </a:r>
            <a:r>
              <a:rPr sz="1600" dirty="0">
                <a:latin typeface="futura-pt"/>
                <a:cs typeface="Century Gothic"/>
              </a:rPr>
              <a:t>and threat</a:t>
            </a:r>
            <a:r>
              <a:rPr sz="1600" spc="20" dirty="0">
                <a:latin typeface="futura-pt"/>
                <a:cs typeface="Century Gothic"/>
              </a:rPr>
              <a:t> </a:t>
            </a:r>
            <a:r>
              <a:rPr sz="1600" spc="-10" dirty="0">
                <a:latin typeface="futura-pt"/>
                <a:cs typeface="Century Gothic"/>
              </a:rPr>
              <a:t>reduction</a:t>
            </a:r>
            <a:endParaRPr sz="1600" dirty="0">
              <a:latin typeface="futura-pt"/>
              <a:cs typeface="Century Gothic"/>
            </a:endParaRPr>
          </a:p>
          <a:p>
            <a:pPr marL="12064">
              <a:lnSpc>
                <a:spcPct val="100000"/>
              </a:lnSpc>
              <a:tabLst>
                <a:tab pos="130175" algn="l"/>
              </a:tabLst>
            </a:pPr>
            <a:r>
              <a:rPr sz="1600" dirty="0">
                <a:latin typeface="futura-pt"/>
                <a:cs typeface="Century Gothic"/>
              </a:rPr>
              <a:t>Shipyard</a:t>
            </a:r>
            <a:r>
              <a:rPr sz="1600" spc="-5" dirty="0">
                <a:latin typeface="futura-pt"/>
                <a:cs typeface="Century Gothic"/>
              </a:rPr>
              <a:t> </a:t>
            </a:r>
            <a:r>
              <a:rPr sz="1600" dirty="0">
                <a:latin typeface="futura-pt"/>
                <a:cs typeface="Century Gothic"/>
              </a:rPr>
              <a:t>operations</a:t>
            </a:r>
            <a:r>
              <a:rPr sz="1600" spc="30" dirty="0">
                <a:latin typeface="futura-pt"/>
                <a:cs typeface="Century Gothic"/>
              </a:rPr>
              <a:t> </a:t>
            </a:r>
            <a:r>
              <a:rPr sz="1600" dirty="0">
                <a:latin typeface="futura-pt"/>
                <a:cs typeface="Century Gothic"/>
              </a:rPr>
              <a:t>and dry</a:t>
            </a:r>
            <a:r>
              <a:rPr sz="1600" spc="-25" dirty="0">
                <a:latin typeface="futura-pt"/>
                <a:cs typeface="Century Gothic"/>
              </a:rPr>
              <a:t> </a:t>
            </a:r>
            <a:r>
              <a:rPr sz="1600" dirty="0">
                <a:latin typeface="futura-pt"/>
                <a:cs typeface="Century Gothic"/>
              </a:rPr>
              <a:t>dock</a:t>
            </a:r>
            <a:r>
              <a:rPr sz="1600" spc="-15" dirty="0">
                <a:latin typeface="futura-pt"/>
                <a:cs typeface="Century Gothic"/>
              </a:rPr>
              <a:t> </a:t>
            </a:r>
            <a:r>
              <a:rPr sz="1600" spc="-10" dirty="0">
                <a:latin typeface="futura-pt"/>
                <a:cs typeface="Century Gothic"/>
              </a:rPr>
              <a:t>certification</a:t>
            </a:r>
            <a:endParaRPr sz="1600" dirty="0">
              <a:latin typeface="futura-pt"/>
              <a:cs typeface="Century Gothic"/>
            </a:endParaRPr>
          </a:p>
        </p:txBody>
      </p:sp>
    </p:spTree>
    <p:extLst>
      <p:ext uri="{BB962C8B-B14F-4D97-AF65-F5344CB8AC3E}">
        <p14:creationId xmlns:p14="http://schemas.microsoft.com/office/powerpoint/2010/main" val="2177089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Joint Land Use Study | Accomack County">
            <a:extLst>
              <a:ext uri="{FF2B5EF4-FFF2-40B4-BE49-F238E27FC236}">
                <a16:creationId xmlns:a16="http://schemas.microsoft.com/office/drawing/2014/main" id="{448DD1CA-CAB4-59D5-D492-CCC992621C09}"/>
              </a:ext>
            </a:extLst>
          </p:cNvPr>
          <p:cNvPicPr>
            <a:picLocks noChangeAspect="1" noChangeArrowheads="1"/>
          </p:cNvPicPr>
          <p:nvPr/>
        </p:nvPicPr>
        <p:blipFill rotWithShape="1">
          <a:blip r:embed="rId2" cstate="print">
            <a:duotone>
              <a:schemeClr val="bg2">
                <a:shade val="45000"/>
                <a:satMod val="135000"/>
              </a:schemeClr>
              <a:prstClr val="white"/>
            </a:duotone>
            <a:alphaModFix amt="8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0" y="1308295"/>
            <a:ext cx="12192000" cy="47408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0D313FB-2ECA-9180-6E4F-766FE49D05A3}"/>
              </a:ext>
            </a:extLst>
          </p:cNvPr>
          <p:cNvSpPr>
            <a:spLocks noGrp="1"/>
          </p:cNvSpPr>
          <p:nvPr>
            <p:ph type="title"/>
          </p:nvPr>
        </p:nvSpPr>
        <p:spPr/>
        <p:txBody>
          <a:bodyPr/>
          <a:lstStyle/>
          <a:p>
            <a:r>
              <a:rPr lang="en-US" dirty="0"/>
              <a:t>ENGINEERING SUPPORT SERVICES</a:t>
            </a:r>
          </a:p>
        </p:txBody>
      </p:sp>
      <p:pic>
        <p:nvPicPr>
          <p:cNvPr id="6" name="object 9">
            <a:extLst>
              <a:ext uri="{FF2B5EF4-FFF2-40B4-BE49-F238E27FC236}">
                <a16:creationId xmlns:a16="http://schemas.microsoft.com/office/drawing/2014/main" id="{2CECDC0E-2D53-FEE2-B59F-EB930F5C6681}"/>
              </a:ext>
            </a:extLst>
          </p:cNvPr>
          <p:cNvPicPr/>
          <p:nvPr/>
        </p:nvPicPr>
        <p:blipFill>
          <a:blip r:embed="rId4" cstate="print"/>
          <a:stretch>
            <a:fillRect/>
          </a:stretch>
        </p:blipFill>
        <p:spPr>
          <a:xfrm>
            <a:off x="11103499" y="211228"/>
            <a:ext cx="804379" cy="808466"/>
          </a:xfrm>
          <a:prstGeom prst="rect">
            <a:avLst/>
          </a:prstGeom>
        </p:spPr>
      </p:pic>
      <p:sp>
        <p:nvSpPr>
          <p:cNvPr id="9" name="object 6">
            <a:extLst>
              <a:ext uri="{FF2B5EF4-FFF2-40B4-BE49-F238E27FC236}">
                <a16:creationId xmlns:a16="http://schemas.microsoft.com/office/drawing/2014/main" id="{D32F0E26-FE57-91D7-EB5A-39FA85747159}"/>
              </a:ext>
            </a:extLst>
          </p:cNvPr>
          <p:cNvSpPr txBox="1"/>
          <p:nvPr/>
        </p:nvSpPr>
        <p:spPr>
          <a:xfrm>
            <a:off x="6087447" y="2898640"/>
            <a:ext cx="5342553" cy="3132268"/>
          </a:xfrm>
          <a:prstGeom prst="rect">
            <a:avLst/>
          </a:prstGeom>
        </p:spPr>
        <p:txBody>
          <a:bodyPr vert="horz" wrap="square" lIns="0" tIns="84455" rIns="0" bIns="0" rtlCol="0">
            <a:spAutoFit/>
          </a:bodyPr>
          <a:lstStyle/>
          <a:p>
            <a:pPr marL="285750" indent="-285750">
              <a:buFont typeface="Arial" panose="020B0604020202020204" pitchFamily="34" charset="0"/>
              <a:buChar char="•"/>
            </a:pPr>
            <a:r>
              <a:rPr lang="en-US" sz="1400" b="1" dirty="0">
                <a:latin typeface="Futura PT Book" panose="020B0502020204020303"/>
                <a:ea typeface="Helvetica Neue" panose="02000503000000020004" pitchFamily="2" charset="0"/>
                <a:cs typeface="Calibri" panose="020F0502020204030204" pitchFamily="34" charset="0"/>
              </a:rPr>
              <a:t>Assessment and Studies</a:t>
            </a:r>
          </a:p>
          <a:p>
            <a:pPr marL="742950" lvl="1" indent="-285750">
              <a:buFont typeface="Arial" panose="020B0604020202020204" pitchFamily="34" charset="0"/>
              <a:buChar char="•"/>
            </a:pPr>
            <a:r>
              <a:rPr lang="en-US" sz="1200" dirty="0">
                <a:latin typeface="Futura PT Book" panose="020B0502020204020303"/>
                <a:ea typeface="Helvetica Neue" panose="02000503000000020004" pitchFamily="2" charset="0"/>
                <a:cs typeface="Calibri" panose="020F0502020204030204" pitchFamily="34" charset="0"/>
              </a:rPr>
              <a:t>Analysis of Alternatives</a:t>
            </a:r>
          </a:p>
          <a:p>
            <a:pPr marL="742950" lvl="1" indent="-285750">
              <a:buFont typeface="Arial" panose="020B0604020202020204" pitchFamily="34" charset="0"/>
              <a:buChar char="•"/>
            </a:pPr>
            <a:r>
              <a:rPr lang="en-US" sz="1200" dirty="0">
                <a:latin typeface="Futura PT Book" panose="020B0502020204020303"/>
                <a:ea typeface="Helvetica Neue" panose="02000503000000020004" pitchFamily="2" charset="0"/>
                <a:cs typeface="Calibri" panose="020F0502020204030204" pitchFamily="34" charset="0"/>
              </a:rPr>
              <a:t>Technical Assessment and Business Case Analysis</a:t>
            </a:r>
          </a:p>
          <a:p>
            <a:pPr marL="742950" lvl="1" indent="-285750">
              <a:buFont typeface="Arial" panose="020B0604020202020204" pitchFamily="34" charset="0"/>
              <a:buChar char="•"/>
            </a:pPr>
            <a:r>
              <a:rPr lang="en-US" sz="1200" dirty="0">
                <a:latin typeface="Futura PT Book" panose="020B0502020204020303"/>
                <a:ea typeface="Helvetica Neue" panose="02000503000000020004" pitchFamily="2" charset="0"/>
                <a:cs typeface="Calibri" panose="020F0502020204030204" pitchFamily="34" charset="0"/>
              </a:rPr>
              <a:t>Organizational Assessments</a:t>
            </a:r>
          </a:p>
          <a:p>
            <a:pPr marL="742950" lvl="1" indent="-285750">
              <a:buFont typeface="Arial" panose="020B0604020202020204" pitchFamily="34" charset="0"/>
              <a:buChar char="•"/>
            </a:pPr>
            <a:r>
              <a:rPr lang="en-US" sz="1200" dirty="0">
                <a:latin typeface="Futura PT Book" panose="020B0502020204020303"/>
                <a:ea typeface="Helvetica Neue" panose="02000503000000020004" pitchFamily="2" charset="0"/>
                <a:cs typeface="Calibri" panose="020F0502020204030204" pitchFamily="34" charset="0"/>
              </a:rPr>
              <a:t>Cost Assessments/Validation</a:t>
            </a:r>
          </a:p>
          <a:p>
            <a:pPr marL="742950" lvl="1" indent="-285750">
              <a:buFont typeface="Arial" panose="020B0604020202020204" pitchFamily="34" charset="0"/>
              <a:buChar char="•"/>
            </a:pPr>
            <a:r>
              <a:rPr lang="en-US" sz="1200" dirty="0">
                <a:latin typeface="Futura PT Book" panose="020B0502020204020303"/>
                <a:ea typeface="Helvetica Neue" panose="02000503000000020004" pitchFamily="2" charset="0"/>
                <a:cs typeface="Calibri" panose="020F0502020204030204" pitchFamily="34" charset="0"/>
              </a:rPr>
              <a:t>Process Improvement</a:t>
            </a:r>
          </a:p>
          <a:p>
            <a:pPr marL="742950" lvl="1" indent="-285750">
              <a:buFont typeface="Arial" panose="020B0604020202020204" pitchFamily="34" charset="0"/>
              <a:buChar char="•"/>
            </a:pPr>
            <a:r>
              <a:rPr lang="en-US" sz="1200" dirty="0">
                <a:latin typeface="Futura PT Book" panose="020B0502020204020303"/>
                <a:ea typeface="Helvetica Neue" panose="02000503000000020004" pitchFamily="2" charset="0"/>
                <a:cs typeface="Calibri" panose="020F0502020204030204" pitchFamily="34" charset="0"/>
              </a:rPr>
              <a:t>Post Incident Analysis and Reporting</a:t>
            </a:r>
          </a:p>
          <a:p>
            <a:pPr marL="285750" indent="-285750">
              <a:buFont typeface="Arial" panose="020B0604020202020204" pitchFamily="34" charset="0"/>
              <a:buChar char="•"/>
            </a:pPr>
            <a:r>
              <a:rPr lang="en-US" sz="1400" b="1" dirty="0">
                <a:latin typeface="Futura PT Book" panose="020B0502020204020303"/>
                <a:ea typeface="Helvetica Neue" panose="02000503000000020004" pitchFamily="2" charset="0"/>
                <a:cs typeface="Calibri" panose="020F0502020204030204" pitchFamily="34" charset="0"/>
              </a:rPr>
              <a:t>Business and Financial Management</a:t>
            </a:r>
          </a:p>
          <a:p>
            <a:pPr marL="742950" lvl="1" indent="-285750">
              <a:buFont typeface="Arial" panose="020B0604020202020204" pitchFamily="34" charset="0"/>
              <a:buChar char="•"/>
            </a:pPr>
            <a:r>
              <a:rPr lang="en-US" sz="1200" dirty="0">
                <a:latin typeface="Futura PT Book" panose="020B0502020204020303"/>
                <a:ea typeface="Helvetica Neue" panose="02000503000000020004" pitchFamily="2" charset="0"/>
                <a:cs typeface="Calibri" panose="020F0502020204030204" pitchFamily="34" charset="0"/>
              </a:rPr>
              <a:t>Earned Value Management</a:t>
            </a:r>
          </a:p>
          <a:p>
            <a:pPr marL="742950" lvl="1" indent="-285750">
              <a:buFont typeface="Arial" panose="020B0604020202020204" pitchFamily="34" charset="0"/>
              <a:buChar char="•"/>
            </a:pPr>
            <a:r>
              <a:rPr lang="en-US" sz="1200" dirty="0">
                <a:latin typeface="Futura PT Book" panose="020B0502020204020303"/>
                <a:ea typeface="Helvetica Neue" panose="02000503000000020004" pitchFamily="2" charset="0"/>
                <a:cs typeface="Calibri" panose="020F0502020204030204" pitchFamily="34" charset="0"/>
              </a:rPr>
              <a:t>Financial Management Support</a:t>
            </a:r>
          </a:p>
          <a:p>
            <a:pPr marL="742950" lvl="1" indent="-285750">
              <a:buFont typeface="Arial" panose="020B0604020202020204" pitchFamily="34" charset="0"/>
              <a:buChar char="•"/>
            </a:pPr>
            <a:r>
              <a:rPr lang="en-US" sz="1200" dirty="0">
                <a:latin typeface="Futura PT Book" panose="020B0502020204020303"/>
                <a:ea typeface="Helvetica Neue" panose="02000503000000020004" pitchFamily="2" charset="0"/>
                <a:cs typeface="Calibri" panose="020F0502020204030204" pitchFamily="34" charset="0"/>
              </a:rPr>
              <a:t>Cost as an Independent Variable</a:t>
            </a:r>
          </a:p>
          <a:p>
            <a:pPr marL="285750" indent="-285750">
              <a:buFont typeface="Arial" panose="020B0604020202020204" pitchFamily="34" charset="0"/>
              <a:buChar char="•"/>
            </a:pPr>
            <a:r>
              <a:rPr lang="en-US" sz="1400" b="1" dirty="0">
                <a:latin typeface="Futura PT Book" panose="020B0502020204020303"/>
                <a:ea typeface="Helvetica Neue" panose="02000503000000020004" pitchFamily="2" charset="0"/>
                <a:cs typeface="Calibri" panose="020F0502020204030204" pitchFamily="34" charset="0"/>
              </a:rPr>
              <a:t>Engineering</a:t>
            </a:r>
          </a:p>
          <a:p>
            <a:pPr marL="742950" lvl="1" indent="-285750">
              <a:buFont typeface="Arial" panose="020B0604020202020204" pitchFamily="34" charset="0"/>
              <a:buChar char="•"/>
            </a:pPr>
            <a:r>
              <a:rPr lang="en-US" sz="1200" dirty="0">
                <a:latin typeface="Futura PT Book" panose="020B0502020204020303"/>
                <a:ea typeface="Helvetica Neue" panose="02000503000000020004" pitchFamily="2" charset="0"/>
                <a:cs typeface="Calibri" panose="020F0502020204030204" pitchFamily="34" charset="0"/>
              </a:rPr>
              <a:t>Integrated Topside Design</a:t>
            </a:r>
          </a:p>
          <a:p>
            <a:pPr marL="742950" lvl="1" indent="-285750">
              <a:buFont typeface="Arial" panose="020B0604020202020204" pitchFamily="34" charset="0"/>
              <a:buChar char="•"/>
            </a:pPr>
            <a:r>
              <a:rPr lang="en-US" sz="1200" dirty="0">
                <a:latin typeface="Futura PT Book" panose="020B0502020204020303"/>
                <a:ea typeface="Helvetica Neue" panose="02000503000000020004" pitchFamily="2" charset="0"/>
                <a:cs typeface="Calibri" panose="020F0502020204030204" pitchFamily="34" charset="0"/>
              </a:rPr>
              <a:t>CAD modeling</a:t>
            </a:r>
          </a:p>
          <a:p>
            <a:pPr marL="742950" lvl="1" indent="-285750">
              <a:buFont typeface="Arial" panose="020B0604020202020204" pitchFamily="34" charset="0"/>
              <a:buChar char="•"/>
            </a:pPr>
            <a:r>
              <a:rPr lang="en-US" sz="1200" dirty="0">
                <a:latin typeface="Futura PT Book" panose="020B0502020204020303"/>
                <a:ea typeface="Helvetica Neue" panose="02000503000000020004" pitchFamily="2" charset="0"/>
                <a:cs typeface="Calibri" panose="020F0502020204030204" pitchFamily="34" charset="0"/>
              </a:rPr>
              <a:t>Electromagnetic Compatibility Assessments</a:t>
            </a:r>
          </a:p>
          <a:p>
            <a:pPr marL="742950" lvl="1" indent="-285750">
              <a:buFont typeface="Arial" panose="020B0604020202020204" pitchFamily="34" charset="0"/>
              <a:buChar char="•"/>
            </a:pPr>
            <a:r>
              <a:rPr lang="en-US" sz="1200" dirty="0">
                <a:latin typeface="Futura PT Book" panose="020B0502020204020303"/>
                <a:ea typeface="Helvetica Neue" panose="02000503000000020004" pitchFamily="2" charset="0"/>
                <a:cs typeface="Calibri" panose="020F0502020204030204" pitchFamily="34" charset="0"/>
              </a:rPr>
              <a:t>Shipboard Integration</a:t>
            </a:r>
          </a:p>
        </p:txBody>
      </p:sp>
      <p:sp>
        <p:nvSpPr>
          <p:cNvPr id="14" name="Content Placeholder 2">
            <a:extLst>
              <a:ext uri="{FF2B5EF4-FFF2-40B4-BE49-F238E27FC236}">
                <a16:creationId xmlns:a16="http://schemas.microsoft.com/office/drawing/2014/main" id="{DD65DA7F-26E6-81B9-1228-D18B4640555A}"/>
              </a:ext>
            </a:extLst>
          </p:cNvPr>
          <p:cNvSpPr txBox="1">
            <a:spLocks/>
          </p:cNvSpPr>
          <p:nvPr/>
        </p:nvSpPr>
        <p:spPr>
          <a:xfrm>
            <a:off x="329475" y="1433966"/>
            <a:ext cx="11387213" cy="46620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Tx/>
              <a:buBlip>
                <a:blip r:embed="rId5"/>
              </a:buBlip>
              <a:defRPr sz="3600" kern="1200">
                <a:solidFill>
                  <a:schemeClr val="tx1"/>
                </a:solidFill>
                <a:latin typeface="futura-p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futura-p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futura-p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utura-p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utura-p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400" b="1" dirty="0">
                <a:solidFill>
                  <a:schemeClr val="tx1">
                    <a:lumMod val="75000"/>
                    <a:lumOff val="25000"/>
                  </a:schemeClr>
                </a:solidFill>
              </a:rPr>
              <a:t>  NAVAL ENGINEERING AND OPERATIONS</a:t>
            </a:r>
          </a:p>
          <a:p>
            <a:pPr marL="0" indent="0">
              <a:buNone/>
            </a:pPr>
            <a:r>
              <a:rPr lang="en-US" sz="1400" dirty="0">
                <a:latin typeface="futura-pt"/>
                <a:cs typeface="Century Gothic"/>
              </a:rPr>
              <a:t>The Engineering Support Services Division offers expertise in naval architecture, naval engineering, ship integration, safety services and provides expert analysis, test planning/execution, and overall program coordination. We have a detailed and focused understanding of our customers’ missions, and years of management expertise to help our customers meet their engineering and program support requirements.</a:t>
            </a:r>
          </a:p>
        </p:txBody>
      </p:sp>
      <p:sp>
        <p:nvSpPr>
          <p:cNvPr id="3" name="object 6">
            <a:extLst>
              <a:ext uri="{FF2B5EF4-FFF2-40B4-BE49-F238E27FC236}">
                <a16:creationId xmlns:a16="http://schemas.microsoft.com/office/drawing/2014/main" id="{46DA751E-1E76-5448-6E1F-312DD1B19AFE}"/>
              </a:ext>
            </a:extLst>
          </p:cNvPr>
          <p:cNvSpPr txBox="1"/>
          <p:nvPr/>
        </p:nvSpPr>
        <p:spPr>
          <a:xfrm>
            <a:off x="458206" y="2790554"/>
            <a:ext cx="6505724" cy="3249223"/>
          </a:xfrm>
          <a:prstGeom prst="rect">
            <a:avLst/>
          </a:prstGeom>
        </p:spPr>
        <p:txBody>
          <a:bodyPr vert="horz" wrap="square" lIns="0" tIns="84455" rIns="0" bIns="0" rtlCol="0">
            <a:spAutoFit/>
          </a:bodyPr>
          <a:lstStyle/>
          <a:p>
            <a:pPr marL="228600" indent="-228600">
              <a:lnSpc>
                <a:spcPct val="90000"/>
              </a:lnSpc>
              <a:spcBef>
                <a:spcPts val="1000"/>
              </a:spcBef>
              <a:buClr>
                <a:srgbClr val="C00000"/>
              </a:buClr>
              <a:buBlip>
                <a:blip r:embed="rId5"/>
              </a:buBlip>
            </a:pPr>
            <a:r>
              <a:rPr sz="2400" b="1" dirty="0">
                <a:solidFill>
                  <a:schemeClr val="tx1">
                    <a:lumMod val="75000"/>
                    <a:lumOff val="25000"/>
                  </a:schemeClr>
                </a:solidFill>
                <a:latin typeface="futura-pt"/>
              </a:rPr>
              <a:t>CAPABILITIES</a:t>
            </a:r>
          </a:p>
          <a:p>
            <a:pPr marL="285750" indent="-285750">
              <a:buFont typeface="Arial" panose="020B0604020202020204" pitchFamily="34" charset="0"/>
              <a:buChar char="•"/>
            </a:pPr>
            <a:r>
              <a:rPr lang="en-US" sz="1400" b="1" dirty="0">
                <a:latin typeface="Futura PT Book" panose="020B0502020204020303"/>
                <a:ea typeface="Helvetica Neue" panose="02000503000000020004" pitchFamily="2" charset="0"/>
                <a:cs typeface="Calibri" panose="020F0502020204030204" pitchFamily="34" charset="0"/>
              </a:rPr>
              <a:t>Combat Systems Test and Evaluation</a:t>
            </a:r>
          </a:p>
          <a:p>
            <a:pPr marL="742950" lvl="1" indent="-285750">
              <a:buFont typeface="Arial" panose="020B0604020202020204" pitchFamily="34" charset="0"/>
              <a:buChar char="•"/>
            </a:pPr>
            <a:r>
              <a:rPr lang="en-US" sz="1200" dirty="0">
                <a:latin typeface="Futura PT Book" panose="020B0502020204020303"/>
                <a:ea typeface="Helvetica Neue" panose="02000503000000020004" pitchFamily="2" charset="0"/>
                <a:cs typeface="Calibri" panose="020F0502020204030204" pitchFamily="34" charset="0"/>
              </a:rPr>
              <a:t>Combat Systems Readiness Support</a:t>
            </a:r>
          </a:p>
          <a:p>
            <a:pPr marL="742950" lvl="1" indent="-285750">
              <a:buFont typeface="Arial" panose="020B0604020202020204" pitchFamily="34" charset="0"/>
              <a:buChar char="•"/>
            </a:pPr>
            <a:r>
              <a:rPr lang="en-US" sz="1200" dirty="0">
                <a:latin typeface="Futura PT Book" panose="020B0502020204020303"/>
                <a:ea typeface="Helvetica Neue" panose="02000503000000020004" pitchFamily="2" charset="0"/>
                <a:cs typeface="Calibri" panose="020F0502020204030204" pitchFamily="34" charset="0"/>
              </a:rPr>
              <a:t>Test Event Coordination</a:t>
            </a:r>
          </a:p>
          <a:p>
            <a:pPr marL="742950" lvl="1" indent="-285750">
              <a:buFont typeface="Arial" panose="020B0604020202020204" pitchFamily="34" charset="0"/>
              <a:buChar char="•"/>
            </a:pPr>
            <a:r>
              <a:rPr lang="en-US" sz="1200" dirty="0">
                <a:latin typeface="Futura PT Book" panose="020B0502020204020303"/>
                <a:ea typeface="Helvetica Neue" panose="02000503000000020004" pitchFamily="2" charset="0"/>
                <a:cs typeface="Calibri" panose="020F0502020204030204" pitchFamily="34" charset="0"/>
              </a:rPr>
              <a:t>Scheduling and Test Development Support</a:t>
            </a:r>
          </a:p>
          <a:p>
            <a:pPr marL="742950" lvl="1" indent="-285750">
              <a:buFont typeface="Arial" panose="020B0604020202020204" pitchFamily="34" charset="0"/>
              <a:buChar char="•"/>
            </a:pPr>
            <a:r>
              <a:rPr lang="en-US" sz="1200" dirty="0">
                <a:latin typeface="Futura PT Book" panose="020B0502020204020303"/>
                <a:ea typeface="Helvetica Neue" panose="02000503000000020004" pitchFamily="2" charset="0"/>
                <a:cs typeface="Calibri" panose="020F0502020204030204" pitchFamily="34" charset="0"/>
              </a:rPr>
              <a:t>Systems Engineering and Analysis</a:t>
            </a:r>
          </a:p>
          <a:p>
            <a:pPr marL="742950" lvl="1" indent="-285750">
              <a:buFont typeface="Arial" panose="020B0604020202020204" pitchFamily="34" charset="0"/>
              <a:buChar char="•"/>
            </a:pPr>
            <a:r>
              <a:rPr lang="en-US" sz="1200" dirty="0">
                <a:latin typeface="Futura PT Book" panose="020B0502020204020303"/>
                <a:ea typeface="Helvetica Neue" panose="02000503000000020004" pitchFamily="2" charset="0"/>
                <a:cs typeface="Calibri" panose="020F0502020204030204" pitchFamily="34" charset="0"/>
              </a:rPr>
              <a:t>Mission and Project Operation Support Services</a:t>
            </a:r>
          </a:p>
          <a:p>
            <a:pPr marL="742950" lvl="1" indent="-285750">
              <a:buFont typeface="Arial" panose="020B0604020202020204" pitchFamily="34" charset="0"/>
              <a:buChar char="•"/>
            </a:pPr>
            <a:r>
              <a:rPr lang="en-US" sz="1200" dirty="0">
                <a:latin typeface="Futura PT Book" panose="020B0502020204020303"/>
                <a:ea typeface="Helvetica Neue" panose="02000503000000020004" pitchFamily="2" charset="0"/>
                <a:cs typeface="Calibri" panose="020F0502020204030204" pitchFamily="34" charset="0"/>
              </a:rPr>
              <a:t>Configuration Management</a:t>
            </a:r>
          </a:p>
          <a:p>
            <a:pPr marL="285750" indent="-285750">
              <a:buFont typeface="Arial" panose="020B0604020202020204" pitchFamily="34" charset="0"/>
              <a:buChar char="•"/>
            </a:pPr>
            <a:r>
              <a:rPr lang="en-US" sz="1400" b="1" dirty="0">
                <a:latin typeface="Futura PT Book" panose="020B0502020204020303"/>
                <a:ea typeface="Helvetica Neue" panose="02000503000000020004" pitchFamily="2" charset="0"/>
                <a:cs typeface="Calibri" panose="020F0502020204030204" pitchFamily="34" charset="0"/>
              </a:rPr>
              <a:t>Program Management</a:t>
            </a:r>
          </a:p>
          <a:p>
            <a:pPr marL="742950" lvl="1" indent="-285750">
              <a:buFont typeface="Arial" panose="020B0604020202020204" pitchFamily="34" charset="0"/>
              <a:buChar char="•"/>
            </a:pPr>
            <a:r>
              <a:rPr lang="en-US" sz="1200" dirty="0">
                <a:latin typeface="Futura PT Book" panose="020B0502020204020303"/>
                <a:ea typeface="Helvetica Neue" panose="02000503000000020004" pitchFamily="2" charset="0"/>
                <a:cs typeface="Calibri" panose="020F0502020204030204" pitchFamily="34" charset="0"/>
              </a:rPr>
              <a:t>Acquisition Strategy and Planning</a:t>
            </a:r>
          </a:p>
          <a:p>
            <a:pPr marL="742950" lvl="1" indent="-285750">
              <a:buFont typeface="Arial" panose="020B0604020202020204" pitchFamily="34" charset="0"/>
              <a:buChar char="•"/>
            </a:pPr>
            <a:r>
              <a:rPr lang="en-US" sz="1200" dirty="0">
                <a:latin typeface="Futura PT Book" panose="020B0502020204020303"/>
                <a:ea typeface="Helvetica Neue" panose="02000503000000020004" pitchFamily="2" charset="0"/>
                <a:cs typeface="Calibri" panose="020F0502020204030204" pitchFamily="34" charset="0"/>
              </a:rPr>
              <a:t>Strategic Communications</a:t>
            </a:r>
          </a:p>
          <a:p>
            <a:pPr marL="742950" lvl="1" indent="-285750">
              <a:buFont typeface="Arial" panose="020B0604020202020204" pitchFamily="34" charset="0"/>
              <a:buChar char="•"/>
            </a:pPr>
            <a:r>
              <a:rPr lang="en-US" sz="1200" dirty="0">
                <a:latin typeface="Futura PT Book" panose="020B0502020204020303"/>
                <a:ea typeface="Helvetica Neue" panose="02000503000000020004" pitchFamily="2" charset="0"/>
                <a:cs typeface="Calibri" panose="020F0502020204030204" pitchFamily="34" charset="0"/>
              </a:rPr>
              <a:t>Technical and Programmatic Oversight</a:t>
            </a:r>
          </a:p>
          <a:p>
            <a:pPr marL="742950" lvl="1" indent="-285750">
              <a:buFont typeface="Arial" panose="020B0604020202020204" pitchFamily="34" charset="0"/>
              <a:buChar char="•"/>
            </a:pPr>
            <a:r>
              <a:rPr lang="en-US" sz="1200" dirty="0">
                <a:latin typeface="Futura PT Book" panose="020B0502020204020303"/>
                <a:ea typeface="Helvetica Neue" panose="02000503000000020004" pitchFamily="2" charset="0"/>
                <a:cs typeface="Calibri" panose="020F0502020204030204" pitchFamily="34" charset="0"/>
              </a:rPr>
              <a:t>Risk Management</a:t>
            </a:r>
          </a:p>
          <a:p>
            <a:pPr marL="742950" lvl="1" indent="-285750">
              <a:buFont typeface="Arial" panose="020B0604020202020204" pitchFamily="34" charset="0"/>
              <a:buChar char="•"/>
            </a:pPr>
            <a:r>
              <a:rPr lang="en-US" sz="1200" dirty="0">
                <a:latin typeface="Futura PT Book" panose="020B0502020204020303"/>
                <a:ea typeface="Helvetica Neue" panose="02000503000000020004" pitchFamily="2" charset="0"/>
                <a:cs typeface="Calibri" panose="020F0502020204030204" pitchFamily="34" charset="0"/>
              </a:rPr>
              <a:t>Lifecycle Sustainment and Modernization Technical Support</a:t>
            </a:r>
          </a:p>
          <a:p>
            <a:pPr marL="742950" lvl="1" indent="-285750">
              <a:buFont typeface="Arial" panose="020B0604020202020204" pitchFamily="34" charset="0"/>
              <a:buChar char="•"/>
            </a:pPr>
            <a:r>
              <a:rPr lang="en-US" sz="1200" dirty="0">
                <a:latin typeface="Futura PT Book" panose="020B0502020204020303"/>
                <a:ea typeface="Helvetica Neue" panose="02000503000000020004" pitchFamily="2" charset="0"/>
                <a:cs typeface="Calibri" panose="020F0502020204030204" pitchFamily="34" charset="0"/>
              </a:rPr>
              <a:t>Requirements Development and Documentation</a:t>
            </a:r>
          </a:p>
          <a:p>
            <a:pPr marL="742950" lvl="1" indent="-285750">
              <a:buFont typeface="Arial" panose="020B0604020202020204" pitchFamily="34" charset="0"/>
              <a:buChar char="•"/>
            </a:pPr>
            <a:r>
              <a:rPr lang="en-US" sz="1200" dirty="0">
                <a:latin typeface="Futura PT Book" panose="020B0502020204020303"/>
                <a:ea typeface="Helvetica Neue" panose="02000503000000020004" pitchFamily="2" charset="0"/>
                <a:cs typeface="Calibri" panose="020F0502020204030204" pitchFamily="34" charset="0"/>
              </a:rPr>
              <a:t>Operational Implementation</a:t>
            </a:r>
            <a:endParaRPr sz="1600" dirty="0">
              <a:latin typeface="futura-pt"/>
              <a:cs typeface="Century Gothic"/>
            </a:endParaRPr>
          </a:p>
        </p:txBody>
      </p:sp>
    </p:spTree>
    <p:extLst>
      <p:ext uri="{BB962C8B-B14F-4D97-AF65-F5344CB8AC3E}">
        <p14:creationId xmlns:p14="http://schemas.microsoft.com/office/powerpoint/2010/main" val="749146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ject 8">
            <a:extLst>
              <a:ext uri="{FF2B5EF4-FFF2-40B4-BE49-F238E27FC236}">
                <a16:creationId xmlns:a16="http://schemas.microsoft.com/office/drawing/2014/main" id="{13DD4499-8814-1A9D-4C17-5A38B2548F72}"/>
              </a:ext>
            </a:extLst>
          </p:cNvPr>
          <p:cNvPicPr/>
          <p:nvPr/>
        </p:nvPicPr>
        <p:blipFill rotWithShape="1">
          <a:blip r:embed="rId2" cstate="print">
            <a:duotone>
              <a:schemeClr val="bg2">
                <a:shade val="45000"/>
                <a:satMod val="135000"/>
              </a:schemeClr>
              <a:prstClr val="white"/>
            </a:duotone>
            <a:alphaModFix amt="8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p:blipFill>
        <p:spPr>
          <a:xfrm>
            <a:off x="0" y="1213431"/>
            <a:ext cx="12192000" cy="4821609"/>
          </a:xfrm>
          <a:prstGeom prst="rect">
            <a:avLst/>
          </a:prstGeom>
        </p:spPr>
      </p:pic>
      <p:sp>
        <p:nvSpPr>
          <p:cNvPr id="2" name="Title 1">
            <a:extLst>
              <a:ext uri="{FF2B5EF4-FFF2-40B4-BE49-F238E27FC236}">
                <a16:creationId xmlns:a16="http://schemas.microsoft.com/office/drawing/2014/main" id="{F0D313FB-2ECA-9180-6E4F-766FE49D05A3}"/>
              </a:ext>
            </a:extLst>
          </p:cNvPr>
          <p:cNvSpPr>
            <a:spLocks noGrp="1"/>
          </p:cNvSpPr>
          <p:nvPr>
            <p:ph type="title"/>
          </p:nvPr>
        </p:nvSpPr>
        <p:spPr>
          <a:xfrm>
            <a:off x="1828801" y="145013"/>
            <a:ext cx="9601199" cy="615553"/>
          </a:xfrm>
        </p:spPr>
        <p:txBody>
          <a:bodyPr/>
          <a:lstStyle/>
          <a:p>
            <a:r>
              <a:rPr lang="en-US" dirty="0"/>
              <a:t>TECHNOLOGY TRANSITION</a:t>
            </a:r>
          </a:p>
        </p:txBody>
      </p:sp>
      <p:sp>
        <p:nvSpPr>
          <p:cNvPr id="3" name="Content Placeholder 2">
            <a:extLst>
              <a:ext uri="{FF2B5EF4-FFF2-40B4-BE49-F238E27FC236}">
                <a16:creationId xmlns:a16="http://schemas.microsoft.com/office/drawing/2014/main" id="{A04397E3-46B1-B163-AF9B-1A76EAA4AECB}"/>
              </a:ext>
            </a:extLst>
          </p:cNvPr>
          <p:cNvSpPr>
            <a:spLocks noGrp="1"/>
          </p:cNvSpPr>
          <p:nvPr>
            <p:ph type="body" sz="quarter" idx="12"/>
          </p:nvPr>
        </p:nvSpPr>
        <p:spPr>
          <a:xfrm>
            <a:off x="380999" y="1371599"/>
            <a:ext cx="5461757" cy="4343401"/>
          </a:xfrm>
        </p:spPr>
        <p:txBody>
          <a:bodyPr>
            <a:noAutofit/>
          </a:bodyPr>
          <a:lstStyle/>
          <a:p>
            <a:pPr marL="228600" indent="-228600" algn="l" rtl="0">
              <a:lnSpc>
                <a:spcPct val="90000"/>
              </a:lnSpc>
              <a:spcBef>
                <a:spcPts val="1000"/>
              </a:spcBef>
              <a:buBlip>
                <a:blip r:embed="rId4"/>
              </a:buBlip>
            </a:pPr>
            <a:r>
              <a:rPr lang="en-US" sz="2400" b="1" kern="1200" dirty="0">
                <a:solidFill>
                  <a:schemeClr val="tx1">
                    <a:lumMod val="75000"/>
                    <a:lumOff val="25000"/>
                  </a:schemeClr>
                </a:solidFill>
              </a:rPr>
              <a:t>VISION</a:t>
            </a:r>
          </a:p>
          <a:p>
            <a:pPr marL="290513" lvl="1">
              <a:lnSpc>
                <a:spcPct val="100000"/>
              </a:lnSpc>
              <a:spcBef>
                <a:spcPts val="0"/>
              </a:spcBef>
              <a:buClr>
                <a:srgbClr val="C00000"/>
              </a:buClr>
              <a:buFont typeface="Arial" panose="020B0604020202020204" pitchFamily="34" charset="0"/>
              <a:buChar char="•"/>
            </a:pPr>
            <a:r>
              <a:rPr lang="en-US" sz="1800" dirty="0"/>
              <a:t>Become The Go-to Company Matching Innovative Companies And Their Technologies To Critical DoD Needs</a:t>
            </a:r>
          </a:p>
          <a:p>
            <a:pPr marL="228600" indent="-228600" algn="l" rtl="0">
              <a:lnSpc>
                <a:spcPct val="90000"/>
              </a:lnSpc>
              <a:spcBef>
                <a:spcPts val="1000"/>
              </a:spcBef>
              <a:buBlip>
                <a:blip r:embed="rId4"/>
              </a:buBlip>
            </a:pPr>
            <a:r>
              <a:rPr lang="en-US" sz="2400" b="1" kern="1200" dirty="0">
                <a:solidFill>
                  <a:schemeClr val="tx1">
                    <a:lumMod val="75000"/>
                    <a:lumOff val="25000"/>
                  </a:schemeClr>
                </a:solidFill>
              </a:rPr>
              <a:t>MISSION</a:t>
            </a:r>
          </a:p>
          <a:p>
            <a:pPr marL="290513" lvl="1">
              <a:buClr>
                <a:srgbClr val="C00000"/>
              </a:buClr>
              <a:buFont typeface="Arial" panose="020B0604020202020204" pitchFamily="34" charset="0"/>
              <a:buChar char="•"/>
            </a:pPr>
            <a:r>
              <a:rPr lang="en-US" sz="1800" dirty="0"/>
              <a:t>Bridge Innovative Research, Advanced Technology Development, and National Capability Need</a:t>
            </a:r>
          </a:p>
          <a:p>
            <a:pPr marL="228600" indent="-228600" algn="l" rtl="0">
              <a:lnSpc>
                <a:spcPct val="90000"/>
              </a:lnSpc>
              <a:spcBef>
                <a:spcPts val="1000"/>
              </a:spcBef>
              <a:buBlip>
                <a:blip r:embed="rId4"/>
              </a:buBlip>
            </a:pPr>
            <a:r>
              <a:rPr lang="en-US" sz="2400" b="1" kern="1200" dirty="0">
                <a:solidFill>
                  <a:schemeClr val="tx1">
                    <a:lumMod val="75000"/>
                    <a:lumOff val="25000"/>
                  </a:schemeClr>
                </a:solidFill>
              </a:rPr>
              <a:t>CAPABILITIES</a:t>
            </a:r>
          </a:p>
          <a:p>
            <a:pPr marL="290513" lvl="1">
              <a:lnSpc>
                <a:spcPct val="100000"/>
              </a:lnSpc>
              <a:spcBef>
                <a:spcPts val="0"/>
              </a:spcBef>
              <a:buClr>
                <a:srgbClr val="C00000"/>
              </a:buClr>
              <a:buFont typeface="Arial" panose="020B0604020202020204" pitchFamily="34" charset="0"/>
              <a:buChar char="•"/>
            </a:pPr>
            <a:r>
              <a:rPr lang="en-US" sz="1800" dirty="0"/>
              <a:t>Business Development</a:t>
            </a:r>
          </a:p>
          <a:p>
            <a:pPr marL="290513" lvl="1">
              <a:lnSpc>
                <a:spcPct val="100000"/>
              </a:lnSpc>
              <a:spcBef>
                <a:spcPts val="0"/>
              </a:spcBef>
              <a:buClr>
                <a:srgbClr val="C00000"/>
              </a:buClr>
              <a:buFont typeface="Arial" panose="020B0604020202020204" pitchFamily="34" charset="0"/>
              <a:buChar char="•"/>
            </a:pPr>
            <a:r>
              <a:rPr lang="en-US" sz="1800" dirty="0"/>
              <a:t>Technology Scouting &amp; Forecasting</a:t>
            </a:r>
          </a:p>
          <a:p>
            <a:pPr marL="290513" lvl="1">
              <a:lnSpc>
                <a:spcPct val="100000"/>
              </a:lnSpc>
              <a:spcBef>
                <a:spcPts val="0"/>
              </a:spcBef>
              <a:buClr>
                <a:srgbClr val="C00000"/>
              </a:buClr>
              <a:buFont typeface="Arial" panose="020B0604020202020204" pitchFamily="34" charset="0"/>
              <a:buChar char="•"/>
            </a:pPr>
            <a:r>
              <a:rPr lang="en-US" sz="1800" dirty="0"/>
              <a:t>Technology Transition Campaign Planning</a:t>
            </a:r>
          </a:p>
          <a:p>
            <a:pPr marL="290513" lvl="1">
              <a:lnSpc>
                <a:spcPct val="100000"/>
              </a:lnSpc>
              <a:spcBef>
                <a:spcPts val="0"/>
              </a:spcBef>
              <a:buClr>
                <a:srgbClr val="C00000"/>
              </a:buClr>
              <a:buFont typeface="Arial" panose="020B0604020202020204" pitchFamily="34" charset="0"/>
              <a:buChar char="•"/>
            </a:pPr>
            <a:r>
              <a:rPr lang="en-US" sz="1800" dirty="0"/>
              <a:t>Technology Projects Execution</a:t>
            </a:r>
          </a:p>
          <a:p>
            <a:pPr marL="290513" lvl="1">
              <a:lnSpc>
                <a:spcPct val="100000"/>
              </a:lnSpc>
              <a:spcBef>
                <a:spcPts val="0"/>
              </a:spcBef>
              <a:buClr>
                <a:srgbClr val="C00000"/>
              </a:buClr>
              <a:buFont typeface="Arial" panose="020B0604020202020204" pitchFamily="34" charset="0"/>
              <a:buChar char="•"/>
            </a:pPr>
            <a:r>
              <a:rPr lang="en-US" sz="1800" dirty="0"/>
              <a:t>Technology Transition/Commercialization</a:t>
            </a:r>
          </a:p>
        </p:txBody>
      </p:sp>
      <p:sp>
        <p:nvSpPr>
          <p:cNvPr id="6" name="object 11">
            <a:extLst>
              <a:ext uri="{FF2B5EF4-FFF2-40B4-BE49-F238E27FC236}">
                <a16:creationId xmlns:a16="http://schemas.microsoft.com/office/drawing/2014/main" id="{A11FAA1B-265B-91E4-BB8A-7BD06ACC11D7}"/>
              </a:ext>
            </a:extLst>
          </p:cNvPr>
          <p:cNvSpPr/>
          <p:nvPr/>
        </p:nvSpPr>
        <p:spPr>
          <a:xfrm>
            <a:off x="11277600" y="217299"/>
            <a:ext cx="696686" cy="704304"/>
          </a:xfrm>
          <a:custGeom>
            <a:avLst/>
            <a:gdLst/>
            <a:ahLst/>
            <a:cxnLst/>
            <a:rect l="l" t="t" r="r" b="b"/>
            <a:pathLst>
              <a:path w="408305" h="407670">
                <a:moveTo>
                  <a:pt x="144440" y="305142"/>
                </a:moveTo>
                <a:lnTo>
                  <a:pt x="133819" y="305142"/>
                </a:lnTo>
                <a:lnTo>
                  <a:pt x="128863" y="303018"/>
                </a:lnTo>
                <a:lnTo>
                  <a:pt x="104081" y="278238"/>
                </a:lnTo>
                <a:lnTo>
                  <a:pt x="101957" y="273282"/>
                </a:lnTo>
                <a:lnTo>
                  <a:pt x="101957" y="262663"/>
                </a:lnTo>
                <a:lnTo>
                  <a:pt x="104081" y="258415"/>
                </a:lnTo>
                <a:lnTo>
                  <a:pt x="301625" y="60178"/>
                </a:lnTo>
                <a:lnTo>
                  <a:pt x="273303" y="31859"/>
                </a:lnTo>
                <a:lnTo>
                  <a:pt x="267937" y="21803"/>
                </a:lnTo>
                <a:lnTo>
                  <a:pt x="269143" y="11416"/>
                </a:lnTo>
                <a:lnTo>
                  <a:pt x="275792" y="3285"/>
                </a:lnTo>
                <a:lnTo>
                  <a:pt x="286756" y="0"/>
                </a:lnTo>
                <a:lnTo>
                  <a:pt x="388714" y="0"/>
                </a:lnTo>
                <a:lnTo>
                  <a:pt x="396181" y="1382"/>
                </a:lnTo>
                <a:lnTo>
                  <a:pt x="402255" y="5221"/>
                </a:lnTo>
                <a:lnTo>
                  <a:pt x="406337" y="11051"/>
                </a:lnTo>
                <a:lnTo>
                  <a:pt x="407831" y="18407"/>
                </a:lnTo>
                <a:lnTo>
                  <a:pt x="407831" y="105490"/>
                </a:lnTo>
                <a:lnTo>
                  <a:pt x="346939" y="105490"/>
                </a:lnTo>
                <a:lnTo>
                  <a:pt x="152228" y="299478"/>
                </a:lnTo>
                <a:lnTo>
                  <a:pt x="149396" y="303018"/>
                </a:lnTo>
                <a:lnTo>
                  <a:pt x="144440" y="305142"/>
                </a:lnTo>
                <a:close/>
              </a:path>
              <a:path w="408305" h="407670">
                <a:moveTo>
                  <a:pt x="318618" y="407092"/>
                </a:moveTo>
                <a:lnTo>
                  <a:pt x="38234" y="407092"/>
                </a:lnTo>
                <a:lnTo>
                  <a:pt x="23298" y="404105"/>
                </a:lnTo>
                <a:lnTo>
                  <a:pt x="11151" y="395941"/>
                </a:lnTo>
                <a:lnTo>
                  <a:pt x="2987" y="383795"/>
                </a:lnTo>
                <a:lnTo>
                  <a:pt x="0" y="368861"/>
                </a:lnTo>
                <a:lnTo>
                  <a:pt x="0" y="88498"/>
                </a:lnTo>
                <a:lnTo>
                  <a:pt x="2987" y="73564"/>
                </a:lnTo>
                <a:lnTo>
                  <a:pt x="11151" y="61417"/>
                </a:lnTo>
                <a:lnTo>
                  <a:pt x="23298" y="53253"/>
                </a:lnTo>
                <a:lnTo>
                  <a:pt x="38234" y="50267"/>
                </a:lnTo>
                <a:lnTo>
                  <a:pt x="172761" y="50267"/>
                </a:lnTo>
                <a:lnTo>
                  <a:pt x="178426" y="55930"/>
                </a:lnTo>
                <a:lnTo>
                  <a:pt x="178426" y="95578"/>
                </a:lnTo>
                <a:lnTo>
                  <a:pt x="172761" y="101242"/>
                </a:lnTo>
                <a:lnTo>
                  <a:pt x="50978" y="101242"/>
                </a:lnTo>
                <a:lnTo>
                  <a:pt x="50978" y="356117"/>
                </a:lnTo>
                <a:lnTo>
                  <a:pt x="356852" y="356117"/>
                </a:lnTo>
                <a:lnTo>
                  <a:pt x="356852" y="368861"/>
                </a:lnTo>
                <a:lnTo>
                  <a:pt x="353865" y="383795"/>
                </a:lnTo>
                <a:lnTo>
                  <a:pt x="345700" y="395941"/>
                </a:lnTo>
                <a:lnTo>
                  <a:pt x="333553" y="404105"/>
                </a:lnTo>
                <a:lnTo>
                  <a:pt x="318618" y="407092"/>
                </a:lnTo>
                <a:close/>
              </a:path>
              <a:path w="408305" h="407670">
                <a:moveTo>
                  <a:pt x="385428" y="139174"/>
                </a:moveTo>
                <a:lnTo>
                  <a:pt x="375261" y="133809"/>
                </a:lnTo>
                <a:lnTo>
                  <a:pt x="346939" y="105490"/>
                </a:lnTo>
                <a:lnTo>
                  <a:pt x="407831" y="105490"/>
                </a:lnTo>
                <a:lnTo>
                  <a:pt x="407831" y="120357"/>
                </a:lnTo>
                <a:lnTo>
                  <a:pt x="404434" y="131320"/>
                </a:lnTo>
                <a:lnTo>
                  <a:pt x="396060" y="137968"/>
                </a:lnTo>
                <a:lnTo>
                  <a:pt x="385428" y="139174"/>
                </a:lnTo>
                <a:close/>
              </a:path>
              <a:path w="408305" h="407670">
                <a:moveTo>
                  <a:pt x="356852" y="356117"/>
                </a:moveTo>
                <a:lnTo>
                  <a:pt x="305873" y="356117"/>
                </a:lnTo>
                <a:lnTo>
                  <a:pt x="305873" y="259831"/>
                </a:lnTo>
                <a:lnTo>
                  <a:pt x="311537" y="254167"/>
                </a:lnTo>
                <a:lnTo>
                  <a:pt x="351187" y="254167"/>
                </a:lnTo>
                <a:lnTo>
                  <a:pt x="356852" y="259831"/>
                </a:lnTo>
                <a:lnTo>
                  <a:pt x="356852" y="356117"/>
                </a:lnTo>
                <a:close/>
              </a:path>
            </a:pathLst>
          </a:custGeom>
          <a:solidFill>
            <a:srgbClr val="000000"/>
          </a:solidFill>
        </p:spPr>
        <p:txBody>
          <a:bodyPr wrap="square" lIns="0" tIns="0" rIns="0" bIns="0" rtlCol="0"/>
          <a:lstStyle/>
          <a:p>
            <a:endParaRPr dirty="0"/>
          </a:p>
        </p:txBody>
      </p:sp>
      <p:pic>
        <p:nvPicPr>
          <p:cNvPr id="7" name="object 4">
            <a:extLst>
              <a:ext uri="{FF2B5EF4-FFF2-40B4-BE49-F238E27FC236}">
                <a16:creationId xmlns:a16="http://schemas.microsoft.com/office/drawing/2014/main" id="{B7C8D65C-0BEC-AB85-8F5C-DC22E8D9D57C}"/>
              </a:ext>
            </a:extLst>
          </p:cNvPr>
          <p:cNvPicPr/>
          <p:nvPr/>
        </p:nvPicPr>
        <p:blipFill>
          <a:blip r:embed="rId5" cstate="print"/>
          <a:stretch>
            <a:fillRect/>
          </a:stretch>
        </p:blipFill>
        <p:spPr>
          <a:xfrm>
            <a:off x="6467785" y="3338331"/>
            <a:ext cx="5255683" cy="1720891"/>
          </a:xfrm>
          <a:prstGeom prst="rect">
            <a:avLst/>
          </a:prstGeom>
          <a:effectLst/>
        </p:spPr>
      </p:pic>
      <p:sp>
        <p:nvSpPr>
          <p:cNvPr id="14" name="object 9">
            <a:extLst>
              <a:ext uri="{FF2B5EF4-FFF2-40B4-BE49-F238E27FC236}">
                <a16:creationId xmlns:a16="http://schemas.microsoft.com/office/drawing/2014/main" id="{F092A1B0-C795-2142-3A76-FEC52F8B6F11}"/>
              </a:ext>
            </a:extLst>
          </p:cNvPr>
          <p:cNvSpPr txBox="1"/>
          <p:nvPr/>
        </p:nvSpPr>
        <p:spPr>
          <a:xfrm>
            <a:off x="8339716" y="1399985"/>
            <a:ext cx="1155313" cy="504625"/>
          </a:xfrm>
          <a:prstGeom prst="rect">
            <a:avLst/>
          </a:prstGeom>
          <a:effectLst/>
        </p:spPr>
        <p:txBody>
          <a:bodyPr vert="horz" wrap="square" lIns="0" tIns="12065" rIns="0" bIns="0" rtlCol="0">
            <a:spAutoFit/>
          </a:bodyPr>
          <a:lstStyle/>
          <a:p>
            <a:pPr marL="12700">
              <a:lnSpc>
                <a:spcPct val="100000"/>
              </a:lnSpc>
              <a:spcBef>
                <a:spcPts val="95"/>
              </a:spcBef>
            </a:pPr>
            <a:r>
              <a:rPr sz="3200" b="1" i="1" spc="-25" dirty="0">
                <a:latin typeface="Calibri"/>
                <a:cs typeface="Calibri"/>
              </a:rPr>
              <a:t>TTD</a:t>
            </a:r>
            <a:endParaRPr sz="3200" dirty="0">
              <a:latin typeface="Calibri"/>
              <a:cs typeface="Calibri"/>
            </a:endParaRPr>
          </a:p>
        </p:txBody>
      </p:sp>
      <p:sp>
        <p:nvSpPr>
          <p:cNvPr id="15" name="object 10">
            <a:extLst>
              <a:ext uri="{FF2B5EF4-FFF2-40B4-BE49-F238E27FC236}">
                <a16:creationId xmlns:a16="http://schemas.microsoft.com/office/drawing/2014/main" id="{BC5C0F0A-2BA3-4B8D-1F9E-E34C735EA7F3}"/>
              </a:ext>
            </a:extLst>
          </p:cNvPr>
          <p:cNvSpPr txBox="1"/>
          <p:nvPr/>
        </p:nvSpPr>
        <p:spPr>
          <a:xfrm>
            <a:off x="5028413" y="2133600"/>
            <a:ext cx="1332556" cy="566181"/>
          </a:xfrm>
          <a:prstGeom prst="rect">
            <a:avLst/>
          </a:prstGeom>
          <a:effectLst/>
        </p:spPr>
        <p:txBody>
          <a:bodyPr vert="horz" wrap="square" lIns="0" tIns="12065" rIns="0" bIns="0" rtlCol="0">
            <a:spAutoFit/>
          </a:bodyPr>
          <a:lstStyle/>
          <a:p>
            <a:pPr marL="12700" marR="5080" algn="ctr">
              <a:lnSpc>
                <a:spcPct val="100000"/>
              </a:lnSpc>
            </a:pPr>
            <a:r>
              <a:rPr sz="1200" b="1" i="1" spc="-10" dirty="0">
                <a:latin typeface="Calibri"/>
                <a:cs typeface="Calibri"/>
              </a:rPr>
              <a:t>Innovative</a:t>
            </a:r>
            <a:r>
              <a:rPr sz="1200" b="1" i="1" spc="500" dirty="0">
                <a:latin typeface="Calibri"/>
                <a:cs typeface="Calibri"/>
              </a:rPr>
              <a:t> </a:t>
            </a:r>
            <a:r>
              <a:rPr sz="1200" b="1" i="1" spc="-10" dirty="0">
                <a:latin typeface="Calibri"/>
                <a:cs typeface="Calibri"/>
              </a:rPr>
              <a:t>Companies</a:t>
            </a:r>
            <a:r>
              <a:rPr lang="en-US" sz="1200" b="1" i="1" spc="-10" dirty="0">
                <a:latin typeface="Calibri"/>
                <a:cs typeface="Calibri"/>
              </a:rPr>
              <a:t> </a:t>
            </a:r>
            <a:r>
              <a:rPr lang="en-US" sz="1200" b="1" i="1" dirty="0">
                <a:latin typeface="Calibri"/>
                <a:cs typeface="Calibri"/>
              </a:rPr>
              <a:t>&amp;</a:t>
            </a:r>
            <a:r>
              <a:rPr sz="1200" b="1" i="1" spc="-5" dirty="0">
                <a:latin typeface="Calibri"/>
                <a:cs typeface="Calibri"/>
              </a:rPr>
              <a:t> </a:t>
            </a:r>
            <a:r>
              <a:rPr lang="en-US" sz="1200" b="1" i="1" spc="-5" dirty="0">
                <a:latin typeface="Calibri"/>
                <a:cs typeface="Calibri"/>
              </a:rPr>
              <a:t>T</a:t>
            </a:r>
            <a:r>
              <a:rPr sz="1200" b="1" i="1" spc="-10" dirty="0">
                <a:latin typeface="Calibri"/>
                <a:cs typeface="Calibri"/>
              </a:rPr>
              <a:t>heir</a:t>
            </a:r>
            <a:r>
              <a:rPr sz="1200" b="1" i="1" spc="500" dirty="0">
                <a:latin typeface="Calibri"/>
                <a:cs typeface="Calibri"/>
              </a:rPr>
              <a:t> </a:t>
            </a:r>
            <a:r>
              <a:rPr sz="1200" b="1" i="1" spc="-10" dirty="0">
                <a:latin typeface="Calibri"/>
                <a:cs typeface="Calibri"/>
              </a:rPr>
              <a:t>Technologies</a:t>
            </a:r>
            <a:endParaRPr sz="1200" dirty="0">
              <a:latin typeface="Calibri"/>
              <a:cs typeface="Calibri"/>
            </a:endParaRPr>
          </a:p>
        </p:txBody>
      </p:sp>
      <p:sp>
        <p:nvSpPr>
          <p:cNvPr id="16" name="object 11">
            <a:extLst>
              <a:ext uri="{FF2B5EF4-FFF2-40B4-BE49-F238E27FC236}">
                <a16:creationId xmlns:a16="http://schemas.microsoft.com/office/drawing/2014/main" id="{E61324E8-3194-3D53-CB89-0339635FD4BA}"/>
              </a:ext>
            </a:extLst>
          </p:cNvPr>
          <p:cNvSpPr txBox="1"/>
          <p:nvPr/>
        </p:nvSpPr>
        <p:spPr>
          <a:xfrm>
            <a:off x="9545803" y="1237674"/>
            <a:ext cx="2153371" cy="566181"/>
          </a:xfrm>
          <a:prstGeom prst="rect">
            <a:avLst/>
          </a:prstGeom>
          <a:effectLst/>
        </p:spPr>
        <p:txBody>
          <a:bodyPr vert="horz" wrap="square" lIns="0" tIns="12065" rIns="0" bIns="0" rtlCol="0">
            <a:spAutoFit/>
          </a:bodyPr>
          <a:lstStyle/>
          <a:p>
            <a:pPr marL="12700" marR="5080" algn="r">
              <a:lnSpc>
                <a:spcPct val="100000"/>
              </a:lnSpc>
            </a:pPr>
            <a:r>
              <a:rPr b="1" i="1" dirty="0">
                <a:latin typeface="Calibri"/>
                <a:cs typeface="Calibri"/>
              </a:rPr>
              <a:t>Transition</a:t>
            </a:r>
            <a:r>
              <a:rPr b="1" i="1" spc="-15" dirty="0">
                <a:latin typeface="Calibri"/>
                <a:cs typeface="Calibri"/>
              </a:rPr>
              <a:t> </a:t>
            </a:r>
            <a:r>
              <a:rPr b="1" i="1" spc="-25" dirty="0">
                <a:latin typeface="Calibri"/>
                <a:cs typeface="Calibri"/>
              </a:rPr>
              <a:t>to</a:t>
            </a:r>
            <a:r>
              <a:rPr b="1" i="1" spc="500" dirty="0">
                <a:latin typeface="Calibri"/>
                <a:cs typeface="Calibri"/>
              </a:rPr>
              <a:t> </a:t>
            </a:r>
            <a:r>
              <a:rPr b="1" i="1" dirty="0">
                <a:latin typeface="Calibri"/>
                <a:cs typeface="Calibri"/>
              </a:rPr>
              <a:t>the </a:t>
            </a:r>
            <a:r>
              <a:rPr b="1" i="1" spc="-10" dirty="0">
                <a:latin typeface="Calibri"/>
                <a:cs typeface="Calibri"/>
              </a:rPr>
              <a:t>Warfighter</a:t>
            </a:r>
            <a:endParaRPr dirty="0">
              <a:latin typeface="Calibri"/>
              <a:cs typeface="Calibri"/>
            </a:endParaRPr>
          </a:p>
        </p:txBody>
      </p:sp>
      <p:sp>
        <p:nvSpPr>
          <p:cNvPr id="18" name="TextBox 17">
            <a:extLst>
              <a:ext uri="{FF2B5EF4-FFF2-40B4-BE49-F238E27FC236}">
                <a16:creationId xmlns:a16="http://schemas.microsoft.com/office/drawing/2014/main" id="{3B96157D-03EA-4898-DD9A-3CF502DF4F92}"/>
              </a:ext>
            </a:extLst>
          </p:cNvPr>
          <p:cNvSpPr txBox="1"/>
          <p:nvPr/>
        </p:nvSpPr>
        <p:spPr>
          <a:xfrm>
            <a:off x="1752600" y="666690"/>
            <a:ext cx="10730743" cy="400110"/>
          </a:xfrm>
          <a:prstGeom prst="rect">
            <a:avLst/>
          </a:prstGeom>
          <a:noFill/>
        </p:spPr>
        <p:txBody>
          <a:bodyPr wrap="square">
            <a:spAutoFit/>
          </a:bodyPr>
          <a:lstStyle/>
          <a:p>
            <a:r>
              <a:rPr lang="en-US" sz="2000" i="1" dirty="0">
                <a:solidFill>
                  <a:srgbClr val="C00000"/>
                </a:solidFill>
                <a:latin typeface="futura-pt"/>
              </a:rPr>
              <a:t>Shepherding</a:t>
            </a:r>
            <a:r>
              <a:rPr lang="en-US" sz="2000" i="1" spc="-35" dirty="0">
                <a:solidFill>
                  <a:srgbClr val="C00000"/>
                </a:solidFill>
                <a:latin typeface="futura-pt"/>
              </a:rPr>
              <a:t> </a:t>
            </a:r>
            <a:r>
              <a:rPr lang="en-US" sz="2000" i="1" dirty="0">
                <a:solidFill>
                  <a:srgbClr val="C00000"/>
                </a:solidFill>
                <a:latin typeface="futura-pt"/>
              </a:rPr>
              <a:t>Innovation</a:t>
            </a:r>
            <a:r>
              <a:rPr lang="en-US" sz="2000" i="1" spc="-35" dirty="0">
                <a:solidFill>
                  <a:srgbClr val="C00000"/>
                </a:solidFill>
                <a:latin typeface="futura-pt"/>
              </a:rPr>
              <a:t> </a:t>
            </a:r>
            <a:r>
              <a:rPr lang="en-US" sz="2000" i="1" dirty="0">
                <a:solidFill>
                  <a:srgbClr val="C00000"/>
                </a:solidFill>
                <a:latin typeface="futura-pt"/>
              </a:rPr>
              <a:t>from</a:t>
            </a:r>
            <a:r>
              <a:rPr lang="en-US" sz="2000" i="1" spc="-65" dirty="0">
                <a:solidFill>
                  <a:srgbClr val="C00000"/>
                </a:solidFill>
                <a:latin typeface="futura-pt"/>
              </a:rPr>
              <a:t> </a:t>
            </a:r>
            <a:r>
              <a:rPr lang="en-US" sz="2000" i="1" dirty="0">
                <a:solidFill>
                  <a:srgbClr val="C00000"/>
                </a:solidFill>
                <a:latin typeface="futura-pt"/>
              </a:rPr>
              <a:t>Concept</a:t>
            </a:r>
            <a:r>
              <a:rPr lang="en-US" sz="2000" i="1" spc="-40" dirty="0">
                <a:solidFill>
                  <a:srgbClr val="C00000"/>
                </a:solidFill>
                <a:latin typeface="futura-pt"/>
              </a:rPr>
              <a:t> </a:t>
            </a:r>
            <a:r>
              <a:rPr lang="en-US" sz="2000" i="1" dirty="0">
                <a:solidFill>
                  <a:srgbClr val="C00000"/>
                </a:solidFill>
                <a:latin typeface="futura-pt"/>
              </a:rPr>
              <a:t>Definition</a:t>
            </a:r>
            <a:r>
              <a:rPr lang="en-US" sz="2000" i="1" spc="-40" dirty="0">
                <a:solidFill>
                  <a:srgbClr val="C00000"/>
                </a:solidFill>
                <a:latin typeface="futura-pt"/>
              </a:rPr>
              <a:t> </a:t>
            </a:r>
            <a:r>
              <a:rPr lang="en-US" sz="2000" i="1" dirty="0">
                <a:solidFill>
                  <a:srgbClr val="C00000"/>
                </a:solidFill>
                <a:latin typeface="futura-pt"/>
              </a:rPr>
              <a:t>to</a:t>
            </a:r>
            <a:r>
              <a:rPr lang="en-US" sz="2000" i="1" spc="-65" dirty="0">
                <a:solidFill>
                  <a:srgbClr val="C00000"/>
                </a:solidFill>
                <a:latin typeface="futura-pt"/>
              </a:rPr>
              <a:t> </a:t>
            </a:r>
            <a:r>
              <a:rPr lang="en-US" sz="2000" i="1" dirty="0">
                <a:solidFill>
                  <a:srgbClr val="C00000"/>
                </a:solidFill>
                <a:latin typeface="futura-pt"/>
              </a:rPr>
              <a:t>Capability</a:t>
            </a:r>
            <a:r>
              <a:rPr lang="en-US" sz="2000" i="1" spc="-50" dirty="0">
                <a:solidFill>
                  <a:srgbClr val="C00000"/>
                </a:solidFill>
                <a:latin typeface="futura-pt"/>
              </a:rPr>
              <a:t> </a:t>
            </a:r>
            <a:r>
              <a:rPr lang="en-US" sz="2000" i="1" spc="-10" dirty="0">
                <a:solidFill>
                  <a:srgbClr val="C00000"/>
                </a:solidFill>
                <a:latin typeface="futura-pt"/>
              </a:rPr>
              <a:t>Deployment</a:t>
            </a:r>
            <a:endParaRPr lang="en-US" sz="2000" i="1" dirty="0">
              <a:solidFill>
                <a:srgbClr val="C00000"/>
              </a:solidFill>
              <a:latin typeface="futura-pt"/>
            </a:endParaRPr>
          </a:p>
        </p:txBody>
      </p:sp>
      <p:sp>
        <p:nvSpPr>
          <p:cNvPr id="8" name="TextBox 7">
            <a:extLst>
              <a:ext uri="{FF2B5EF4-FFF2-40B4-BE49-F238E27FC236}">
                <a16:creationId xmlns:a16="http://schemas.microsoft.com/office/drawing/2014/main" id="{AB752319-C731-1DD6-7573-8DAE484C3107}"/>
              </a:ext>
            </a:extLst>
          </p:cNvPr>
          <p:cNvSpPr txBox="1"/>
          <p:nvPr/>
        </p:nvSpPr>
        <p:spPr>
          <a:xfrm>
            <a:off x="6151654" y="5105400"/>
            <a:ext cx="5887946" cy="830997"/>
          </a:xfrm>
          <a:prstGeom prst="rect">
            <a:avLst/>
          </a:prstGeom>
          <a:noFill/>
        </p:spPr>
        <p:txBody>
          <a:bodyPr wrap="square">
            <a:spAutoFit/>
          </a:bodyPr>
          <a:lstStyle/>
          <a:p>
            <a:pPr algn="ctr"/>
            <a:r>
              <a:rPr lang="en-US" sz="1600" b="1" dirty="0"/>
              <a:t>UNIQUE TECHNOLOGY TRANSITION STAGE-GATE PROCESS</a:t>
            </a:r>
          </a:p>
          <a:p>
            <a:pPr algn="ctr"/>
            <a:r>
              <a:rPr lang="en-US" sz="1600" dirty="0"/>
              <a:t>We scan the problem and solution domains and engineer a “Bridge to Transition” through our unique 8 stage-gate process.</a:t>
            </a:r>
          </a:p>
        </p:txBody>
      </p:sp>
      <p:sp>
        <p:nvSpPr>
          <p:cNvPr id="9" name="Content Placeholder 2">
            <a:extLst>
              <a:ext uri="{FF2B5EF4-FFF2-40B4-BE49-F238E27FC236}">
                <a16:creationId xmlns:a16="http://schemas.microsoft.com/office/drawing/2014/main" id="{248AC677-CEE2-1F4B-9C22-70DB02B68C8B}"/>
              </a:ext>
            </a:extLst>
          </p:cNvPr>
          <p:cNvSpPr txBox="1">
            <a:spLocks/>
          </p:cNvSpPr>
          <p:nvPr/>
        </p:nvSpPr>
        <p:spPr>
          <a:xfrm>
            <a:off x="11699174" y="1219200"/>
            <a:ext cx="308897" cy="504626"/>
          </a:xfrm>
          <a:prstGeom prst="rect">
            <a:avLst/>
          </a:prstGeom>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00000"/>
              </a:buClr>
              <a:buFontTx/>
              <a:buBlip>
                <a:blip r:embed="rId4"/>
              </a:buBlip>
              <a:defRPr sz="3600" kern="1200">
                <a:solidFill>
                  <a:schemeClr val="tx1"/>
                </a:solidFill>
                <a:latin typeface="futura-p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futura-p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futura-p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utura-p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utura-p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b="1" dirty="0"/>
              <a:t> </a:t>
            </a:r>
            <a:endParaRPr lang="en-US" sz="3200" dirty="0"/>
          </a:p>
        </p:txBody>
      </p:sp>
    </p:spTree>
    <p:extLst>
      <p:ext uri="{BB962C8B-B14F-4D97-AF65-F5344CB8AC3E}">
        <p14:creationId xmlns:p14="http://schemas.microsoft.com/office/powerpoint/2010/main" val="713260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DE597-16FB-C34D-EBF2-6E6B761C5F7B}"/>
              </a:ext>
            </a:extLst>
          </p:cNvPr>
          <p:cNvSpPr>
            <a:spLocks noGrp="1"/>
          </p:cNvSpPr>
          <p:nvPr>
            <p:ph type="title"/>
          </p:nvPr>
        </p:nvSpPr>
        <p:spPr/>
        <p:txBody>
          <a:bodyPr/>
          <a:lstStyle/>
          <a:p>
            <a:r>
              <a:rPr lang="en-US" dirty="0"/>
              <a:t>Specialized Technologies, Inc.</a:t>
            </a:r>
          </a:p>
        </p:txBody>
      </p:sp>
      <p:sp>
        <p:nvSpPr>
          <p:cNvPr id="4" name="Text Placeholder 3">
            <a:extLst>
              <a:ext uri="{FF2B5EF4-FFF2-40B4-BE49-F238E27FC236}">
                <a16:creationId xmlns:a16="http://schemas.microsoft.com/office/drawing/2014/main" id="{016FC250-312A-07F1-E957-CD0E0231A301}"/>
              </a:ext>
            </a:extLst>
          </p:cNvPr>
          <p:cNvSpPr>
            <a:spLocks noGrp="1"/>
          </p:cNvSpPr>
          <p:nvPr>
            <p:ph type="body" sz="quarter" idx="12"/>
          </p:nvPr>
        </p:nvSpPr>
        <p:spPr>
          <a:xfrm>
            <a:off x="381000" y="1523998"/>
            <a:ext cx="10439400" cy="4343401"/>
          </a:xfrm>
        </p:spPr>
        <p:txBody>
          <a:bodyPr/>
          <a:lstStyle/>
          <a:p>
            <a:r>
              <a:rPr lang="en-US" dirty="0"/>
              <a:t>30+ years of firestop solutions</a:t>
            </a:r>
          </a:p>
          <a:p>
            <a:endParaRPr lang="en-US" dirty="0"/>
          </a:p>
          <a:p>
            <a:r>
              <a:rPr lang="en-US" dirty="0"/>
              <a:t>System of firestopping solutions and products available</a:t>
            </a:r>
          </a:p>
          <a:p>
            <a:endParaRPr lang="en-US" dirty="0"/>
          </a:p>
          <a:p>
            <a:endParaRPr lang="en-US" dirty="0"/>
          </a:p>
          <a:p>
            <a:pPr marL="0" indent="0">
              <a:buNone/>
            </a:pPr>
            <a:r>
              <a:rPr lang="en-US" sz="2000" dirty="0"/>
              <a:t>William Jones</a:t>
            </a:r>
            <a:br>
              <a:rPr lang="en-US" sz="2000" dirty="0"/>
            </a:br>
            <a:r>
              <a:rPr lang="en-US" sz="2000" dirty="0"/>
              <a:t>Marine Manager, North America</a:t>
            </a:r>
            <a:br>
              <a:rPr lang="en-US" sz="2000" dirty="0"/>
            </a:br>
            <a:r>
              <a:rPr lang="en-US" sz="2000" dirty="0"/>
              <a:t>(850) 572-1852 </a:t>
            </a:r>
            <a:br>
              <a:rPr lang="en-US" sz="2000" dirty="0"/>
            </a:br>
            <a:r>
              <a:rPr lang="en-US" sz="2000" dirty="0"/>
              <a:t>wjones@stimarine.com</a:t>
            </a:r>
            <a:br>
              <a:rPr lang="en-US" dirty="0"/>
            </a:br>
            <a:endParaRPr lang="en-US" dirty="0"/>
          </a:p>
          <a:p>
            <a:endParaRPr lang="en-US" dirty="0"/>
          </a:p>
        </p:txBody>
      </p:sp>
      <p:sp>
        <p:nvSpPr>
          <p:cNvPr id="5" name="AutoShape 2" descr="STI">
            <a:extLst>
              <a:ext uri="{FF2B5EF4-FFF2-40B4-BE49-F238E27FC236}">
                <a16:creationId xmlns:a16="http://schemas.microsoft.com/office/drawing/2014/main" id="{150E834F-E440-FA8E-602D-61EB94EB861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E13F66F8-0CB8-CD42-C22C-A02FC5371896}"/>
              </a:ext>
            </a:extLst>
          </p:cNvPr>
          <p:cNvPicPr>
            <a:picLocks noChangeAspect="1"/>
          </p:cNvPicPr>
          <p:nvPr/>
        </p:nvPicPr>
        <p:blipFill>
          <a:blip r:embed="rId2"/>
          <a:stretch>
            <a:fillRect/>
          </a:stretch>
        </p:blipFill>
        <p:spPr>
          <a:xfrm>
            <a:off x="6436659" y="3276600"/>
            <a:ext cx="5486400" cy="2451853"/>
          </a:xfrm>
          <a:prstGeom prst="rect">
            <a:avLst/>
          </a:prstGeom>
        </p:spPr>
      </p:pic>
    </p:spTree>
    <p:extLst>
      <p:ext uri="{BB962C8B-B14F-4D97-AF65-F5344CB8AC3E}">
        <p14:creationId xmlns:p14="http://schemas.microsoft.com/office/powerpoint/2010/main" val="2765170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00A20-DB29-673E-A9AB-36EDD15343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E98650-10CC-7A07-D871-D1A8279669D0}"/>
              </a:ext>
            </a:extLst>
          </p:cNvPr>
          <p:cNvSpPr>
            <a:spLocks noGrp="1"/>
          </p:cNvSpPr>
          <p:nvPr>
            <p:ph type="ctrTitle"/>
          </p:nvPr>
        </p:nvSpPr>
        <p:spPr/>
        <p:txBody>
          <a:bodyPr/>
          <a:lstStyle/>
          <a:p>
            <a:r>
              <a:rPr lang="en-US" dirty="0"/>
              <a:t>Verification of Fire Protection of Shipboard Electric Cables Using Intumescent Coating</a:t>
            </a:r>
          </a:p>
        </p:txBody>
      </p:sp>
      <p:sp>
        <p:nvSpPr>
          <p:cNvPr id="3" name="Subtitle 2">
            <a:extLst>
              <a:ext uri="{FF2B5EF4-FFF2-40B4-BE49-F238E27FC236}">
                <a16:creationId xmlns:a16="http://schemas.microsoft.com/office/drawing/2014/main" id="{086B8E26-FEA9-799C-9978-D79161E097F8}"/>
              </a:ext>
            </a:extLst>
          </p:cNvPr>
          <p:cNvSpPr>
            <a:spLocks noGrp="1"/>
          </p:cNvSpPr>
          <p:nvPr>
            <p:ph type="subTitle" idx="1"/>
          </p:nvPr>
        </p:nvSpPr>
        <p:spPr/>
        <p:txBody>
          <a:bodyPr/>
          <a:lstStyle/>
          <a:p>
            <a:r>
              <a:rPr lang="en-US" dirty="0"/>
              <a:t>Stan Bovid &amp; Danny Georgiadis, Hepburn and Sons</a:t>
            </a:r>
          </a:p>
        </p:txBody>
      </p:sp>
      <p:sp>
        <p:nvSpPr>
          <p:cNvPr id="4" name="Slide Number Placeholder 3">
            <a:extLst>
              <a:ext uri="{FF2B5EF4-FFF2-40B4-BE49-F238E27FC236}">
                <a16:creationId xmlns:a16="http://schemas.microsoft.com/office/drawing/2014/main" id="{2C62541D-29B4-BE55-8B63-EB7DB423A91B}"/>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6C171-007E-46CF-80D5-F89E015BD616}" type="slidenum">
              <a:rPr kumimoji="0" lang="en-US" sz="1200" b="0" i="0" u="none" strike="noStrike" kern="1200" cap="none" spc="0" normalizeH="0" baseline="0" noProof="0" smtClean="0">
                <a:ln>
                  <a:noFill/>
                </a:ln>
                <a:solidFill>
                  <a:srgbClr val="E7E6E6">
                    <a:lumMod val="5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3145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SRP Head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9D9AA77-0F3F-4E26-9B32-E48D47761254}" vid="{F0B499CC-BD85-4F84-953C-0FF751E7C62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32202</TotalTime>
  <Words>1561</Words>
  <Application>Microsoft Office PowerPoint</Application>
  <PresentationFormat>Widescreen</PresentationFormat>
  <Paragraphs>250</Paragraphs>
  <Slides>12</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12</vt:i4>
      </vt:variant>
    </vt:vector>
  </HeadingPairs>
  <TitlesOfParts>
    <vt:vector size="23" baseType="lpstr">
      <vt:lpstr>Arial</vt:lpstr>
      <vt:lpstr>Calibri</vt:lpstr>
      <vt:lpstr>Century Gothic</vt:lpstr>
      <vt:lpstr>Courier New</vt:lpstr>
      <vt:lpstr>Futura PT Book</vt:lpstr>
      <vt:lpstr>Futura PT Demi</vt:lpstr>
      <vt:lpstr>futura-pt</vt:lpstr>
      <vt:lpstr>Segoe UI</vt:lpstr>
      <vt:lpstr>Wingdings</vt:lpstr>
      <vt:lpstr>Office Theme</vt:lpstr>
      <vt:lpstr>NSRP Header</vt:lpstr>
      <vt:lpstr>Verification of Fire Protection of Shipboard Electric Cables Using Intumescent Coating  NSRP Sustainment Panel Meeting</vt:lpstr>
      <vt:lpstr>COMPANY OVERVIEW</vt:lpstr>
      <vt:lpstr>DIVISIONS</vt:lpstr>
      <vt:lpstr>CLIENTS AND PARTNERS</vt:lpstr>
      <vt:lpstr>ADVISORY SERVICES</vt:lpstr>
      <vt:lpstr>ENGINEERING SUPPORT SERVICES</vt:lpstr>
      <vt:lpstr>TECHNOLOGY TRANSITION</vt:lpstr>
      <vt:lpstr>Specialized Technologies, Inc.</vt:lpstr>
      <vt:lpstr>Verification of Fire Protection of Shipboard Electric Cables Using Intumescent Coating</vt:lpstr>
      <vt:lpstr>Verification of Fire Protection of Shipboard Electric Cables Using Intumescent Coating</vt:lpstr>
      <vt:lpstr>Verification of Fire Protection of Shipboard Electric Cables Using Intumescent Coating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Georgiadis</dc:creator>
  <cp:lastModifiedBy>Gaschler, Steve</cp:lastModifiedBy>
  <cp:revision>354</cp:revision>
  <cp:lastPrinted>2023-11-14T12:03:27Z</cp:lastPrinted>
  <dcterms:created xsi:type="dcterms:W3CDTF">2021-08-30T14:20:04Z</dcterms:created>
  <dcterms:modified xsi:type="dcterms:W3CDTF">2024-03-13T15:12:09Z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2021-01-26T00:00:00Z</vt:filetime>
  </property>
  <property fmtid="{D5CDD505-2E9C-101B-9397-08002B2CF9AE}" pid="3" name="Creator">
    <vt:lpwstr>Acrobat PDFMaker 20 for PowerPoint</vt:lpwstr>
  </property>
  <property fmtid="{D5CDD505-2E9C-101B-9397-08002B2CF9AE}" pid="4" name="LastSaved">
    <vt:filetime>2021-08-30T00:00:00Z</vt:filetime>
  </property>
</Properties>
</file>