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0"/>
  </p:notesMasterIdLst>
  <p:sldIdLst>
    <p:sldId id="262" r:id="rId2"/>
    <p:sldId id="270" r:id="rId3"/>
    <p:sldId id="265" r:id="rId4"/>
    <p:sldId id="258" r:id="rId5"/>
    <p:sldId id="266" r:id="rId6"/>
    <p:sldId id="271" r:id="rId7"/>
    <p:sldId id="268"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5571"/>
    <a:srgbClr val="05759D"/>
    <a:srgbClr val="0688B6"/>
    <a:srgbClr val="034055"/>
    <a:srgbClr val="8EB2BF"/>
    <a:srgbClr val="446A78"/>
    <a:srgbClr val="EAF7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7101" autoAdjust="0"/>
  </p:normalViewPr>
  <p:slideViewPr>
    <p:cSldViewPr snapToGrid="0">
      <p:cViewPr>
        <p:scale>
          <a:sx n="82" d="100"/>
          <a:sy n="82" d="100"/>
        </p:scale>
        <p:origin x="60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40CAFB-BA6A-4EAD-8632-EFF9673D5756}" type="datetimeFigureOut">
              <a:rPr lang="en-US" smtClean="0"/>
              <a:t>3/11/2024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23D755-2BB7-4E46-A026-A3354C074F5C}" type="slidenum">
              <a:rPr lang="en-US" smtClean="0"/>
              <a:t>‹#›</a:t>
            </a:fld>
            <a:endParaRPr lang="en-US"/>
          </a:p>
        </p:txBody>
      </p:sp>
    </p:spTree>
    <p:extLst>
      <p:ext uri="{BB962C8B-B14F-4D97-AF65-F5344CB8AC3E}">
        <p14:creationId xmlns:p14="http://schemas.microsoft.com/office/powerpoint/2010/main" val="209442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33675" y="2599135"/>
            <a:ext cx="9144000" cy="2387600"/>
          </a:xfrm>
          <a:prstGeom prst="rect">
            <a:avLst/>
          </a:prstGeom>
        </p:spPr>
        <p:txBody>
          <a:bodyPr anchor="b"/>
          <a:lstStyle>
            <a:lvl1pPr algn="r">
              <a:defRPr sz="4800">
                <a:latin typeface="Segoe UI" panose="020B0502040204020203" pitchFamily="34" charset="0"/>
                <a:cs typeface="Segoe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733675" y="4986735"/>
            <a:ext cx="9144000" cy="604440"/>
          </a:xfrm>
        </p:spPr>
        <p:txBody>
          <a:bodyPr/>
          <a:lstStyle>
            <a:lvl1pPr marL="0" indent="0" algn="r">
              <a:buNone/>
              <a:defRPr sz="2400">
                <a:solidFill>
                  <a:srgbClr val="04557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1" y="-240918"/>
            <a:ext cx="12355313" cy="1976850"/>
          </a:xfrm>
          <a:prstGeom prst="rect">
            <a:avLst/>
          </a:prstGeom>
        </p:spPr>
      </p:pic>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6701" y="-240918"/>
            <a:ext cx="12355313" cy="1976850"/>
          </a:xfrm>
          <a:prstGeom prst="rect">
            <a:avLst/>
          </a:prstGeom>
        </p:spPr>
      </p:pic>
      <p:sp>
        <p:nvSpPr>
          <p:cNvPr id="5" name="Slide Number Placeholder 4"/>
          <p:cNvSpPr>
            <a:spLocks noGrp="1"/>
          </p:cNvSpPr>
          <p:nvPr>
            <p:ph type="sldNum" sz="quarter" idx="11"/>
          </p:nvPr>
        </p:nvSpPr>
        <p:spPr/>
        <p:txBody>
          <a:bodyPr/>
          <a:lstStyle>
            <a:lvl1pPr>
              <a:defRPr>
                <a:solidFill>
                  <a:schemeClr val="bg2">
                    <a:lumMod val="50000"/>
                  </a:schemeClr>
                </a:solidFill>
              </a:defRPr>
            </a:lvl1pPr>
          </a:lstStyle>
          <a:p>
            <a:fld id="{A916C171-007E-46CF-80D5-F89E015BD616}" type="slidenum">
              <a:rPr lang="en-US" smtClean="0"/>
              <a:pPr/>
              <a:t>‹#›</a:t>
            </a:fld>
            <a:endParaRPr lang="en-US" dirty="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0838" y="5675431"/>
            <a:ext cx="1626901" cy="977918"/>
          </a:xfrm>
          <a:prstGeom prst="rect">
            <a:avLst/>
          </a:prstGeom>
        </p:spPr>
      </p:pic>
    </p:spTree>
    <p:extLst>
      <p:ext uri="{BB962C8B-B14F-4D97-AF65-F5344CB8AC3E}">
        <p14:creationId xmlns:p14="http://schemas.microsoft.com/office/powerpoint/2010/main" val="11987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3" name="Content Placeholder 2"/>
          <p:cNvSpPr>
            <a:spLocks noGrp="1"/>
          </p:cNvSpPr>
          <p:nvPr>
            <p:ph idx="1"/>
          </p:nvPr>
        </p:nvSpPr>
        <p:spPr>
          <a:xfrm>
            <a:off x="69850" y="1130178"/>
            <a:ext cx="11550650"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sp>
        <p:nvSpPr>
          <p:cNvPr id="10"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spTree>
    <p:extLst>
      <p:ext uri="{BB962C8B-B14F-4D97-AF65-F5344CB8AC3E}">
        <p14:creationId xmlns:p14="http://schemas.microsoft.com/office/powerpoint/2010/main" val="1398130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le and Split Content">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3" name="Content Placeholder 2"/>
          <p:cNvSpPr>
            <a:spLocks noGrp="1"/>
          </p:cNvSpPr>
          <p:nvPr>
            <p:ph idx="1"/>
          </p:nvPr>
        </p:nvSpPr>
        <p:spPr>
          <a:xfrm>
            <a:off x="69850" y="1130178"/>
            <a:ext cx="5912206"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4"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sp>
        <p:nvSpPr>
          <p:cNvPr id="9" name="Content Placeholder 2"/>
          <p:cNvSpPr>
            <a:spLocks noGrp="1"/>
          </p:cNvSpPr>
          <p:nvPr>
            <p:ph idx="12"/>
          </p:nvPr>
        </p:nvSpPr>
        <p:spPr>
          <a:xfrm>
            <a:off x="6133800" y="1130178"/>
            <a:ext cx="5801111"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0389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815136" cy="1381961"/>
          </a:xfrm>
          <a:prstGeom prst="rect">
            <a:avLst/>
          </a:prstGeom>
        </p:spPr>
      </p:pic>
      <p:sp>
        <p:nvSpPr>
          <p:cNvPr id="9"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graphicFrame>
        <p:nvGraphicFramePr>
          <p:cNvPr id="10" name="Table 9"/>
          <p:cNvGraphicFramePr>
            <a:graphicFrameLocks noGrp="1"/>
          </p:cNvGraphicFramePr>
          <p:nvPr userDrawn="1">
            <p:extLst>
              <p:ext uri="{D42A27DB-BD31-4B8C-83A1-F6EECF244321}">
                <p14:modId xmlns:p14="http://schemas.microsoft.com/office/powerpoint/2010/main" val="1048120217"/>
              </p:ext>
            </p:extLst>
          </p:nvPr>
        </p:nvGraphicFramePr>
        <p:xfrm>
          <a:off x="1835842" y="1227430"/>
          <a:ext cx="8181796" cy="5094481"/>
        </p:xfrm>
        <a:graphic>
          <a:graphicData uri="http://schemas.openxmlformats.org/drawingml/2006/table">
            <a:tbl>
              <a:tblPr firstRow="1" firstCol="1" bandRow="1"/>
              <a:tblGrid>
                <a:gridCol w="938894">
                  <a:extLst>
                    <a:ext uri="{9D8B030D-6E8A-4147-A177-3AD203B41FA5}">
                      <a16:colId xmlns:a16="http://schemas.microsoft.com/office/drawing/2014/main" val="2932954129"/>
                    </a:ext>
                  </a:extLst>
                </a:gridCol>
                <a:gridCol w="4667897">
                  <a:extLst>
                    <a:ext uri="{9D8B030D-6E8A-4147-A177-3AD203B41FA5}">
                      <a16:colId xmlns:a16="http://schemas.microsoft.com/office/drawing/2014/main" val="511602394"/>
                    </a:ext>
                  </a:extLst>
                </a:gridCol>
                <a:gridCol w="2575005">
                  <a:extLst>
                    <a:ext uri="{9D8B030D-6E8A-4147-A177-3AD203B41FA5}">
                      <a16:colId xmlns:a16="http://schemas.microsoft.com/office/drawing/2014/main" val="3374404517"/>
                    </a:ext>
                  </a:extLst>
                </a:gridCol>
              </a:tblGrid>
              <a:tr h="331533">
                <a:tc>
                  <a:txBody>
                    <a:bodyPr/>
                    <a:lstStyle/>
                    <a:p>
                      <a:pPr marL="0" marR="102870">
                        <a:lnSpc>
                          <a:spcPct val="115000"/>
                        </a:lnSpc>
                        <a:spcBef>
                          <a:spcPts val="0"/>
                        </a:spcBef>
                        <a:spcAft>
                          <a:spcPts val="0"/>
                        </a:spcAft>
                        <a:tabLst>
                          <a:tab pos="560070" algn="ctr"/>
                        </a:tabLst>
                      </a:pPr>
                      <a:r>
                        <a:rPr lang="en-US" sz="1200" b="1">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Time</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tc>
                  <a:txBody>
                    <a:bodyPr/>
                    <a:lstStyle/>
                    <a:p>
                      <a:pPr marL="0" marR="2274570">
                        <a:lnSpc>
                          <a:spcPct val="115000"/>
                        </a:lnSpc>
                        <a:spcBef>
                          <a:spcPts val="0"/>
                        </a:spcBef>
                        <a:spcAft>
                          <a:spcPts val="0"/>
                        </a:spcAft>
                      </a:pPr>
                      <a:r>
                        <a:rPr lang="en-US" sz="1200" b="1" dirty="0">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Presentation</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tc>
                  <a:txBody>
                    <a:bodyPr/>
                    <a:lstStyle/>
                    <a:p>
                      <a:pPr marL="0" marR="0">
                        <a:lnSpc>
                          <a:spcPct val="115000"/>
                        </a:lnSpc>
                        <a:spcBef>
                          <a:spcPts val="0"/>
                        </a:spcBef>
                        <a:spcAft>
                          <a:spcPts val="0"/>
                        </a:spcAft>
                      </a:pPr>
                      <a:r>
                        <a:rPr lang="en-US" sz="1200" b="1">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Speaker</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extLst>
                  <a:ext uri="{0D108BD9-81ED-4DB2-BD59-A6C34878D82A}">
                    <a16:rowId xmlns:a16="http://schemas.microsoft.com/office/drawing/2014/main" val="271360870"/>
                  </a:ext>
                </a:extLst>
              </a:tr>
              <a:tr h="331533">
                <a:tc>
                  <a:txBody>
                    <a:bodyPr/>
                    <a:lstStyle/>
                    <a:p>
                      <a:pPr marL="0" marR="102870">
                        <a:lnSpc>
                          <a:spcPct val="115000"/>
                        </a:lnSpc>
                        <a:spcBef>
                          <a:spcPts val="0"/>
                        </a:spcBef>
                        <a:spcAft>
                          <a:spcPts val="0"/>
                        </a:spcAft>
                        <a:tabLst>
                          <a:tab pos="560070" algn="ctr"/>
                        </a:tabLst>
                      </a:pPr>
                      <a:r>
                        <a:rPr lang="en-US" sz="1200" b="1">
                          <a:effectLst/>
                          <a:latin typeface="Segoe UI" panose="020B0502040204020203" pitchFamily="34" charset="0"/>
                          <a:ea typeface="Times New Roman" panose="02020603050405020304" pitchFamily="18" charset="0"/>
                          <a:cs typeface="Times New Roman" panose="02020603050405020304" pitchFamily="18" charset="0"/>
                        </a:rPr>
                        <a:t>8:00</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marL="0" marR="102870">
                        <a:lnSpc>
                          <a:spcPct val="115000"/>
                        </a:lnSpc>
                        <a:spcBef>
                          <a:spcPts val="0"/>
                        </a:spcBef>
                        <a:spcAft>
                          <a:spcPts val="0"/>
                        </a:spcAft>
                      </a:pPr>
                      <a:r>
                        <a:rPr lang="en-US" sz="1200" b="1">
                          <a:effectLst/>
                          <a:latin typeface="Segoe UI" panose="020B0502040204020203" pitchFamily="34" charset="0"/>
                          <a:ea typeface="Times New Roman" panose="02020603050405020304" pitchFamily="18" charset="0"/>
                          <a:cs typeface="Times New Roman" panose="02020603050405020304" pitchFamily="18" charset="0"/>
                        </a:rPr>
                        <a:t>Convene Meeting</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extLst>
                  <a:ext uri="{0D108BD9-81ED-4DB2-BD59-A6C34878D82A}">
                    <a16:rowId xmlns:a16="http://schemas.microsoft.com/office/drawing/2014/main" val="2598155790"/>
                  </a:ext>
                </a:extLst>
              </a:tr>
              <a:tr h="331533">
                <a:tc>
                  <a:txBody>
                    <a:bodyPr/>
                    <a:lstStyle/>
                    <a:p>
                      <a:pPr marL="0" marR="102870">
                        <a:lnSpc>
                          <a:spcPct val="115000"/>
                        </a:lnSpc>
                        <a:spcBef>
                          <a:spcPts val="0"/>
                        </a:spcBef>
                        <a:spcAft>
                          <a:spcPts val="0"/>
                        </a:spcAft>
                        <a:tabLst>
                          <a:tab pos="560070" algn="ctr"/>
                        </a:tabLst>
                      </a:pPr>
                      <a:r>
                        <a:rPr lang="en-US" sz="1200">
                          <a:effectLst/>
                          <a:latin typeface="Segoe UI" panose="020B0502040204020203" pitchFamily="34" charset="0"/>
                          <a:ea typeface="Times New Roman" panose="02020603050405020304" pitchFamily="18" charset="0"/>
                          <a:cs typeface="Times New Roman" panose="02020603050405020304" pitchFamily="18" charset="0"/>
                        </a:rPr>
                        <a:t>8:00</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419735"/>
                  </a:ext>
                </a:extLst>
              </a:tr>
              <a:tr h="404771">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224274004"/>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760212"/>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10:00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Break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766597345"/>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2881883"/>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727699409"/>
                  </a:ext>
                </a:extLst>
              </a:tr>
              <a:tr h="331533">
                <a:tc>
                  <a:txBody>
                    <a:bodyPr/>
                    <a:lstStyle/>
                    <a:p>
                      <a:pPr marL="0" marR="102870" algn="l" defTabSz="914400" rtl="0" eaLnBrk="1" latinLnBrk="0" hangingPunct="1">
                        <a:lnSpc>
                          <a:spcPct val="115000"/>
                        </a:lnSpc>
                        <a:spcBef>
                          <a:spcPts val="0"/>
                        </a:spcBef>
                        <a:spcAft>
                          <a:spcPts val="0"/>
                        </a:spcAft>
                        <a:tabLst>
                          <a:tab pos="560070" algn="ctr"/>
                        </a:tabLs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gn="l" defTabSz="914400" rtl="0" eaLnBrk="1" latinLnBrk="0" hangingPunct="1">
                        <a:lnSpc>
                          <a:spcPct val="115000"/>
                        </a:lnSpc>
                        <a:spcBef>
                          <a:spcPts val="0"/>
                        </a:spcBef>
                        <a:spcAft>
                          <a:spcPts val="0"/>
                        </a:spcAf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gn="l" defTabSz="914400" rtl="0" eaLnBrk="1" latinLnBrk="0" hangingPunct="1">
                        <a:lnSpc>
                          <a:spcPct val="115000"/>
                        </a:lnSpc>
                        <a:spcBef>
                          <a:spcPts val="0"/>
                        </a:spcBef>
                        <a:spcAft>
                          <a:spcPts val="0"/>
                        </a:spcAf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9373010"/>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12:00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Lunch</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409255333"/>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38939695"/>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90304744"/>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3:00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Break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9979672"/>
                  </a:ext>
                </a:extLst>
              </a:tr>
              <a:tr h="379781">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43200741"/>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5:00</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Adjourn</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32754446"/>
                  </a:ext>
                </a:extLst>
              </a:tr>
            </a:tbl>
          </a:graphicData>
        </a:graphic>
      </p:graphicFrame>
      <p:sp>
        <p:nvSpPr>
          <p:cNvPr id="13"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spTree>
    <p:extLst>
      <p:ext uri="{BB962C8B-B14F-4D97-AF65-F5344CB8AC3E}">
        <p14:creationId xmlns:p14="http://schemas.microsoft.com/office/powerpoint/2010/main" val="1528947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ad Chart layou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sp>
        <p:nvSpPr>
          <p:cNvPr id="10"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graphicFrame>
        <p:nvGraphicFramePr>
          <p:cNvPr id="2" name="Table 1"/>
          <p:cNvGraphicFramePr>
            <a:graphicFrameLocks noGrp="1"/>
          </p:cNvGraphicFramePr>
          <p:nvPr userDrawn="1">
            <p:extLst>
              <p:ext uri="{D42A27DB-BD31-4B8C-83A1-F6EECF244321}">
                <p14:modId xmlns:p14="http://schemas.microsoft.com/office/powerpoint/2010/main" val="271191812"/>
              </p:ext>
            </p:extLst>
          </p:nvPr>
        </p:nvGraphicFramePr>
        <p:xfrm>
          <a:off x="165538" y="1532083"/>
          <a:ext cx="11274358" cy="4846320"/>
        </p:xfrm>
        <a:graphic>
          <a:graphicData uri="http://schemas.openxmlformats.org/drawingml/2006/table">
            <a:tbl>
              <a:tblPr bandRow="1">
                <a:tableStyleId>{BDBED569-4797-4DF1-A0F4-6AAB3CD982D8}</a:tableStyleId>
              </a:tblPr>
              <a:tblGrid>
                <a:gridCol w="5511907">
                  <a:extLst>
                    <a:ext uri="{9D8B030D-6E8A-4147-A177-3AD203B41FA5}">
                      <a16:colId xmlns:a16="http://schemas.microsoft.com/office/drawing/2014/main" val="3455249154"/>
                    </a:ext>
                  </a:extLst>
                </a:gridCol>
                <a:gridCol w="5762451">
                  <a:extLst>
                    <a:ext uri="{9D8B030D-6E8A-4147-A177-3AD203B41FA5}">
                      <a16:colId xmlns:a16="http://schemas.microsoft.com/office/drawing/2014/main" val="3729642697"/>
                    </a:ext>
                  </a:extLst>
                </a:gridCol>
              </a:tblGrid>
              <a:tr h="365760">
                <a:tc>
                  <a:txBody>
                    <a:bodyPr/>
                    <a:lstStyle/>
                    <a:p>
                      <a:r>
                        <a:rPr lang="en-US" b="1" dirty="0">
                          <a:latin typeface="Segoe UI" panose="020B0502040204020203" pitchFamily="34" charset="0"/>
                          <a:cs typeface="Segoe UI" panose="020B0502040204020203" pitchFamily="34" charset="0"/>
                        </a:rPr>
                        <a:t>PROJECT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tc>
                  <a:txBody>
                    <a:bodyPr/>
                    <a:lstStyle/>
                    <a:p>
                      <a:r>
                        <a:rPr lang="en-US" b="1" dirty="0">
                          <a:latin typeface="Segoe UI" panose="020B0502040204020203" pitchFamily="34" charset="0"/>
                          <a:cs typeface="Segoe UI" panose="020B0502040204020203" pitchFamily="34" charset="0"/>
                        </a:rPr>
                        <a:t>OBJECTIVE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extLst>
                  <a:ext uri="{0D108BD9-81ED-4DB2-BD59-A6C34878D82A}">
                    <a16:rowId xmlns:a16="http://schemas.microsoft.com/office/drawing/2014/main" val="3992270513"/>
                  </a:ext>
                </a:extLst>
              </a:tr>
              <a:tr h="2286000">
                <a:tc>
                  <a:txBody>
                    <a:bodyPr/>
                    <a:lstStyle/>
                    <a:p>
                      <a:r>
                        <a:rPr lang="en-US" sz="1800" u="sng" dirty="0">
                          <a:latin typeface="Segoe UI" panose="020B0502040204020203" pitchFamily="34" charset="0"/>
                          <a:cs typeface="Segoe UI" panose="020B0502040204020203" pitchFamily="34" charset="0"/>
                        </a:rPr>
                        <a:t>Prime/Lead</a:t>
                      </a:r>
                      <a:r>
                        <a:rPr lang="en-US" sz="1800" dirty="0">
                          <a:latin typeface="Segoe UI" panose="020B0502040204020203" pitchFamily="34" charset="0"/>
                          <a:cs typeface="Segoe UI" panose="020B0502040204020203" pitchFamily="34" charset="0"/>
                        </a:rPr>
                        <a:t>:</a:t>
                      </a:r>
                    </a:p>
                    <a:p>
                      <a:endParaRPr lang="en-US" sz="1800" dirty="0">
                        <a:latin typeface="Segoe UI" panose="020B0502040204020203" pitchFamily="34" charset="0"/>
                        <a:cs typeface="Segoe UI" panose="020B0502040204020203" pitchFamily="34" charset="0"/>
                      </a:endParaRPr>
                    </a:p>
                    <a:p>
                      <a:r>
                        <a:rPr lang="en-US" sz="1800" u="sng" dirty="0">
                          <a:latin typeface="Segoe UI" panose="020B0502040204020203" pitchFamily="34" charset="0"/>
                          <a:cs typeface="Segoe UI" panose="020B0502040204020203" pitchFamily="34" charset="0"/>
                        </a:rPr>
                        <a:t>Team Members</a:t>
                      </a:r>
                      <a:r>
                        <a:rPr lang="en-US" sz="1800" dirty="0">
                          <a:latin typeface="Segoe UI" panose="020B0502040204020203" pitchFamily="34" charset="0"/>
                          <a:cs typeface="Segoe UI" panose="020B0502040204020203" pitchFamily="34" charset="0"/>
                        </a:rPr>
                        <a:t>:  </a:t>
                      </a:r>
                    </a:p>
                    <a:p>
                      <a:endParaRPr lang="en-US" sz="1800" dirty="0">
                        <a:latin typeface="Segoe UI" panose="020B0502040204020203" pitchFamily="34" charset="0"/>
                        <a:cs typeface="Segoe UI" panose="020B0502040204020203" pitchFamily="34" charset="0"/>
                      </a:endParaRPr>
                    </a:p>
                    <a:p>
                      <a:r>
                        <a:rPr lang="en-US" sz="1800" u="sng" dirty="0">
                          <a:latin typeface="Segoe UI" panose="020B0502040204020203" pitchFamily="34" charset="0"/>
                          <a:cs typeface="Segoe UI" panose="020B0502040204020203" pitchFamily="34" charset="0"/>
                        </a:rPr>
                        <a:t>Duration</a:t>
                      </a:r>
                      <a:r>
                        <a:rPr lang="en-US" sz="1800" dirty="0">
                          <a:latin typeface="Segoe UI" panose="020B0502040204020203" pitchFamily="34" charset="0"/>
                          <a:cs typeface="Segoe UI" panose="020B0502040204020203"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Segoe UI" panose="020B0502040204020203" pitchFamily="34" charset="0"/>
                          <a:cs typeface="Segoe UI" panose="020B0502040204020203" pitchFamily="34" charset="0"/>
                        </a:rPr>
                        <a:t>Enter</a:t>
                      </a:r>
                      <a:r>
                        <a:rPr lang="en-US" baseline="0" dirty="0">
                          <a:latin typeface="Segoe UI" panose="020B0502040204020203" pitchFamily="34" charset="0"/>
                          <a:cs typeface="Segoe UI" panose="020B0502040204020203" pitchFamily="34" charset="0"/>
                        </a:rPr>
                        <a:t> objective here.</a:t>
                      </a: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9032222"/>
                  </a:ext>
                </a:extLst>
              </a:tr>
              <a:tr h="365760">
                <a:tc>
                  <a:txBody>
                    <a:bodyPr/>
                    <a:lstStyle/>
                    <a:p>
                      <a:r>
                        <a:rPr lang="en-US" b="1" dirty="0">
                          <a:latin typeface="Segoe UI" panose="020B0502040204020203" pitchFamily="34" charset="0"/>
                          <a:cs typeface="Segoe UI" panose="020B0502040204020203" pitchFamily="34" charset="0"/>
                        </a:rPr>
                        <a:t>DELIVERABLES/BENEFITS/ROI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tc>
                  <a:txBody>
                    <a:bodyPr/>
                    <a:lstStyle/>
                    <a:p>
                      <a:r>
                        <a:rPr lang="en-US" b="1" dirty="0">
                          <a:latin typeface="Segoe UI" panose="020B0502040204020203" pitchFamily="34" charset="0"/>
                          <a:cs typeface="Segoe UI" panose="020B0502040204020203" pitchFamily="34" charset="0"/>
                        </a:rPr>
                        <a:t>FINANCIAL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B5C1"/>
                    </a:solidFill>
                  </a:tcPr>
                </a:tc>
                <a:extLst>
                  <a:ext uri="{0D108BD9-81ED-4DB2-BD59-A6C34878D82A}">
                    <a16:rowId xmlns:a16="http://schemas.microsoft.com/office/drawing/2014/main" val="2005705520"/>
                  </a:ext>
                </a:extLst>
              </a:tr>
              <a:tr h="1828800">
                <a:tc>
                  <a:txBody>
                    <a:bodyPr/>
                    <a:lstStyle/>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Segoe UI" panose="020B0502040204020203" pitchFamily="34" charset="0"/>
                          <a:cs typeface="Segoe UI" panose="020B0502040204020203" pitchFamily="34" charset="0"/>
                        </a:rPr>
                        <a:t>Program Funds:  $</a:t>
                      </a:r>
                    </a:p>
                    <a:p>
                      <a:r>
                        <a:rPr lang="en-US" dirty="0">
                          <a:latin typeface="Segoe UI" panose="020B0502040204020203" pitchFamily="34" charset="0"/>
                          <a:cs typeface="Segoe UI" panose="020B0502040204020203" pitchFamily="34" charset="0"/>
                        </a:rPr>
                        <a:t>Cost</a:t>
                      </a:r>
                      <a:r>
                        <a:rPr lang="en-US" baseline="0" dirty="0">
                          <a:latin typeface="Segoe UI" panose="020B0502040204020203" pitchFamily="34" charset="0"/>
                          <a:cs typeface="Segoe UI" panose="020B0502040204020203" pitchFamily="34" charset="0"/>
                        </a:rPr>
                        <a:t> Share:         $</a:t>
                      </a: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075137"/>
                  </a:ext>
                </a:extLst>
              </a:tr>
            </a:tbl>
          </a:graphicData>
        </a:graphic>
      </p:graphicFrame>
      <p:sp>
        <p:nvSpPr>
          <p:cNvPr id="11" name="TextBox 10"/>
          <p:cNvSpPr txBox="1"/>
          <p:nvPr userDrawn="1"/>
        </p:nvSpPr>
        <p:spPr>
          <a:xfrm>
            <a:off x="69850" y="1088325"/>
            <a:ext cx="5459401" cy="369332"/>
          </a:xfrm>
          <a:prstGeom prst="rect">
            <a:avLst/>
          </a:prstGeom>
          <a:noFill/>
        </p:spPr>
        <p:txBody>
          <a:bodyPr wrap="square" rtlCol="0">
            <a:spAutoFit/>
          </a:bodyPr>
          <a:lstStyle/>
          <a:p>
            <a:r>
              <a:rPr lang="en-US" dirty="0">
                <a:latin typeface="Segoe UI" panose="020B0502040204020203" pitchFamily="34" charset="0"/>
                <a:cs typeface="Segoe UI" panose="020B0502040204020203" pitchFamily="34" charset="0"/>
              </a:rPr>
              <a:t>Subtitle</a:t>
            </a:r>
          </a:p>
        </p:txBody>
      </p:sp>
      <p:sp>
        <p:nvSpPr>
          <p:cNvPr id="12" name="TextBox 11"/>
          <p:cNvSpPr txBox="1"/>
          <p:nvPr userDrawn="1"/>
        </p:nvSpPr>
        <p:spPr>
          <a:xfrm>
            <a:off x="10135485" y="1046285"/>
            <a:ext cx="1282776" cy="369332"/>
          </a:xfrm>
          <a:prstGeom prst="rect">
            <a:avLst/>
          </a:prstGeom>
          <a:noFill/>
        </p:spPr>
        <p:txBody>
          <a:bodyPr wrap="square" rtlCol="0">
            <a:spAutoFit/>
          </a:bodyPr>
          <a:lstStyle/>
          <a:p>
            <a:pPr algn="r"/>
            <a:r>
              <a:rPr lang="en-US" dirty="0">
                <a:latin typeface="Segoe UI" panose="020B0502040204020203" pitchFamily="34" charset="0"/>
                <a:cs typeface="Segoe UI" panose="020B0502040204020203" pitchFamily="34" charset="0"/>
              </a:rPr>
              <a:t>0/00</a:t>
            </a:r>
          </a:p>
        </p:txBody>
      </p:sp>
    </p:spTree>
    <p:extLst>
      <p:ext uri="{BB962C8B-B14F-4D97-AF65-F5344CB8AC3E}">
        <p14:creationId xmlns:p14="http://schemas.microsoft.com/office/powerpoint/2010/main" val="3264215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766219"/>
            <a:ext cx="10515600" cy="1325563"/>
          </a:xfrm>
          <a:prstGeom prst="rect">
            <a:avLst/>
          </a:prstGeom>
        </p:spPr>
        <p:txBody>
          <a:bodyPr/>
          <a:lstStyle>
            <a:lvl1pPr algn="ctr">
              <a:defRPr>
                <a:latin typeface="Segoe UI" panose="020B0502040204020203" pitchFamily="34" charset="0"/>
                <a:cs typeface="Segoe UI" panose="020B0502040204020203" pitchFamily="34" charset="0"/>
              </a:defRPr>
            </a:lvl1pPr>
          </a:lstStyle>
          <a:p>
            <a:r>
              <a:rPr lang="en-US" dirty="0"/>
              <a:t>Questions?</a:t>
            </a:r>
          </a:p>
        </p:txBody>
      </p:sp>
      <p:sp>
        <p:nvSpPr>
          <p:cNvPr id="4" name="Slide Number Placeholder 3"/>
          <p:cNvSpPr>
            <a:spLocks noGrp="1"/>
          </p:cNvSpPr>
          <p:nvPr>
            <p:ph type="sldNum" sz="quarter" idx="11"/>
          </p:nvPr>
        </p:nvSpPr>
        <p:spPr/>
        <p:txBody>
          <a:bodyPr/>
          <a:lstStyle>
            <a:lvl1pPr>
              <a:defRPr>
                <a:solidFill>
                  <a:schemeClr val="bg2">
                    <a:lumMod val="50000"/>
                  </a:schemeClr>
                </a:solidFill>
              </a:defRPr>
            </a:lvl1pPr>
          </a:lstStyle>
          <a:p>
            <a:fld id="{A916C171-007E-46CF-80D5-F89E015BD616}"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838" y="5675431"/>
            <a:ext cx="1626901" cy="977918"/>
          </a:xfrm>
          <a:prstGeom prst="rect">
            <a:avLst/>
          </a:prstGeom>
        </p:spPr>
      </p:pic>
    </p:spTree>
    <p:extLst>
      <p:ext uri="{BB962C8B-B14F-4D97-AF65-F5344CB8AC3E}">
        <p14:creationId xmlns:p14="http://schemas.microsoft.com/office/powerpoint/2010/main" val="4269388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62631" y="6545535"/>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A916C171-007E-46CF-80D5-F89E015BD616}" type="slidenum">
              <a:rPr lang="en-US" smtClean="0"/>
              <a:pPr/>
              <a:t>‹#›</a:t>
            </a:fld>
            <a:endParaRPr lang="en-US" dirty="0"/>
          </a:p>
        </p:txBody>
      </p:sp>
    </p:spTree>
    <p:extLst>
      <p:ext uri="{BB962C8B-B14F-4D97-AF65-F5344CB8AC3E}">
        <p14:creationId xmlns:p14="http://schemas.microsoft.com/office/powerpoint/2010/main" val="759101114"/>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8" r:id="rId3"/>
    <p:sldLayoutId id="2147483660" r:id="rId4"/>
    <p:sldLayoutId id="2147483659" r:id="rId5"/>
    <p:sldLayoutId id="2147483656"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34055"/>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759D"/>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50000"/>
            </a:schemeClr>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B3C99A-2B4B-AF56-B283-F35BE01840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0C0D35-4E77-560E-9580-5F8BB689069D}"/>
              </a:ext>
            </a:extLst>
          </p:cNvPr>
          <p:cNvSpPr>
            <a:spLocks noGrp="1"/>
          </p:cNvSpPr>
          <p:nvPr>
            <p:ph type="ctrTitle"/>
          </p:nvPr>
        </p:nvSpPr>
        <p:spPr/>
        <p:txBody>
          <a:bodyPr/>
          <a:lstStyle/>
          <a:p>
            <a:r>
              <a:rPr lang="en-US" dirty="0"/>
              <a:t>Body Cooling Technology Study for Shipyard Worker Safety and Performance</a:t>
            </a:r>
          </a:p>
        </p:txBody>
      </p:sp>
      <p:sp>
        <p:nvSpPr>
          <p:cNvPr id="3" name="Subtitle 2">
            <a:extLst>
              <a:ext uri="{FF2B5EF4-FFF2-40B4-BE49-F238E27FC236}">
                <a16:creationId xmlns:a16="http://schemas.microsoft.com/office/drawing/2014/main" id="{5F6067B5-89A6-65B3-B128-D3DD360ABE99}"/>
              </a:ext>
            </a:extLst>
          </p:cNvPr>
          <p:cNvSpPr>
            <a:spLocks noGrp="1"/>
          </p:cNvSpPr>
          <p:nvPr>
            <p:ph type="subTitle" idx="1"/>
          </p:nvPr>
        </p:nvSpPr>
        <p:spPr/>
        <p:txBody>
          <a:bodyPr/>
          <a:lstStyle/>
          <a:p>
            <a:r>
              <a:rPr lang="en-US" dirty="0"/>
              <a:t>Karen Cassidy, HII – Ingalls Shipbuilding</a:t>
            </a:r>
          </a:p>
        </p:txBody>
      </p:sp>
      <p:sp>
        <p:nvSpPr>
          <p:cNvPr id="4" name="Slide Number Placeholder 3">
            <a:extLst>
              <a:ext uri="{FF2B5EF4-FFF2-40B4-BE49-F238E27FC236}">
                <a16:creationId xmlns:a16="http://schemas.microsoft.com/office/drawing/2014/main" id="{D8829E5F-9FE7-445A-01D5-19E285819AFD}"/>
              </a:ext>
            </a:extLst>
          </p:cNvPr>
          <p:cNvSpPr>
            <a:spLocks noGrp="1"/>
          </p:cNvSpPr>
          <p:nvPr>
            <p:ph type="sldNum" sz="quarter" idx="11"/>
          </p:nvPr>
        </p:nvSpPr>
        <p:spPr/>
        <p:txBody>
          <a:bodyPr/>
          <a:lstStyle/>
          <a:p>
            <a:fld id="{A916C171-007E-46CF-80D5-F89E015BD616}" type="slidenum">
              <a:rPr lang="en-US" smtClean="0"/>
              <a:pPr/>
              <a:t>1</a:t>
            </a:fld>
            <a:endParaRPr lang="en-US" dirty="0"/>
          </a:p>
        </p:txBody>
      </p:sp>
    </p:spTree>
    <p:extLst>
      <p:ext uri="{BB962C8B-B14F-4D97-AF65-F5344CB8AC3E}">
        <p14:creationId xmlns:p14="http://schemas.microsoft.com/office/powerpoint/2010/main" val="58108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7F5236-5417-DBDB-449B-CE8840B98625}"/>
              </a:ext>
            </a:extLst>
          </p:cNvPr>
          <p:cNvSpPr>
            <a:spLocks noGrp="1"/>
          </p:cNvSpPr>
          <p:nvPr>
            <p:ph idx="1"/>
          </p:nvPr>
        </p:nvSpPr>
        <p:spPr>
          <a:xfrm>
            <a:off x="69850" y="1260813"/>
            <a:ext cx="5912206" cy="5091160"/>
          </a:xfrm>
        </p:spPr>
        <p:txBody>
          <a:bodyPr/>
          <a:lstStyle/>
          <a:p>
            <a:pPr marL="0" indent="0">
              <a:buNone/>
            </a:pPr>
            <a:r>
              <a:rPr lang="en-US" sz="2800" b="1" dirty="0"/>
              <a:t>Project Information</a:t>
            </a:r>
          </a:p>
          <a:p>
            <a:r>
              <a:rPr lang="en-US" sz="2400" u="sng" dirty="0"/>
              <a:t>Prime/Lead</a:t>
            </a:r>
            <a:r>
              <a:rPr lang="en-US" sz="2400" dirty="0"/>
              <a:t>: HII – Ingalls Shipbuilding</a:t>
            </a:r>
          </a:p>
          <a:p>
            <a:endParaRPr lang="en-US" sz="2400" dirty="0"/>
          </a:p>
          <a:p>
            <a:r>
              <a:rPr lang="en-US" sz="2400" u="sng" dirty="0"/>
              <a:t>Team Members</a:t>
            </a:r>
            <a:r>
              <a:rPr lang="en-US" sz="2400" dirty="0"/>
              <a:t>: HII – Newport News Shipbuilding, Bath Iron Works</a:t>
            </a:r>
          </a:p>
          <a:p>
            <a:endParaRPr lang="en-US" sz="2400" dirty="0"/>
          </a:p>
          <a:p>
            <a:r>
              <a:rPr lang="en-US" sz="2400" u="sng" dirty="0"/>
              <a:t>Duration</a:t>
            </a:r>
            <a:r>
              <a:rPr lang="en-US" sz="2400" dirty="0"/>
              <a:t>: 12 Months</a:t>
            </a:r>
          </a:p>
        </p:txBody>
      </p:sp>
      <p:sp>
        <p:nvSpPr>
          <p:cNvPr id="4" name="Slide Number Placeholder 3">
            <a:extLst>
              <a:ext uri="{FF2B5EF4-FFF2-40B4-BE49-F238E27FC236}">
                <a16:creationId xmlns:a16="http://schemas.microsoft.com/office/drawing/2014/main" id="{C8C58CF3-34CF-AAEC-7418-33393C5D6F40}"/>
              </a:ext>
            </a:extLst>
          </p:cNvPr>
          <p:cNvSpPr>
            <a:spLocks noGrp="1"/>
          </p:cNvSpPr>
          <p:nvPr>
            <p:ph type="sldNum" sz="quarter" idx="11"/>
          </p:nvPr>
        </p:nvSpPr>
        <p:spPr/>
        <p:txBody>
          <a:bodyPr/>
          <a:lstStyle/>
          <a:p>
            <a:fld id="{A916C171-007E-46CF-80D5-F89E015BD616}" type="slidenum">
              <a:rPr lang="en-US" smtClean="0"/>
              <a:pPr/>
              <a:t>2</a:t>
            </a:fld>
            <a:endParaRPr lang="en-US" dirty="0"/>
          </a:p>
        </p:txBody>
      </p:sp>
      <p:sp>
        <p:nvSpPr>
          <p:cNvPr id="5" name="Content Placeholder 4">
            <a:extLst>
              <a:ext uri="{FF2B5EF4-FFF2-40B4-BE49-F238E27FC236}">
                <a16:creationId xmlns:a16="http://schemas.microsoft.com/office/drawing/2014/main" id="{76B2A98E-73CC-33C1-685F-04FD68DFD372}"/>
              </a:ext>
            </a:extLst>
          </p:cNvPr>
          <p:cNvSpPr>
            <a:spLocks noGrp="1"/>
          </p:cNvSpPr>
          <p:nvPr>
            <p:ph idx="12"/>
          </p:nvPr>
        </p:nvSpPr>
        <p:spPr>
          <a:xfrm>
            <a:off x="6133800" y="1260813"/>
            <a:ext cx="5801111" cy="5091160"/>
          </a:xfrm>
        </p:spPr>
        <p:txBody>
          <a:bodyPr/>
          <a:lstStyle/>
          <a:p>
            <a:pPr marL="0" indent="0">
              <a:buNone/>
            </a:pPr>
            <a:r>
              <a:rPr lang="en-US" sz="2800" b="1" dirty="0"/>
              <a:t>Objective</a:t>
            </a:r>
          </a:p>
          <a:p>
            <a:r>
              <a:rPr lang="en-US" sz="2400" dirty="0"/>
              <a:t>Explore commercially available and high TRL developmental body cooling technologies, for improved safety and performance of shipyard workers.</a:t>
            </a:r>
          </a:p>
          <a:p>
            <a:endParaRPr lang="en-US" dirty="0"/>
          </a:p>
        </p:txBody>
      </p:sp>
      <p:sp>
        <p:nvSpPr>
          <p:cNvPr id="6" name="Title 1">
            <a:extLst>
              <a:ext uri="{FF2B5EF4-FFF2-40B4-BE49-F238E27FC236}">
                <a16:creationId xmlns:a16="http://schemas.microsoft.com/office/drawing/2014/main" id="{8E431EC3-18A4-E0A3-4669-8BBC56F0B008}"/>
              </a:ext>
            </a:extLst>
          </p:cNvPr>
          <p:cNvSpPr>
            <a:spLocks noGrp="1"/>
          </p:cNvSpPr>
          <p:nvPr>
            <p:ph type="title"/>
          </p:nvPr>
        </p:nvSpPr>
        <p:spPr>
          <a:xfrm>
            <a:off x="311285" y="347506"/>
            <a:ext cx="11264630" cy="824026"/>
          </a:xfrm>
        </p:spPr>
        <p:txBody>
          <a:bodyPr anchor="ctr"/>
          <a:lstStyle/>
          <a:p>
            <a:r>
              <a:rPr lang="en-US" sz="3200" dirty="0"/>
              <a:t>Body Cooling Technology Study for Shipyard Worker Safety and Performance</a:t>
            </a:r>
            <a:endParaRPr lang="en-US" sz="3600" dirty="0"/>
          </a:p>
        </p:txBody>
      </p:sp>
    </p:spTree>
    <p:extLst>
      <p:ext uri="{BB962C8B-B14F-4D97-AF65-F5344CB8AC3E}">
        <p14:creationId xmlns:p14="http://schemas.microsoft.com/office/powerpoint/2010/main" val="3852682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20BCF0-4B73-D425-FA31-7EEFEBC93E2B}"/>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6EE52E-8477-B476-2EAE-CDBB3948F61A}"/>
              </a:ext>
            </a:extLst>
          </p:cNvPr>
          <p:cNvSpPr>
            <a:spLocks noGrp="1"/>
          </p:cNvSpPr>
          <p:nvPr>
            <p:ph type="sldNum" sz="quarter" idx="11"/>
          </p:nvPr>
        </p:nvSpPr>
        <p:spPr/>
        <p:txBody>
          <a:bodyPr/>
          <a:lstStyle/>
          <a:p>
            <a:fld id="{A916C171-007E-46CF-80D5-F89E015BD616}" type="slidenum">
              <a:rPr lang="en-US" smtClean="0"/>
              <a:pPr/>
              <a:t>3</a:t>
            </a:fld>
            <a:endParaRPr lang="en-US" dirty="0"/>
          </a:p>
        </p:txBody>
      </p:sp>
      <p:sp>
        <p:nvSpPr>
          <p:cNvPr id="5" name="Title 1">
            <a:extLst>
              <a:ext uri="{FF2B5EF4-FFF2-40B4-BE49-F238E27FC236}">
                <a16:creationId xmlns:a16="http://schemas.microsoft.com/office/drawing/2014/main" id="{7F44008D-EA0D-B9E8-6B31-69AAE292F8C4}"/>
              </a:ext>
            </a:extLst>
          </p:cNvPr>
          <p:cNvSpPr>
            <a:spLocks noGrp="1"/>
          </p:cNvSpPr>
          <p:nvPr>
            <p:ph type="title"/>
          </p:nvPr>
        </p:nvSpPr>
        <p:spPr>
          <a:xfrm>
            <a:off x="311285" y="347506"/>
            <a:ext cx="11264630" cy="824026"/>
          </a:xfrm>
        </p:spPr>
        <p:txBody>
          <a:bodyPr anchor="ctr"/>
          <a:lstStyle/>
          <a:p>
            <a:r>
              <a:rPr lang="en-US" sz="3200" dirty="0"/>
              <a:t>Body Cooling Technology Study for Shipyard Worker Safety and Performance</a:t>
            </a:r>
            <a:endParaRPr lang="en-US" sz="3600" dirty="0"/>
          </a:p>
        </p:txBody>
      </p:sp>
      <p:sp>
        <p:nvSpPr>
          <p:cNvPr id="6" name="Text Placeholder 9">
            <a:extLst>
              <a:ext uri="{FF2B5EF4-FFF2-40B4-BE49-F238E27FC236}">
                <a16:creationId xmlns:a16="http://schemas.microsoft.com/office/drawing/2014/main" id="{0933971D-7874-9D2A-840A-60F67F7C6030}"/>
              </a:ext>
            </a:extLst>
          </p:cNvPr>
          <p:cNvSpPr txBox="1">
            <a:spLocks/>
          </p:cNvSpPr>
          <p:nvPr/>
        </p:nvSpPr>
        <p:spPr>
          <a:xfrm>
            <a:off x="311285" y="1331901"/>
            <a:ext cx="11274358" cy="53058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4557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688B6"/>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Segoe UI" panose="020B0502040204020203" pitchFamily="34" charset="0"/>
                <a:cs typeface="Segoe UI" panose="020B0502040204020203" pitchFamily="34" charset="0"/>
              </a:rPr>
              <a:t>Select various options based on differing cooling technologies and methods: </a:t>
            </a:r>
          </a:p>
          <a:p>
            <a:pPr lvl="1"/>
            <a:r>
              <a:rPr lang="en-US" sz="2200" dirty="0">
                <a:latin typeface="Segoe UI" panose="020B0502040204020203" pitchFamily="34" charset="0"/>
                <a:cs typeface="Segoe UI" panose="020B0502040204020203" pitchFamily="34" charset="0"/>
              </a:rPr>
              <a:t>Evaporative cooling, convective cooling, conductive cooling, phase change materials (</a:t>
            </a:r>
            <a:r>
              <a:rPr lang="en-US" sz="2200" dirty="0" err="1">
                <a:latin typeface="Segoe UI" panose="020B0502040204020203" pitchFamily="34" charset="0"/>
                <a:cs typeface="Segoe UI" panose="020B0502040204020203" pitchFamily="34" charset="0"/>
              </a:rPr>
              <a:t>PCMs</a:t>
            </a:r>
            <a:r>
              <a:rPr lang="en-US" sz="2200" dirty="0">
                <a:latin typeface="Segoe UI" panose="020B0502040204020203" pitchFamily="34" charset="0"/>
                <a:cs typeface="Segoe UI" panose="020B0502040204020203" pitchFamily="34" charset="0"/>
              </a:rPr>
              <a:t>), microencapsulated </a:t>
            </a:r>
            <a:r>
              <a:rPr lang="en-US" sz="2200" dirty="0" err="1">
                <a:latin typeface="Segoe UI" panose="020B0502040204020203" pitchFamily="34" charset="0"/>
                <a:cs typeface="Segoe UI" panose="020B0502040204020203" pitchFamily="34" charset="0"/>
              </a:rPr>
              <a:t>PCM</a:t>
            </a:r>
            <a:r>
              <a:rPr lang="en-US" sz="2200" dirty="0">
                <a:latin typeface="Segoe UI" panose="020B0502040204020203" pitchFamily="34" charset="0"/>
                <a:cs typeface="Segoe UI" panose="020B0502040204020203" pitchFamily="34" charset="0"/>
              </a:rPr>
              <a:t> fabrics, refrigerant tube cooling, wicking fabrics, etc.</a:t>
            </a:r>
          </a:p>
          <a:p>
            <a:r>
              <a:rPr lang="en-US" sz="2400" dirty="0">
                <a:latin typeface="Segoe UI" panose="020B0502040204020203" pitchFamily="34" charset="0"/>
                <a:cs typeface="Segoe UI" panose="020B0502040204020203" pitchFamily="34" charset="0"/>
              </a:rPr>
              <a:t>Pilot test several options and assess key parameters for heat relief, comfort, ergonomics, and health safety.</a:t>
            </a:r>
          </a:p>
          <a:p>
            <a:r>
              <a:rPr lang="en-US" sz="2400" dirty="0">
                <a:latin typeface="Segoe UI" panose="020B0502040204020203" pitchFamily="34" charset="0"/>
                <a:cs typeface="Segoe UI" panose="020B0502040204020203" pitchFamily="34" charset="0"/>
              </a:rPr>
              <a:t>Report on each parameter and overall effectiveness.</a:t>
            </a:r>
          </a:p>
          <a:p>
            <a:r>
              <a:rPr lang="en-US" sz="2400" dirty="0">
                <a:latin typeface="Segoe UI" panose="020B0502040204020203" pitchFamily="34" charset="0"/>
                <a:cs typeface="Segoe UI" panose="020B0502040204020203" pitchFamily="34" charset="0"/>
              </a:rPr>
              <a:t>Document pricing and accessibility. Draft potential implementation plans and costs.</a:t>
            </a:r>
          </a:p>
          <a:p>
            <a:r>
              <a:rPr lang="en-US" sz="2400" dirty="0">
                <a:latin typeface="Segoe UI" panose="020B0502040204020203" pitchFamily="34" charset="0"/>
                <a:cs typeface="Segoe UI" panose="020B0502040204020203" pitchFamily="34" charset="0"/>
              </a:rPr>
              <a:t>Assess financial feasibility to make body cooling widely available to shipbuilders.</a:t>
            </a:r>
          </a:p>
          <a:p>
            <a:r>
              <a:rPr lang="en-US" sz="2400" dirty="0">
                <a:latin typeface="Segoe UI" panose="020B0502040204020203" pitchFamily="34" charset="0"/>
                <a:cs typeface="Segoe UI" panose="020B0502040204020203" pitchFamily="34" charset="0"/>
              </a:rPr>
              <a:t>Estimate risk reduction.</a:t>
            </a:r>
          </a:p>
        </p:txBody>
      </p:sp>
    </p:spTree>
    <p:extLst>
      <p:ext uri="{BB962C8B-B14F-4D97-AF65-F5344CB8AC3E}">
        <p14:creationId xmlns:p14="http://schemas.microsoft.com/office/powerpoint/2010/main" val="7717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1"/>
          </p:nvPr>
        </p:nvSpPr>
        <p:spPr/>
        <p:txBody>
          <a:bodyPr/>
          <a:lstStyle/>
          <a:p>
            <a:fld id="{A916C171-007E-46CF-80D5-F89E015BD616}" type="slidenum">
              <a:rPr lang="en-US" smtClean="0"/>
              <a:pPr/>
              <a:t>4</a:t>
            </a:fld>
            <a:endParaRPr lang="en-US" dirty="0"/>
          </a:p>
        </p:txBody>
      </p:sp>
    </p:spTree>
    <p:extLst>
      <p:ext uri="{BB962C8B-B14F-4D97-AF65-F5344CB8AC3E}">
        <p14:creationId xmlns:p14="http://schemas.microsoft.com/office/powerpoint/2010/main" val="3516889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400A20-DB29-673E-A9AB-36EDD15343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E98650-10CC-7A07-D871-D1A8279669D0}"/>
              </a:ext>
            </a:extLst>
          </p:cNvPr>
          <p:cNvSpPr>
            <a:spLocks noGrp="1"/>
          </p:cNvSpPr>
          <p:nvPr>
            <p:ph type="ctrTitle"/>
          </p:nvPr>
        </p:nvSpPr>
        <p:spPr/>
        <p:txBody>
          <a:bodyPr/>
          <a:lstStyle/>
          <a:p>
            <a:r>
              <a:rPr lang="en-US" dirty="0"/>
              <a:t>Verification of Fire Protection of Shipboard Electric Cables Using Intumescent Coating</a:t>
            </a:r>
          </a:p>
        </p:txBody>
      </p:sp>
      <p:sp>
        <p:nvSpPr>
          <p:cNvPr id="3" name="Subtitle 2">
            <a:extLst>
              <a:ext uri="{FF2B5EF4-FFF2-40B4-BE49-F238E27FC236}">
                <a16:creationId xmlns:a16="http://schemas.microsoft.com/office/drawing/2014/main" id="{086B8E26-FEA9-799C-9978-D79161E097F8}"/>
              </a:ext>
            </a:extLst>
          </p:cNvPr>
          <p:cNvSpPr>
            <a:spLocks noGrp="1"/>
          </p:cNvSpPr>
          <p:nvPr>
            <p:ph type="subTitle" idx="1"/>
          </p:nvPr>
        </p:nvSpPr>
        <p:spPr/>
        <p:txBody>
          <a:bodyPr/>
          <a:lstStyle/>
          <a:p>
            <a:r>
              <a:rPr lang="en-US" dirty="0"/>
              <a:t>Stan Bovid &amp; Danny Georgiadis, Hepburn and Sons</a:t>
            </a:r>
          </a:p>
        </p:txBody>
      </p:sp>
      <p:sp>
        <p:nvSpPr>
          <p:cNvPr id="4" name="Slide Number Placeholder 3">
            <a:extLst>
              <a:ext uri="{FF2B5EF4-FFF2-40B4-BE49-F238E27FC236}">
                <a16:creationId xmlns:a16="http://schemas.microsoft.com/office/drawing/2014/main" id="{2C62541D-29B4-BE55-8B63-EB7DB423A91B}"/>
              </a:ext>
            </a:extLst>
          </p:cNvPr>
          <p:cNvSpPr>
            <a:spLocks noGrp="1"/>
          </p:cNvSpPr>
          <p:nvPr>
            <p:ph type="sldNum" sz="quarter" idx="11"/>
          </p:nvPr>
        </p:nvSpPr>
        <p:spPr/>
        <p:txBody>
          <a:bodyPr/>
          <a:lstStyle/>
          <a:p>
            <a:fld id="{A916C171-007E-46CF-80D5-F89E015BD616}" type="slidenum">
              <a:rPr lang="en-US" smtClean="0"/>
              <a:pPr/>
              <a:t>5</a:t>
            </a:fld>
            <a:endParaRPr lang="en-US" dirty="0"/>
          </a:p>
        </p:txBody>
      </p:sp>
    </p:spTree>
    <p:extLst>
      <p:ext uri="{BB962C8B-B14F-4D97-AF65-F5344CB8AC3E}">
        <p14:creationId xmlns:p14="http://schemas.microsoft.com/office/powerpoint/2010/main" val="36831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5ECEAE-CA6C-94B7-1973-5074B943F9A3}"/>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3F670A-777F-392D-DBA0-26E85D7AF85F}"/>
              </a:ext>
            </a:extLst>
          </p:cNvPr>
          <p:cNvSpPr>
            <a:spLocks noGrp="1"/>
          </p:cNvSpPr>
          <p:nvPr>
            <p:ph idx="1"/>
          </p:nvPr>
        </p:nvSpPr>
        <p:spPr>
          <a:xfrm>
            <a:off x="69850" y="1260813"/>
            <a:ext cx="5912206" cy="5091160"/>
          </a:xfrm>
        </p:spPr>
        <p:txBody>
          <a:bodyPr/>
          <a:lstStyle/>
          <a:p>
            <a:pPr marL="0" indent="0">
              <a:buNone/>
            </a:pPr>
            <a:r>
              <a:rPr lang="en-US" sz="2800" b="1" dirty="0"/>
              <a:t>Project Information</a:t>
            </a:r>
          </a:p>
          <a:p>
            <a:r>
              <a:rPr lang="en-US" sz="2400" u="sng" dirty="0"/>
              <a:t>Prime/Lead</a:t>
            </a:r>
            <a:r>
              <a:rPr lang="en-US" sz="2400" dirty="0"/>
              <a:t>: Hepburn and Sons LLC</a:t>
            </a:r>
          </a:p>
          <a:p>
            <a:endParaRPr lang="en-US" sz="2400" dirty="0"/>
          </a:p>
          <a:p>
            <a:r>
              <a:rPr lang="en-US" sz="2400" u="sng" dirty="0"/>
              <a:t>Team Members</a:t>
            </a:r>
            <a:r>
              <a:rPr lang="en-US" sz="2400" dirty="0"/>
              <a:t>: </a:t>
            </a:r>
            <a:r>
              <a:rPr lang="en-US" sz="2400" dirty="0" err="1"/>
              <a:t>Fincantieri</a:t>
            </a:r>
            <a:r>
              <a:rPr lang="en-US" sz="2400" dirty="0"/>
              <a:t> Marinette Marine, </a:t>
            </a:r>
            <a:r>
              <a:rPr lang="en-US" sz="2400" dirty="0" err="1"/>
              <a:t>STI</a:t>
            </a:r>
            <a:r>
              <a:rPr lang="en-US" sz="2400" dirty="0"/>
              <a:t>, Naval Surface Warfare Center </a:t>
            </a:r>
            <a:r>
              <a:rPr lang="en-US" sz="2400" dirty="0" err="1"/>
              <a:t>Carderock</a:t>
            </a:r>
            <a:r>
              <a:rPr lang="en-US" sz="2400" dirty="0"/>
              <a:t> (NSWC CD), and Southwest Research Institute (SwRI)</a:t>
            </a:r>
          </a:p>
          <a:p>
            <a:endParaRPr lang="en-US" sz="2400" dirty="0"/>
          </a:p>
          <a:p>
            <a:r>
              <a:rPr lang="en-US" sz="2400" u="sng" dirty="0"/>
              <a:t>Duration</a:t>
            </a:r>
            <a:r>
              <a:rPr lang="en-US" sz="2400" dirty="0"/>
              <a:t>: 12 Months</a:t>
            </a:r>
          </a:p>
        </p:txBody>
      </p:sp>
      <p:sp>
        <p:nvSpPr>
          <p:cNvPr id="4" name="Slide Number Placeholder 3">
            <a:extLst>
              <a:ext uri="{FF2B5EF4-FFF2-40B4-BE49-F238E27FC236}">
                <a16:creationId xmlns:a16="http://schemas.microsoft.com/office/drawing/2014/main" id="{EB3DBE7E-5CE5-65D0-566C-ED49A0183FA7}"/>
              </a:ext>
            </a:extLst>
          </p:cNvPr>
          <p:cNvSpPr>
            <a:spLocks noGrp="1"/>
          </p:cNvSpPr>
          <p:nvPr>
            <p:ph type="sldNum" sz="quarter" idx="11"/>
          </p:nvPr>
        </p:nvSpPr>
        <p:spPr/>
        <p:txBody>
          <a:bodyPr/>
          <a:lstStyle/>
          <a:p>
            <a:fld id="{A916C171-007E-46CF-80D5-F89E015BD616}" type="slidenum">
              <a:rPr lang="en-US" smtClean="0"/>
              <a:pPr/>
              <a:t>6</a:t>
            </a:fld>
            <a:endParaRPr lang="en-US" dirty="0"/>
          </a:p>
        </p:txBody>
      </p:sp>
      <p:sp>
        <p:nvSpPr>
          <p:cNvPr id="5" name="Content Placeholder 4">
            <a:extLst>
              <a:ext uri="{FF2B5EF4-FFF2-40B4-BE49-F238E27FC236}">
                <a16:creationId xmlns:a16="http://schemas.microsoft.com/office/drawing/2014/main" id="{E2B16F6F-C7F7-2692-6DF2-5A0A79836287}"/>
              </a:ext>
            </a:extLst>
          </p:cNvPr>
          <p:cNvSpPr>
            <a:spLocks noGrp="1"/>
          </p:cNvSpPr>
          <p:nvPr>
            <p:ph idx="12"/>
          </p:nvPr>
        </p:nvSpPr>
        <p:spPr>
          <a:xfrm>
            <a:off x="6133800" y="1260813"/>
            <a:ext cx="5801111" cy="5091160"/>
          </a:xfrm>
        </p:spPr>
        <p:txBody>
          <a:bodyPr/>
          <a:lstStyle/>
          <a:p>
            <a:pPr marL="0" indent="0">
              <a:buNone/>
            </a:pPr>
            <a:r>
              <a:rPr lang="en-US" sz="2800" b="1" dirty="0"/>
              <a:t>Objective</a:t>
            </a:r>
          </a:p>
          <a:p>
            <a:r>
              <a:rPr lang="en-US" sz="2400" dirty="0"/>
              <a:t>The project goal and objective are to test and verify the domestic source, </a:t>
            </a:r>
            <a:r>
              <a:rPr lang="en-US" sz="2400" dirty="0" err="1"/>
              <a:t>STI’s</a:t>
            </a:r>
            <a:r>
              <a:rPr lang="en-US" sz="2400" dirty="0"/>
              <a:t> intumescent Marine Cable Coating, through testing at NSWC CD and SwRI.</a:t>
            </a:r>
          </a:p>
          <a:p>
            <a:endParaRPr lang="en-US" dirty="0"/>
          </a:p>
        </p:txBody>
      </p:sp>
      <p:sp>
        <p:nvSpPr>
          <p:cNvPr id="6" name="Title 1">
            <a:extLst>
              <a:ext uri="{FF2B5EF4-FFF2-40B4-BE49-F238E27FC236}">
                <a16:creationId xmlns:a16="http://schemas.microsoft.com/office/drawing/2014/main" id="{87E006A2-9448-09B0-2282-9CFC19411436}"/>
              </a:ext>
            </a:extLst>
          </p:cNvPr>
          <p:cNvSpPr>
            <a:spLocks noGrp="1"/>
          </p:cNvSpPr>
          <p:nvPr>
            <p:ph type="title"/>
          </p:nvPr>
        </p:nvSpPr>
        <p:spPr>
          <a:xfrm>
            <a:off x="311285" y="347506"/>
            <a:ext cx="11264630" cy="824026"/>
          </a:xfrm>
        </p:spPr>
        <p:txBody>
          <a:bodyPr anchor="ctr"/>
          <a:lstStyle/>
          <a:p>
            <a:r>
              <a:rPr lang="en-US" sz="3200" dirty="0"/>
              <a:t>Verification of Fire Protection of Shipboard Electric Cables Using Intumescent Coating</a:t>
            </a:r>
            <a:endParaRPr lang="en-US" sz="3600" dirty="0"/>
          </a:p>
        </p:txBody>
      </p:sp>
    </p:spTree>
    <p:extLst>
      <p:ext uri="{BB962C8B-B14F-4D97-AF65-F5344CB8AC3E}">
        <p14:creationId xmlns:p14="http://schemas.microsoft.com/office/powerpoint/2010/main" val="1319707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659801-93F8-D53D-06EB-1D63592F1622}"/>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3500A7A-3793-27E6-B31C-3F377FDB66EE}"/>
              </a:ext>
            </a:extLst>
          </p:cNvPr>
          <p:cNvSpPr>
            <a:spLocks noGrp="1"/>
          </p:cNvSpPr>
          <p:nvPr>
            <p:ph type="sldNum" sz="quarter" idx="11"/>
          </p:nvPr>
        </p:nvSpPr>
        <p:spPr/>
        <p:txBody>
          <a:bodyPr/>
          <a:lstStyle/>
          <a:p>
            <a:fld id="{A916C171-007E-46CF-80D5-F89E015BD616}" type="slidenum">
              <a:rPr lang="en-US" smtClean="0"/>
              <a:pPr/>
              <a:t>7</a:t>
            </a:fld>
            <a:endParaRPr lang="en-US" dirty="0"/>
          </a:p>
        </p:txBody>
      </p:sp>
      <p:sp>
        <p:nvSpPr>
          <p:cNvPr id="5" name="Title 1">
            <a:extLst>
              <a:ext uri="{FF2B5EF4-FFF2-40B4-BE49-F238E27FC236}">
                <a16:creationId xmlns:a16="http://schemas.microsoft.com/office/drawing/2014/main" id="{2B6BB3FB-DA2E-2C7C-788D-268E7666B18D}"/>
              </a:ext>
            </a:extLst>
          </p:cNvPr>
          <p:cNvSpPr>
            <a:spLocks noGrp="1"/>
          </p:cNvSpPr>
          <p:nvPr>
            <p:ph type="title"/>
          </p:nvPr>
        </p:nvSpPr>
        <p:spPr>
          <a:xfrm>
            <a:off x="311285" y="347506"/>
            <a:ext cx="11264630" cy="824026"/>
          </a:xfrm>
        </p:spPr>
        <p:txBody>
          <a:bodyPr anchor="ctr"/>
          <a:lstStyle/>
          <a:p>
            <a:r>
              <a:rPr lang="en-US" sz="3200" dirty="0"/>
              <a:t>Verification of Fire Protection of Shipboard Electric Cables Using Intumescent Coating</a:t>
            </a:r>
            <a:endParaRPr lang="en-US" sz="3600" dirty="0"/>
          </a:p>
        </p:txBody>
      </p:sp>
      <p:sp>
        <p:nvSpPr>
          <p:cNvPr id="6" name="Text Placeholder 9">
            <a:extLst>
              <a:ext uri="{FF2B5EF4-FFF2-40B4-BE49-F238E27FC236}">
                <a16:creationId xmlns:a16="http://schemas.microsoft.com/office/drawing/2014/main" id="{25EEC416-3A61-9468-2ACF-11DE1393846F}"/>
              </a:ext>
            </a:extLst>
          </p:cNvPr>
          <p:cNvSpPr txBox="1">
            <a:spLocks/>
          </p:cNvSpPr>
          <p:nvPr/>
        </p:nvSpPr>
        <p:spPr>
          <a:xfrm>
            <a:off x="311285" y="1331901"/>
            <a:ext cx="11274358" cy="530586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4557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688B6"/>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pPr>
            <a:r>
              <a:rPr lang="en-US" sz="2400" dirty="0"/>
              <a:t>The problem addressed in this project is controlling the spread of fire and reducing the impact that electrical cables have in the case of shipboard fires on both submarines and surface ships.</a:t>
            </a:r>
          </a:p>
          <a:p>
            <a:pPr marL="457200" indent="-457200">
              <a:lnSpc>
                <a:spcPct val="100000"/>
              </a:lnSpc>
              <a:buFont typeface="Arial" panose="020B0604020202020204" pitchFamily="34" charset="0"/>
              <a:buChar char="•"/>
            </a:pPr>
            <a:r>
              <a:rPr lang="en-US" sz="2400" dirty="0"/>
              <a:t>This project will test and verify the performance of </a:t>
            </a:r>
            <a:r>
              <a:rPr lang="en-US" sz="2400" dirty="0" err="1"/>
              <a:t>STI’s</a:t>
            </a:r>
            <a:r>
              <a:rPr lang="en-US" sz="2400" dirty="0"/>
              <a:t> Marine Cable Coating (MCC) using basic flame spread testing and characterization testing at NSWC </a:t>
            </a:r>
            <a:r>
              <a:rPr lang="en-US" sz="2400" dirty="0" err="1"/>
              <a:t>Carderock</a:t>
            </a:r>
            <a:r>
              <a:rPr lang="en-US" sz="2400" dirty="0"/>
              <a:t> and Southwest Research Institute.</a:t>
            </a:r>
          </a:p>
          <a:p>
            <a:pPr marL="457200" indent="-457200">
              <a:lnSpc>
                <a:spcPct val="100000"/>
              </a:lnSpc>
              <a:buFont typeface="Arial" panose="020B0604020202020204" pitchFamily="34" charset="0"/>
              <a:buChar char="•"/>
            </a:pPr>
            <a:r>
              <a:rPr lang="en-US" sz="2400" dirty="0"/>
              <a:t>A major benefit to shipyards and alignment to the mission of the Electrical Technologies Panel and Sustainment Panel is that the </a:t>
            </a:r>
            <a:r>
              <a:rPr lang="en-US" sz="2400" dirty="0" err="1"/>
              <a:t>STI</a:t>
            </a:r>
            <a:r>
              <a:rPr lang="en-US" sz="2400" dirty="0"/>
              <a:t> MCC can be applied by shipyard workers, the ship’s force, or local paint contractors.</a:t>
            </a:r>
          </a:p>
          <a:p>
            <a:pPr marL="457200" indent="-457200">
              <a:lnSpc>
                <a:spcPct val="100000"/>
              </a:lnSpc>
              <a:buFont typeface="Arial" panose="020B0604020202020204" pitchFamily="34" charset="0"/>
              <a:buChar char="•"/>
            </a:pPr>
            <a:r>
              <a:rPr lang="en-US" sz="2400" dirty="0"/>
              <a:t>Improving the lifecycle of electrical cables and mitigating fire propagation will save Navy ships and improve the overall sustainment of electrical equipment and cabling.</a:t>
            </a:r>
          </a:p>
          <a:p>
            <a:pPr marL="457200" indent="-457200">
              <a:lnSpc>
                <a:spcPct val="100000"/>
              </a:lnSpc>
              <a:buFont typeface="Arial" panose="020B0604020202020204" pitchFamily="34" charset="0"/>
              <a:buChar char="•"/>
            </a:pPr>
            <a:r>
              <a:rPr lang="en-US" sz="2400" dirty="0"/>
              <a:t>Starting TRL is 4; project TRL at completion is 6.</a:t>
            </a:r>
          </a:p>
        </p:txBody>
      </p:sp>
    </p:spTree>
    <p:extLst>
      <p:ext uri="{BB962C8B-B14F-4D97-AF65-F5344CB8AC3E}">
        <p14:creationId xmlns:p14="http://schemas.microsoft.com/office/powerpoint/2010/main" val="3966853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C1504E-4E1B-0DB2-D849-63A1A3812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909B1B-76BC-B9F1-D2C7-AF04FD6D29D5}"/>
              </a:ext>
            </a:extLst>
          </p:cNvPr>
          <p:cNvSpPr>
            <a:spLocks noGrp="1"/>
          </p:cNvSpPr>
          <p:nvPr>
            <p:ph type="title"/>
          </p:nvPr>
        </p:nvSpPr>
        <p:spPr/>
        <p:txBody>
          <a:bodyPr/>
          <a:lstStyle/>
          <a:p>
            <a:endParaRPr lang="en-US"/>
          </a:p>
        </p:txBody>
      </p:sp>
      <p:sp>
        <p:nvSpPr>
          <p:cNvPr id="3" name="Slide Number Placeholder 2">
            <a:extLst>
              <a:ext uri="{FF2B5EF4-FFF2-40B4-BE49-F238E27FC236}">
                <a16:creationId xmlns:a16="http://schemas.microsoft.com/office/drawing/2014/main" id="{58A6EB19-F7EA-3412-22F7-080C8685A238}"/>
              </a:ext>
            </a:extLst>
          </p:cNvPr>
          <p:cNvSpPr>
            <a:spLocks noGrp="1"/>
          </p:cNvSpPr>
          <p:nvPr>
            <p:ph type="sldNum" sz="quarter" idx="11"/>
          </p:nvPr>
        </p:nvSpPr>
        <p:spPr/>
        <p:txBody>
          <a:bodyPr/>
          <a:lstStyle/>
          <a:p>
            <a:fld id="{A916C171-007E-46CF-80D5-F89E015BD616}" type="slidenum">
              <a:rPr lang="en-US" smtClean="0"/>
              <a:pPr/>
              <a:t>8</a:t>
            </a:fld>
            <a:endParaRPr lang="en-US" dirty="0"/>
          </a:p>
        </p:txBody>
      </p:sp>
    </p:spTree>
    <p:extLst>
      <p:ext uri="{BB962C8B-B14F-4D97-AF65-F5344CB8AC3E}">
        <p14:creationId xmlns:p14="http://schemas.microsoft.com/office/powerpoint/2010/main" val="3051236107"/>
      </p:ext>
    </p:extLst>
  </p:cSld>
  <p:clrMapOvr>
    <a:masterClrMapping/>
  </p:clrMapOvr>
</p:sld>
</file>

<file path=ppt/theme/theme1.xml><?xml version="1.0" encoding="utf-8"?>
<a:theme xmlns:a="http://schemas.openxmlformats.org/drawingml/2006/main" name="NSRP Head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9D9AA77-0F3F-4E26-9B32-E48D47761254}" vid="{F0B499CC-BD85-4F84-953C-0FF751E7C6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Round 1 White Papers_DRAFT NL</Template>
  <TotalTime>1759</TotalTime>
  <Words>438</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Segoe UI</vt:lpstr>
      <vt:lpstr>NSRP Header</vt:lpstr>
      <vt:lpstr>Body Cooling Technology Study for Shipyard Worker Safety and Performance</vt:lpstr>
      <vt:lpstr>Body Cooling Technology Study for Shipyard Worker Safety and Performance</vt:lpstr>
      <vt:lpstr>Body Cooling Technology Study for Shipyard Worker Safety and Performance</vt:lpstr>
      <vt:lpstr>PowerPoint Presentation</vt:lpstr>
      <vt:lpstr>Verification of Fire Protection of Shipboard Electric Cables Using Intumescent Coating</vt:lpstr>
      <vt:lpstr>Verification of Fire Protection of Shipboard Electric Cables Using Intumescent Coating</vt:lpstr>
      <vt:lpstr>Verification of Fire Protection of Shipboard Electric Cables Using Intumescent Coating</vt:lpstr>
      <vt:lpstr>PowerPoint Presentation</vt:lpstr>
    </vt:vector>
  </TitlesOfParts>
  <Company>SCRA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Laney, Nicholas</dc:creator>
  <cp:lastModifiedBy>Gaschler, Steve</cp:lastModifiedBy>
  <cp:revision>107</cp:revision>
  <dcterms:created xsi:type="dcterms:W3CDTF">2019-02-28T12:25:49Z</dcterms:created>
  <dcterms:modified xsi:type="dcterms:W3CDTF">2024-03-11T13:22:12Z</dcterms:modified>
</cp:coreProperties>
</file>