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</p:sldMasterIdLst>
  <p:notesMasterIdLst>
    <p:notesMasterId r:id="rId13"/>
  </p:notesMasterIdLst>
  <p:sldIdLst>
    <p:sldId id="261" r:id="rId2"/>
    <p:sldId id="335" r:id="rId3"/>
    <p:sldId id="337" r:id="rId4"/>
    <p:sldId id="270" r:id="rId5"/>
    <p:sldId id="271" r:id="rId6"/>
    <p:sldId id="272" r:id="rId7"/>
    <p:sldId id="269" r:id="rId8"/>
    <p:sldId id="274" r:id="rId9"/>
    <p:sldId id="276" r:id="rId10"/>
    <p:sldId id="275" r:id="rId11"/>
    <p:sldId id="273" r:id="rId12"/>
  </p:sldIdLst>
  <p:sldSz cx="12192000" cy="6858000"/>
  <p:notesSz cx="6954838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5571"/>
    <a:srgbClr val="05759D"/>
    <a:srgbClr val="0688B6"/>
    <a:srgbClr val="034055"/>
    <a:srgbClr val="8EB2BF"/>
    <a:srgbClr val="446A78"/>
    <a:srgbClr val="EAF7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87101" autoAdjust="0"/>
  </p:normalViewPr>
  <p:slideViewPr>
    <p:cSldViewPr snapToGrid="0">
      <p:cViewPr varScale="1">
        <p:scale>
          <a:sx n="64" d="100"/>
          <a:sy n="64" d="100"/>
        </p:scale>
        <p:origin x="640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3408"/>
          </a:xfrm>
          <a:prstGeom prst="rect">
            <a:avLst/>
          </a:prstGeom>
        </p:spPr>
        <p:txBody>
          <a:bodyPr vert="horz" lIns="92519" tIns="46259" rIns="92519" bIns="4625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9466" y="0"/>
            <a:ext cx="3013763" cy="463408"/>
          </a:xfrm>
          <a:prstGeom prst="rect">
            <a:avLst/>
          </a:prstGeom>
        </p:spPr>
        <p:txBody>
          <a:bodyPr vert="horz" lIns="92519" tIns="46259" rIns="92519" bIns="46259" rtlCol="0"/>
          <a:lstStyle>
            <a:lvl1pPr algn="r">
              <a:defRPr sz="1200"/>
            </a:lvl1pPr>
          </a:lstStyle>
          <a:p>
            <a:fld id="{6740CAFB-BA6A-4EAD-8632-EFF9673D5756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1154113"/>
            <a:ext cx="5541962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19" tIns="46259" rIns="92519" bIns="4625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484" y="4444861"/>
            <a:ext cx="5563870" cy="3636705"/>
          </a:xfrm>
          <a:prstGeom prst="rect">
            <a:avLst/>
          </a:prstGeom>
        </p:spPr>
        <p:txBody>
          <a:bodyPr vert="horz" lIns="92519" tIns="46259" rIns="92519" bIns="4625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3763" cy="463407"/>
          </a:xfrm>
          <a:prstGeom prst="rect">
            <a:avLst/>
          </a:prstGeom>
        </p:spPr>
        <p:txBody>
          <a:bodyPr vert="horz" lIns="92519" tIns="46259" rIns="92519" bIns="4625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9466" y="8772669"/>
            <a:ext cx="3013763" cy="463407"/>
          </a:xfrm>
          <a:prstGeom prst="rect">
            <a:avLst/>
          </a:prstGeom>
        </p:spPr>
        <p:txBody>
          <a:bodyPr vert="horz" lIns="92519" tIns="46259" rIns="92519" bIns="46259" rtlCol="0" anchor="b"/>
          <a:lstStyle>
            <a:lvl1pPr algn="r">
              <a:defRPr sz="1200"/>
            </a:lvl1pPr>
          </a:lstStyle>
          <a:p>
            <a:fld id="{1223D755-2BB7-4E46-A026-A3354C074F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424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23D755-2BB7-4E46-A026-A3354C074F5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442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23D755-2BB7-4E46-A026-A3354C074F5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160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23D755-2BB7-4E46-A026-A3354C074F5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900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23D755-2BB7-4E46-A026-A3354C074F5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801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23D755-2BB7-4E46-A026-A3354C074F5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5136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23D755-2BB7-4E46-A026-A3354C074F5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0674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23D755-2BB7-4E46-A026-A3354C074F5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165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33675" y="2599135"/>
            <a:ext cx="9144000" cy="2387600"/>
          </a:xfrm>
          <a:prstGeom prst="rect">
            <a:avLst/>
          </a:prstGeom>
        </p:spPr>
        <p:txBody>
          <a:bodyPr anchor="b"/>
          <a:lstStyle>
            <a:lvl1pPr algn="r">
              <a:defRPr sz="48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33675" y="4986735"/>
            <a:ext cx="9144000" cy="604440"/>
          </a:xfrm>
        </p:spPr>
        <p:txBody>
          <a:bodyPr/>
          <a:lstStyle>
            <a:lvl1pPr marL="0" indent="0" algn="r">
              <a:buNone/>
              <a:defRPr sz="2400">
                <a:solidFill>
                  <a:srgbClr val="04557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701" y="-240918"/>
            <a:ext cx="12355313" cy="1976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701" y="-240918"/>
            <a:ext cx="12355313" cy="197685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916C171-007E-46CF-80D5-F89E015BD61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38" y="5675431"/>
            <a:ext cx="1626901" cy="97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77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16"/>
          <a:stretch/>
        </p:blipFill>
        <p:spPr>
          <a:xfrm>
            <a:off x="-623136" y="-105708"/>
            <a:ext cx="12598400" cy="138196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850" y="1130178"/>
            <a:ext cx="11550650" cy="5091160"/>
          </a:xfrm>
        </p:spPr>
        <p:txBody>
          <a:bodyPr/>
          <a:lstStyle>
            <a:lvl1pPr>
              <a:defRPr sz="3200"/>
            </a:lvl1pPr>
            <a:lvl2pPr>
              <a:defRPr sz="2800">
                <a:solidFill>
                  <a:srgbClr val="0455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2400">
                <a:solidFill>
                  <a:srgbClr val="0688B6"/>
                </a:solidFill>
              </a:defRPr>
            </a:lvl3pPr>
            <a:lvl4pPr>
              <a:defRPr sz="20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16"/>
          <a:stretch/>
        </p:blipFill>
        <p:spPr>
          <a:xfrm>
            <a:off x="-623136" y="-105708"/>
            <a:ext cx="12598400" cy="1381961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9850" y="213645"/>
            <a:ext cx="10515600" cy="828942"/>
          </a:xfrm>
          <a:prstGeom prst="rect">
            <a:avLst/>
          </a:prstGeom>
        </p:spPr>
        <p:txBody>
          <a:bodyPr anchor="b"/>
          <a:lstStyle>
            <a:lvl1pPr>
              <a:defRPr sz="4800">
                <a:solidFill>
                  <a:srgbClr val="0455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16" b="27631"/>
          <a:stretch/>
        </p:blipFill>
        <p:spPr>
          <a:xfrm rot="10800000">
            <a:off x="-607927" y="6390289"/>
            <a:ext cx="13474840" cy="579484"/>
          </a:xfrm>
          <a:prstGeom prst="rect">
            <a:avLst/>
          </a:prstGeom>
        </p:spPr>
      </p:pic>
      <p:sp>
        <p:nvSpPr>
          <p:cNvPr id="10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9362631" y="6506755"/>
            <a:ext cx="2743200" cy="365125"/>
          </a:xfrm>
        </p:spPr>
        <p:txBody>
          <a:bodyPr/>
          <a:lstStyle>
            <a:lvl1pPr>
              <a:defRPr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fld id="{A916C171-007E-46CF-80D5-F89E015BD6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130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le and Spli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16" b="27631"/>
          <a:stretch/>
        </p:blipFill>
        <p:spPr>
          <a:xfrm rot="10800000">
            <a:off x="-607927" y="6390289"/>
            <a:ext cx="13474840" cy="5794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16"/>
          <a:stretch/>
        </p:blipFill>
        <p:spPr>
          <a:xfrm>
            <a:off x="-623136" y="-105708"/>
            <a:ext cx="12598400" cy="138196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850" y="1130178"/>
            <a:ext cx="5912206" cy="5091160"/>
          </a:xfrm>
        </p:spPr>
        <p:txBody>
          <a:bodyPr/>
          <a:lstStyle>
            <a:lvl1pPr>
              <a:defRPr sz="3200"/>
            </a:lvl1pPr>
            <a:lvl2pPr>
              <a:defRPr sz="2800">
                <a:solidFill>
                  <a:srgbClr val="0455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2400">
                <a:solidFill>
                  <a:srgbClr val="0688B6"/>
                </a:solidFill>
              </a:defRPr>
            </a:lvl3pPr>
            <a:lvl4pPr>
              <a:defRPr sz="20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9850" y="213645"/>
            <a:ext cx="10515600" cy="828942"/>
          </a:xfrm>
          <a:prstGeom prst="rect">
            <a:avLst/>
          </a:prstGeom>
        </p:spPr>
        <p:txBody>
          <a:bodyPr anchor="b"/>
          <a:lstStyle>
            <a:lvl1pPr>
              <a:defRPr sz="4800">
                <a:solidFill>
                  <a:srgbClr val="0455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9362631" y="6506755"/>
            <a:ext cx="2743200" cy="365125"/>
          </a:xfrm>
        </p:spPr>
        <p:txBody>
          <a:bodyPr/>
          <a:lstStyle>
            <a:lvl1pPr>
              <a:defRPr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fld id="{A916C171-007E-46CF-80D5-F89E015BD61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2"/>
          </p:nvPr>
        </p:nvSpPr>
        <p:spPr>
          <a:xfrm>
            <a:off x="6133800" y="1130178"/>
            <a:ext cx="5801111" cy="5091160"/>
          </a:xfrm>
        </p:spPr>
        <p:txBody>
          <a:bodyPr/>
          <a:lstStyle>
            <a:lvl1pPr>
              <a:defRPr sz="3200"/>
            </a:lvl1pPr>
            <a:lvl2pPr>
              <a:defRPr sz="2800">
                <a:solidFill>
                  <a:srgbClr val="0455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2400">
                <a:solidFill>
                  <a:srgbClr val="0688B6"/>
                </a:solidFill>
              </a:defRPr>
            </a:lvl3pPr>
            <a:lvl4pPr>
              <a:defRPr sz="20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3891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16" b="27631"/>
          <a:stretch/>
        </p:blipFill>
        <p:spPr>
          <a:xfrm rot="10800000">
            <a:off x="-607927" y="6390289"/>
            <a:ext cx="13474840" cy="5794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16"/>
          <a:stretch/>
        </p:blipFill>
        <p:spPr>
          <a:xfrm>
            <a:off x="-623136" y="-105708"/>
            <a:ext cx="12815136" cy="1381961"/>
          </a:xfrm>
          <a:prstGeom prst="rect">
            <a:avLst/>
          </a:prstGeom>
        </p:spPr>
      </p:pic>
      <p:sp>
        <p:nvSpPr>
          <p:cNvPr id="9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9362631" y="6506755"/>
            <a:ext cx="2743200" cy="365125"/>
          </a:xfrm>
        </p:spPr>
        <p:txBody>
          <a:bodyPr/>
          <a:lstStyle>
            <a:lvl1pPr>
              <a:defRPr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fld id="{A916C171-007E-46CF-80D5-F89E015BD616}" type="slidenum">
              <a:rPr lang="en-US" smtClean="0"/>
              <a:pPr/>
              <a:t>‹#›</a:t>
            </a:fld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048120217"/>
              </p:ext>
            </p:extLst>
          </p:nvPr>
        </p:nvGraphicFramePr>
        <p:xfrm>
          <a:off x="1835842" y="1227430"/>
          <a:ext cx="8181796" cy="5094481"/>
        </p:xfrm>
        <a:graphic>
          <a:graphicData uri="http://schemas.openxmlformats.org/drawingml/2006/table">
            <a:tbl>
              <a:tblPr firstRow="1" firstCol="1" bandRow="1"/>
              <a:tblGrid>
                <a:gridCol w="938894">
                  <a:extLst>
                    <a:ext uri="{9D8B030D-6E8A-4147-A177-3AD203B41FA5}">
                      <a16:colId xmlns:a16="http://schemas.microsoft.com/office/drawing/2014/main" val="2932954129"/>
                    </a:ext>
                  </a:extLst>
                </a:gridCol>
                <a:gridCol w="4667897">
                  <a:extLst>
                    <a:ext uri="{9D8B030D-6E8A-4147-A177-3AD203B41FA5}">
                      <a16:colId xmlns:a16="http://schemas.microsoft.com/office/drawing/2014/main" val="511602394"/>
                    </a:ext>
                  </a:extLst>
                </a:gridCol>
                <a:gridCol w="2575005">
                  <a:extLst>
                    <a:ext uri="{9D8B030D-6E8A-4147-A177-3AD203B41FA5}">
                      <a16:colId xmlns:a16="http://schemas.microsoft.com/office/drawing/2014/main" val="3374404517"/>
                    </a:ext>
                  </a:extLst>
                </a:gridCol>
              </a:tblGrid>
              <a:tr h="331533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Time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557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22745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Presentation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557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Speaker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55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360870"/>
                  </a:ext>
                </a:extLst>
              </a:tr>
              <a:tr h="331533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r>
                        <a:rPr lang="en-US" sz="1200" b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8:00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Convene Meeting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8155790"/>
                  </a:ext>
                </a:extLst>
              </a:tr>
              <a:tr h="331533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r>
                        <a:rPr lang="en-US" sz="120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8:00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9419735"/>
                  </a:ext>
                </a:extLst>
              </a:tr>
              <a:tr h="404771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4274004"/>
                  </a:ext>
                </a:extLst>
              </a:tr>
              <a:tr h="331533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3760212"/>
                  </a:ext>
                </a:extLst>
              </a:tr>
              <a:tr h="331533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r>
                        <a:rPr lang="en-US" sz="1200" b="1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10:00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Break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6597345"/>
                  </a:ext>
                </a:extLst>
              </a:tr>
              <a:tr h="331533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2881883"/>
                  </a:ext>
                </a:extLst>
              </a:tr>
              <a:tr h="331533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7699409"/>
                  </a:ext>
                </a:extLst>
              </a:tr>
              <a:tr h="331533">
                <a:tc>
                  <a:txBody>
                    <a:bodyPr/>
                    <a:lstStyle/>
                    <a:p>
                      <a:pPr marL="0" marR="10287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10287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10287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9373010"/>
                  </a:ext>
                </a:extLst>
              </a:tr>
              <a:tr h="331533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r>
                        <a:rPr lang="en-US" sz="1200" b="1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12:00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Lunch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9255333"/>
                  </a:ext>
                </a:extLst>
              </a:tr>
              <a:tr h="331533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8939695"/>
                  </a:ext>
                </a:extLst>
              </a:tr>
              <a:tr h="331533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304744"/>
                  </a:ext>
                </a:extLst>
              </a:tr>
              <a:tr h="331533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r>
                        <a:rPr lang="en-US" sz="1200" b="1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3:00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Break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9979672"/>
                  </a:ext>
                </a:extLst>
              </a:tr>
              <a:tr h="379781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3200741"/>
                  </a:ext>
                </a:extLst>
              </a:tr>
              <a:tr h="331533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r>
                        <a:rPr lang="en-US" sz="1200" b="1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5:00</a:t>
                      </a:r>
                      <a:endParaRPr lang="en-US" sz="1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Adjourn</a:t>
                      </a:r>
                      <a:endParaRPr lang="en-US" sz="1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2754446"/>
                  </a:ext>
                </a:extLst>
              </a:tr>
            </a:tbl>
          </a:graphicData>
        </a:graphic>
      </p:graphicFrame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9850" y="213645"/>
            <a:ext cx="10515600" cy="828942"/>
          </a:xfrm>
          <a:prstGeom prst="rect">
            <a:avLst/>
          </a:prstGeom>
        </p:spPr>
        <p:txBody>
          <a:bodyPr anchor="b"/>
          <a:lstStyle>
            <a:lvl1pPr>
              <a:defRPr sz="4800">
                <a:solidFill>
                  <a:srgbClr val="0455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2894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16"/>
          <a:stretch/>
        </p:blipFill>
        <p:spPr>
          <a:xfrm>
            <a:off x="-623136" y="-105708"/>
            <a:ext cx="12598400" cy="13819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16"/>
          <a:stretch/>
        </p:blipFill>
        <p:spPr>
          <a:xfrm>
            <a:off x="-623136" y="-105708"/>
            <a:ext cx="12598400" cy="1381961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9850" y="213645"/>
            <a:ext cx="10515600" cy="828942"/>
          </a:xfrm>
          <a:prstGeom prst="rect">
            <a:avLst/>
          </a:prstGeom>
        </p:spPr>
        <p:txBody>
          <a:bodyPr anchor="b"/>
          <a:lstStyle>
            <a:lvl1pPr>
              <a:defRPr sz="4800">
                <a:solidFill>
                  <a:srgbClr val="0455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16" b="27631"/>
          <a:stretch/>
        </p:blipFill>
        <p:spPr>
          <a:xfrm rot="10800000">
            <a:off x="-607927" y="6390289"/>
            <a:ext cx="13474840" cy="579484"/>
          </a:xfrm>
          <a:prstGeom prst="rect">
            <a:avLst/>
          </a:prstGeom>
        </p:spPr>
      </p:pic>
      <p:sp>
        <p:nvSpPr>
          <p:cNvPr id="10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9362631" y="6506755"/>
            <a:ext cx="2743200" cy="365125"/>
          </a:xfrm>
        </p:spPr>
        <p:txBody>
          <a:bodyPr/>
          <a:lstStyle>
            <a:lvl1pPr>
              <a:defRPr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fld id="{A916C171-007E-46CF-80D5-F89E015BD616}" type="slidenum">
              <a:rPr lang="en-US" smtClean="0"/>
              <a:pPr/>
              <a:t>‹#›</a:t>
            </a:fld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71191812"/>
              </p:ext>
            </p:extLst>
          </p:nvPr>
        </p:nvGraphicFramePr>
        <p:xfrm>
          <a:off x="165538" y="1532083"/>
          <a:ext cx="11274358" cy="4846320"/>
        </p:xfrm>
        <a:graphic>
          <a:graphicData uri="http://schemas.openxmlformats.org/drawingml/2006/table">
            <a:tbl>
              <a:tblPr bandRow="1">
                <a:tableStyleId>{BDBED569-4797-4DF1-A0F4-6AAB3CD982D8}</a:tableStyleId>
              </a:tblPr>
              <a:tblGrid>
                <a:gridCol w="5511907">
                  <a:extLst>
                    <a:ext uri="{9D8B030D-6E8A-4147-A177-3AD203B41FA5}">
                      <a16:colId xmlns:a16="http://schemas.microsoft.com/office/drawing/2014/main" val="3455249154"/>
                    </a:ext>
                  </a:extLst>
                </a:gridCol>
                <a:gridCol w="5762451">
                  <a:extLst>
                    <a:ext uri="{9D8B030D-6E8A-4147-A177-3AD203B41FA5}">
                      <a16:colId xmlns:a16="http://schemas.microsoft.com/office/drawing/2014/main" val="3729642697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PROJECT INFORMATION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B5C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OBJECTIVE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B5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2270513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r>
                        <a:rPr lang="en-US" sz="1800" u="sng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Prime/Lead</a:t>
                      </a:r>
                      <a:r>
                        <a:rPr lang="en-US" sz="18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:</a:t>
                      </a:r>
                    </a:p>
                    <a:p>
                      <a:endParaRPr lang="en-US" sz="18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r>
                        <a:rPr lang="en-US" sz="1800" u="sng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Team Members</a:t>
                      </a:r>
                      <a:r>
                        <a:rPr lang="en-US" sz="18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:  </a:t>
                      </a:r>
                    </a:p>
                    <a:p>
                      <a:endParaRPr lang="en-US" sz="18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r>
                        <a:rPr lang="en-US" sz="1800" u="sng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Duration</a:t>
                      </a:r>
                      <a:r>
                        <a:rPr lang="en-US" sz="18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: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Enter</a:t>
                      </a:r>
                      <a:r>
                        <a:rPr lang="en-US" baseline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objective here.</a:t>
                      </a:r>
                      <a:endParaRPr lang="en-US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03222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DELIVERABLES/BENEFITS/ROI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B5C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FINANCIAL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B5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5705520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Program Funds:  $</a:t>
                      </a:r>
                    </a:p>
                    <a:p>
                      <a:r>
                        <a:rPr lang="en-US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Cost</a:t>
                      </a:r>
                      <a:r>
                        <a:rPr lang="en-US" baseline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Share:         $</a:t>
                      </a:r>
                      <a:endParaRPr lang="en-US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075137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 userDrawn="1"/>
        </p:nvSpPr>
        <p:spPr>
          <a:xfrm>
            <a:off x="69850" y="1088325"/>
            <a:ext cx="5459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0135485" y="1046285"/>
            <a:ext cx="1282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0/00</a:t>
            </a:r>
          </a:p>
        </p:txBody>
      </p:sp>
    </p:spTree>
    <p:extLst>
      <p:ext uri="{BB962C8B-B14F-4D97-AF65-F5344CB8AC3E}">
        <p14:creationId xmlns:p14="http://schemas.microsoft.com/office/powerpoint/2010/main" val="3264215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766219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916C171-007E-46CF-80D5-F89E015BD61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38" y="5675431"/>
            <a:ext cx="1626901" cy="97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8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62631" y="65455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916C171-007E-46CF-80D5-F89E015BD6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101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7" r:id="rId2"/>
    <p:sldLayoutId id="2147483658" r:id="rId3"/>
    <p:sldLayoutId id="2147483660" r:id="rId4"/>
    <p:sldLayoutId id="2147483659" r:id="rId5"/>
    <p:sldLayoutId id="2147483656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34055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5759D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50000"/>
            </a:schemeClr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accent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png"/><Relationship Id="rId7" Type="http://schemas.openxmlformats.org/officeDocument/2006/relationships/hyperlink" Target="http://www.google.com/url?sa=i&amp;rct=j&amp;q=&amp;esrc=s&amp;source=images&amp;cd=&amp;cad=rja&amp;uact=8&amp;ved=0CAcQjRxqFQoTCKGrrKzG78cCFYqFDQodG7YMpQ&amp;url=http://www.exfo.com/corporate/news-events/news/2014/exfo-releases-itelligent-automated-optical-cable-certifier-data-centers&amp;psig=AFQjCNEGBujS2wwlNBM4cKzwKbGnNowu7Q&amp;ust=1442080415382528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11" Type="http://schemas.openxmlformats.org/officeDocument/2006/relationships/image" Target="../media/image28.jpeg"/><Relationship Id="rId5" Type="http://schemas.openxmlformats.org/officeDocument/2006/relationships/image" Target="../media/image23.jpe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emf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jpe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33675" y="3696851"/>
            <a:ext cx="9144000" cy="907895"/>
          </a:xfrm>
        </p:spPr>
        <p:txBody>
          <a:bodyPr/>
          <a:lstStyle/>
          <a:p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33675" y="3844212"/>
            <a:ext cx="9144000" cy="2441805"/>
          </a:xfrm>
        </p:spPr>
        <p:txBody>
          <a:bodyPr>
            <a:normAutofit fontScale="85000" lnSpcReduction="20000"/>
          </a:bodyPr>
          <a:lstStyle/>
          <a:p>
            <a:r>
              <a:rPr lang="en-US" sz="3600" dirty="0"/>
              <a:t>Summer Panel Meeting</a:t>
            </a:r>
          </a:p>
          <a:p>
            <a:r>
              <a:rPr lang="en-US" sz="3600" dirty="0"/>
              <a:t>July 19-20, 2023</a:t>
            </a:r>
          </a:p>
          <a:p>
            <a:endParaRPr lang="en-US" sz="3600" dirty="0"/>
          </a:p>
          <a:p>
            <a:r>
              <a:rPr lang="en-US" sz="3600" dirty="0"/>
              <a:t>General Atomics EMS</a:t>
            </a:r>
          </a:p>
          <a:p>
            <a:r>
              <a:rPr lang="en-US" sz="3600" dirty="0"/>
              <a:t>San Diego, CA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16C171-007E-46CF-80D5-F89E015BD616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690132" y="2860914"/>
            <a:ext cx="9144000" cy="907895"/>
          </a:xfrm>
          <a:prstGeom prst="rect">
            <a:avLst/>
          </a:prstGeom>
        </p:spPr>
        <p:txBody>
          <a:bodyPr anchor="b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b="1" dirty="0"/>
              <a:t>Electrical Technologies Panel</a:t>
            </a:r>
          </a:p>
        </p:txBody>
      </p:sp>
    </p:spTree>
    <p:extLst>
      <p:ext uri="{BB962C8B-B14F-4D97-AF65-F5344CB8AC3E}">
        <p14:creationId xmlns:p14="http://schemas.microsoft.com/office/powerpoint/2010/main" val="1264011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5630" r="2016" b="8849"/>
          <a:stretch/>
        </p:blipFill>
        <p:spPr>
          <a:xfrm>
            <a:off x="7213316" y="4829675"/>
            <a:ext cx="2147855" cy="1563374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9850" y="1130178"/>
            <a:ext cx="6116846" cy="5091160"/>
          </a:xfrm>
        </p:spPr>
        <p:txBody>
          <a:bodyPr/>
          <a:lstStyle/>
          <a:p>
            <a:r>
              <a:rPr lang="en-US" dirty="0"/>
              <a:t>Panel Projects</a:t>
            </a:r>
          </a:p>
          <a:p>
            <a:pPr lvl="1"/>
            <a:r>
              <a:rPr lang="en-US" dirty="0"/>
              <a:t>Alternatives to Fiber Optic Connectors </a:t>
            </a:r>
          </a:p>
          <a:p>
            <a:pPr lvl="1"/>
            <a:r>
              <a:rPr lang="en-US" dirty="0"/>
              <a:t>Fiber Optic Testing Enhancement for Cost Reduction</a:t>
            </a:r>
          </a:p>
          <a:p>
            <a:pPr lvl="1"/>
            <a:r>
              <a:rPr lang="en-US" dirty="0"/>
              <a:t>Fusion Splice Enclosure at Equipment</a:t>
            </a:r>
          </a:p>
          <a:p>
            <a:pPr lvl="1"/>
            <a:r>
              <a:rPr lang="en-US" dirty="0"/>
              <a:t>Splice-On Fiber Optic Connectors and Termini</a:t>
            </a:r>
          </a:p>
          <a:p>
            <a:pPr lvl="1"/>
            <a:r>
              <a:rPr lang="en-US" dirty="0"/>
              <a:t>High-Density Ribbon Fiber Optic Cable &amp; Tooling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Fiber Optics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16C171-007E-46CF-80D5-F89E015BD616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1151" y="440782"/>
            <a:ext cx="2664183" cy="1225402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726" y="1853868"/>
            <a:ext cx="4194274" cy="1704730"/>
          </a:xfrm>
          <a:prstGeom prst="rect">
            <a:avLst/>
          </a:prstGeom>
          <a:effectLst>
            <a:softEdge rad="31750"/>
          </a:effectLst>
          <a:extLst>
            <a:ext uri="{FAA26D3D-D897-4be2-8F04-BA451C77F1D7}">
              <ma14:placeholderFlag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wpc="http://schemas.microsoft.com/office/word/2010/wordprocessingCanvas" xmlns:mc="http://schemas.openxmlformats.org/markup-compatibility/2006" xmlns:wp14="http://schemas.microsoft.com/office/word/2010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pic="http://schemas.openxmlformats.org/drawingml/2006/picture" xmlns:lc="http://schemas.openxmlformats.org/drawingml/2006/lockedCanvas"/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9170" y="4458150"/>
            <a:ext cx="2263831" cy="1543059"/>
          </a:xfrm>
          <a:prstGeom prst="rect">
            <a:avLst/>
          </a:prstGeom>
        </p:spPr>
      </p:pic>
      <p:pic>
        <p:nvPicPr>
          <p:cNvPr id="9" name="Picture 2" descr="http://www.exfo.com/PageFiles/1340403/FTB-730%20iOLM_2.jpg">
            <a:hlinkClick r:id="rId7"/>
          </p:cNvPr>
          <p:cNvPicPr>
            <a:picLocks noChangeAspect="1" noChangeArrowheads="1"/>
          </p:cNvPicPr>
          <p:nvPr/>
        </p:nvPicPr>
        <p:blipFill rotWithShape="1">
          <a:blip r:embed="rId8" cstate="print"/>
          <a:srcRect l="4432" t="9481" r="3258" b="5810"/>
          <a:stretch/>
        </p:blipFill>
        <p:spPr bwMode="auto">
          <a:xfrm>
            <a:off x="6647278" y="1751692"/>
            <a:ext cx="1575359" cy="1445624"/>
          </a:xfrm>
          <a:prstGeom prst="rect">
            <a:avLst/>
          </a:prstGeom>
          <a:noFill/>
        </p:spPr>
      </p:pic>
      <p:pic>
        <p:nvPicPr>
          <p:cNvPr id="10" name="Picture 6" descr="http://www.thefoa.org/tech/ref/termination/Splice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665335" y="414873"/>
            <a:ext cx="2004151" cy="1430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/>
          <a:srcRect t="8030" b="7363"/>
          <a:stretch/>
        </p:blipFill>
        <p:spPr>
          <a:xfrm>
            <a:off x="7030366" y="3341801"/>
            <a:ext cx="2873997" cy="13741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866" y="440782"/>
            <a:ext cx="1629665" cy="1058377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213728" y="4171950"/>
            <a:ext cx="6025243" cy="1752600"/>
          </a:xfrm>
          <a:prstGeom prst="roundRect">
            <a:avLst/>
          </a:prstGeom>
          <a:solidFill>
            <a:schemeClr val="accent4">
              <a:lumMod val="20000"/>
              <a:lumOff val="80000"/>
              <a:alpha val="34000"/>
            </a:schemeClr>
          </a:solidFill>
          <a:ln w="2540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62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7943" y="1049801"/>
            <a:ext cx="6019061" cy="347693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Panel Projects </a:t>
            </a:r>
          </a:p>
          <a:p>
            <a:pPr lvl="1"/>
            <a:r>
              <a:rPr lang="en-US" dirty="0"/>
              <a:t>Shipboard Cable Trays</a:t>
            </a:r>
          </a:p>
          <a:p>
            <a:pPr lvl="1"/>
            <a:r>
              <a:rPr lang="en-US" dirty="0"/>
              <a:t>Shipboard Fiber Optic Cables Design Enhancements</a:t>
            </a:r>
          </a:p>
          <a:p>
            <a:pPr lvl="1"/>
            <a:r>
              <a:rPr lang="en-US" dirty="0"/>
              <a:t>Evaluation of Efficacy of Self-Sealing Cable Transit Devices for Aluminum Bulkheads and Decks in Non-Watertight Boundaries</a:t>
            </a:r>
          </a:p>
          <a:p>
            <a:pPr lvl="1"/>
            <a:r>
              <a:rPr lang="en-US" dirty="0"/>
              <a:t>AMUET 4.0 </a:t>
            </a:r>
            <a:r>
              <a:rPr lang="en-US" sz="2000" i="1" dirty="0">
                <a:solidFill>
                  <a:srgbClr val="00B0F0"/>
                </a:solidFill>
              </a:rPr>
              <a:t>(2022 RAP Project)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Cableways &amp; Installation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16C171-007E-46CF-80D5-F89E015BD616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138541-08EE-42CA-9CC8-FCD2C4827A2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631" y="3587186"/>
            <a:ext cx="2874392" cy="2793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7404" y="400589"/>
            <a:ext cx="2705003" cy="23876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587" y="4596855"/>
            <a:ext cx="2183218" cy="15826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0550" y="2993364"/>
            <a:ext cx="2108383" cy="15333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219" y="4596855"/>
            <a:ext cx="2813538" cy="15826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82"/>
          <a:stretch/>
        </p:blipFill>
        <p:spPr>
          <a:xfrm>
            <a:off x="187374" y="4590255"/>
            <a:ext cx="2549328" cy="15892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923" y="5426910"/>
            <a:ext cx="1638294" cy="1079845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61761" y="1882501"/>
            <a:ext cx="6025243" cy="752057"/>
          </a:xfrm>
          <a:prstGeom prst="roundRect">
            <a:avLst/>
          </a:prstGeom>
          <a:solidFill>
            <a:schemeClr val="accent4">
              <a:lumMod val="20000"/>
              <a:lumOff val="80000"/>
              <a:alpha val="34000"/>
            </a:schemeClr>
          </a:solidFill>
          <a:ln w="2540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37677" y="306532"/>
            <a:ext cx="2356189" cy="16167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90519" y="1431412"/>
            <a:ext cx="1980075" cy="144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74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16C171-007E-46CF-80D5-F89E015BD616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92057" y="261524"/>
            <a:ext cx="1131958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6557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Meeting Agenda </a:t>
            </a:r>
          </a:p>
          <a:p>
            <a:r>
              <a:rPr lang="en-US" sz="1400" b="1" i="1" dirty="0"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Times listed are Pacific Time Zone</a:t>
            </a:r>
            <a:endParaRPr lang="en-US" dirty="0">
              <a:effectLst/>
              <a:latin typeface="Segoe UI" panose="020B050204020402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8E8C152-8470-4530-B6F5-1AB77D3364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5157442"/>
              </p:ext>
            </p:extLst>
          </p:nvPr>
        </p:nvGraphicFramePr>
        <p:xfrm>
          <a:off x="389611" y="1278117"/>
          <a:ext cx="10426171" cy="5550723"/>
        </p:xfrm>
        <a:graphic>
          <a:graphicData uri="http://schemas.openxmlformats.org/drawingml/2006/table">
            <a:tbl>
              <a:tblPr firstRow="1" firstCol="1" bandRow="1"/>
              <a:tblGrid>
                <a:gridCol w="1595506">
                  <a:extLst>
                    <a:ext uri="{9D8B030D-6E8A-4147-A177-3AD203B41FA5}">
                      <a16:colId xmlns:a16="http://schemas.microsoft.com/office/drawing/2014/main" val="1790993935"/>
                    </a:ext>
                  </a:extLst>
                </a:gridCol>
                <a:gridCol w="6295289">
                  <a:extLst>
                    <a:ext uri="{9D8B030D-6E8A-4147-A177-3AD203B41FA5}">
                      <a16:colId xmlns:a16="http://schemas.microsoft.com/office/drawing/2014/main" val="2302353945"/>
                    </a:ext>
                  </a:extLst>
                </a:gridCol>
                <a:gridCol w="327885">
                  <a:extLst>
                    <a:ext uri="{9D8B030D-6E8A-4147-A177-3AD203B41FA5}">
                      <a16:colId xmlns:a16="http://schemas.microsoft.com/office/drawing/2014/main" val="308408976"/>
                    </a:ext>
                  </a:extLst>
                </a:gridCol>
                <a:gridCol w="2207491">
                  <a:extLst>
                    <a:ext uri="{9D8B030D-6E8A-4147-A177-3AD203B41FA5}">
                      <a16:colId xmlns:a16="http://schemas.microsoft.com/office/drawing/2014/main" val="192447079"/>
                    </a:ext>
                  </a:extLst>
                </a:gridCol>
              </a:tblGrid>
              <a:tr h="261508">
                <a:tc>
                  <a:txBody>
                    <a:bodyPr/>
                    <a:lstStyle/>
                    <a:p>
                      <a:pPr marL="0" marR="10287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Time*</a:t>
                      </a:r>
                      <a:endParaRPr lang="en-US" sz="8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33" marR="565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557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0287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Presentation</a:t>
                      </a:r>
                      <a:endParaRPr lang="en-US" sz="8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33" marR="565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557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10287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Speaker</a:t>
                      </a:r>
                      <a:endParaRPr lang="en-US" sz="8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33" marR="565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557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10287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endParaRPr lang="en-US" sz="8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33" marR="565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55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735522"/>
                  </a:ext>
                </a:extLst>
              </a:tr>
              <a:tr h="277248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r>
                        <a:rPr lang="en-US" sz="1400" b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8:00 am</a:t>
                      </a:r>
                      <a:endParaRPr lang="en-US" sz="12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33" marR="565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Convene Meeting – Begin Webinar</a:t>
                      </a:r>
                      <a:endParaRPr lang="en-US" sz="12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33" marR="565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33" marR="565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0696025"/>
                  </a:ext>
                </a:extLst>
              </a:tr>
              <a:tr h="342625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r>
                        <a:rPr lang="en-US" sz="14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8:00 am</a:t>
                      </a:r>
                      <a:endParaRPr lang="en-US" sz="1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33" marR="565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Introductions and Welcome </a:t>
                      </a:r>
                      <a:endParaRPr lang="en-US" sz="1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33" marR="565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Jason Farmer, Panel Chair</a:t>
                      </a:r>
                      <a:endParaRPr lang="en-US" sz="12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33" marR="565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Jason Farmer, Panel Chair</a:t>
                      </a:r>
                      <a:endParaRPr lang="en-US" sz="12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33" marR="565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4466039"/>
                  </a:ext>
                </a:extLst>
              </a:tr>
              <a:tr h="375314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r>
                        <a:rPr lang="en-US" sz="140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8:30</a:t>
                      </a:r>
                      <a:endParaRPr lang="en-US" sz="12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33" marR="565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Welcome to General Atomics &amp;</a:t>
                      </a:r>
                      <a:endParaRPr lang="en-US" sz="12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GA Capabilities Overview</a:t>
                      </a:r>
                      <a:endParaRPr lang="en-US" sz="12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33" marR="565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Roger Camp, General Atomics</a:t>
                      </a:r>
                      <a:endParaRPr lang="en-US" sz="12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33" marR="565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Roger Camp, General Atomics</a:t>
                      </a:r>
                      <a:endParaRPr lang="en-US" sz="12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33" marR="565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7564162"/>
                  </a:ext>
                </a:extLst>
              </a:tr>
              <a:tr h="642271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r>
                        <a:rPr lang="en-US" sz="140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9:00</a:t>
                      </a:r>
                      <a:endParaRPr lang="en-US" sz="12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33" marR="565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Tour of General Atomics Electromagnetic Systems</a:t>
                      </a:r>
                      <a:endParaRPr lang="en-US" sz="12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10287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>
                          <a:solidFill>
                            <a:srgbClr val="FF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*Must be pre-registered to attend</a:t>
                      </a:r>
                      <a:endParaRPr lang="en-US" sz="12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33" marR="565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Roger Camp, General Atomics</a:t>
                      </a:r>
                      <a:endParaRPr lang="en-US" sz="12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33" marR="565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Roger Camp, General Atomics</a:t>
                      </a:r>
                      <a:endParaRPr lang="en-US" sz="1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33" marR="565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5813427"/>
                  </a:ext>
                </a:extLst>
              </a:tr>
              <a:tr h="211871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r>
                        <a:rPr lang="en-US" sz="1400" b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12:00 pm</a:t>
                      </a:r>
                      <a:endParaRPr lang="en-US" sz="12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33" marR="565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Lunch</a:t>
                      </a:r>
                      <a:endParaRPr lang="en-US" sz="12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33" marR="565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33" marR="565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6141034"/>
                  </a:ext>
                </a:extLst>
              </a:tr>
              <a:tr h="375314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r>
                        <a:rPr lang="en-US" sz="140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 1:15</a:t>
                      </a:r>
                      <a:endParaRPr lang="en-US" sz="12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33" marR="565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NSRP Update	</a:t>
                      </a:r>
                      <a:endParaRPr lang="en-US" sz="12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33" marR="565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Nick Laney, ATI</a:t>
                      </a:r>
                      <a:endParaRPr lang="en-US" sz="12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33" marR="565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Nick Laney, ATI</a:t>
                      </a:r>
                      <a:endParaRPr lang="en-US" sz="12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33" marR="565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826719"/>
                  </a:ext>
                </a:extLst>
              </a:tr>
              <a:tr h="375314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r>
                        <a:rPr lang="en-US" sz="140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 1:45</a:t>
                      </a:r>
                      <a:endParaRPr lang="en-US" sz="12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33" marR="565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IR Windows: Considerations for Standards, Technologies and Placement</a:t>
                      </a:r>
                      <a:endParaRPr lang="en-US" sz="12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33" marR="565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Tim Rohrer, Exiscan</a:t>
                      </a:r>
                      <a:endParaRPr lang="en-US" sz="12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33" marR="565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Tim Rohrer,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Exiscan</a:t>
                      </a:r>
                      <a:endParaRPr lang="en-US" sz="1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33" marR="565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8991222"/>
                  </a:ext>
                </a:extLst>
              </a:tr>
              <a:tr h="211871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r>
                        <a:rPr lang="en-US" sz="1400" b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 2:15</a:t>
                      </a:r>
                      <a:endParaRPr lang="en-US" sz="12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33" marR="565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Break</a:t>
                      </a:r>
                      <a:endParaRPr lang="en-US" sz="12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33" marR="565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33" marR="565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4224116"/>
                  </a:ext>
                </a:extLst>
              </a:tr>
              <a:tr h="375314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r>
                        <a:rPr lang="en-US" sz="140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 2:30</a:t>
                      </a:r>
                      <a:endParaRPr lang="en-US" sz="12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33" marR="565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NAVSEA 05Z3 Update</a:t>
                      </a:r>
                      <a:endParaRPr lang="en-US" sz="1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33" marR="565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Chris Nemarich, </a:t>
                      </a:r>
                      <a:endParaRPr lang="en-US" sz="12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NAVSEA 05Z33</a:t>
                      </a:r>
                      <a:endParaRPr lang="en-US" sz="12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33" marR="565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Chris Nemarich, </a:t>
                      </a:r>
                      <a:endParaRPr lang="en-US" sz="12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NAVSEA 05Z33</a:t>
                      </a:r>
                      <a:endParaRPr lang="en-US" sz="12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33" marR="565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0226870"/>
                  </a:ext>
                </a:extLst>
              </a:tr>
              <a:tr h="535549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r>
                        <a:rPr lang="en-US" sz="140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 3:15</a:t>
                      </a:r>
                      <a:endParaRPr lang="en-US" sz="12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33" marR="565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Splice-On Connectors and Termini for Shipboard Applications</a:t>
                      </a:r>
                      <a:endParaRPr lang="en-US" sz="1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33" marR="565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Jason Farmer, Ingalls</a:t>
                      </a:r>
                      <a:endParaRPr lang="en-US" sz="12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Mark Joseph, Amphenol</a:t>
                      </a:r>
                      <a:endParaRPr lang="en-US" sz="12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Rick Kuepfer, AFSI</a:t>
                      </a:r>
                      <a:endParaRPr lang="en-US" sz="12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33" marR="565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Jason Farmer, Ingalls</a:t>
                      </a:r>
                      <a:endParaRPr lang="en-US" sz="12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Mark Joseph, Amphenol</a:t>
                      </a:r>
                      <a:endParaRPr lang="en-US" sz="12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Rick Kuepfer, AFSI</a:t>
                      </a:r>
                      <a:endParaRPr lang="en-US" sz="12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33" marR="565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1310079"/>
                  </a:ext>
                </a:extLst>
              </a:tr>
              <a:tr h="351766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r>
                        <a:rPr lang="en-US" sz="140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 3:45</a:t>
                      </a:r>
                      <a:endParaRPr lang="en-US" sz="12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33" marR="565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Navy Fiber Optic Update</a:t>
                      </a:r>
                      <a:endParaRPr lang="en-US" sz="1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33" marR="565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Chris Good,</a:t>
                      </a:r>
                      <a:endParaRPr lang="en-US" sz="1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NSWC Dahlgren Division</a:t>
                      </a:r>
                      <a:endParaRPr lang="en-US" sz="1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33" marR="565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Chris Good,</a:t>
                      </a:r>
                      <a:endParaRPr lang="en-US" sz="12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NSWC Dahlgren Division</a:t>
                      </a:r>
                      <a:endParaRPr lang="en-US" sz="1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33" marR="565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1125244"/>
                  </a:ext>
                </a:extLst>
              </a:tr>
              <a:tr h="429795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r>
                        <a:rPr lang="en-US" sz="140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 4:15</a:t>
                      </a:r>
                      <a:endParaRPr lang="en-US" sz="12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33" marR="565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Action Items &amp; Wrap-Up</a:t>
                      </a:r>
                      <a:endParaRPr lang="en-US" sz="12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33" marR="565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Walt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Skalniak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, 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Panel Vice-Chair </a:t>
                      </a:r>
                      <a:endParaRPr lang="en-US" sz="1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33" marR="565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Walt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Skalniak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, 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Panel Vice-Chair </a:t>
                      </a:r>
                      <a:endParaRPr lang="en-US" sz="1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33" marR="565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0113463"/>
                  </a:ext>
                </a:extLst>
              </a:tr>
              <a:tr h="266352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r>
                        <a:rPr lang="en-US" sz="1400" b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 4:30</a:t>
                      </a:r>
                      <a:endParaRPr lang="en-US" sz="12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33" marR="565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Adjourn</a:t>
                      </a:r>
                      <a:endParaRPr lang="en-US" sz="1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33" marR="565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33" marR="565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4121957"/>
                  </a:ext>
                </a:extLst>
              </a:tr>
            </a:tbl>
          </a:graphicData>
        </a:graphic>
      </p:graphicFrame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E8983477-A17F-4A51-A36A-6352BAF052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6557" y="1019695"/>
            <a:ext cx="3190586" cy="319931"/>
          </a:xfrm>
        </p:spPr>
        <p:txBody>
          <a:bodyPr/>
          <a:lstStyle/>
          <a:p>
            <a:pPr marL="0" indent="0" algn="ctr">
              <a:buNone/>
            </a:pPr>
            <a:r>
              <a:rPr lang="en-US" sz="1400" b="1" dirty="0"/>
              <a:t>Wednesday, July 19, 2023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73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16C171-007E-46CF-80D5-F89E015BD616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92057" y="261524"/>
            <a:ext cx="1131958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6557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Meeting Agenda </a:t>
            </a:r>
          </a:p>
          <a:p>
            <a:r>
              <a:rPr lang="en-US" sz="1400" b="1" i="1" dirty="0"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Times listed are Pacific Time Zone</a:t>
            </a:r>
            <a:endParaRPr lang="en-US" dirty="0">
              <a:effectLst/>
              <a:latin typeface="Segoe UI" panose="020B050204020402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E8983477-A17F-4A51-A36A-6352BAF052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6557" y="1097754"/>
            <a:ext cx="3190586" cy="319931"/>
          </a:xfrm>
        </p:spPr>
        <p:txBody>
          <a:bodyPr/>
          <a:lstStyle/>
          <a:p>
            <a:pPr marL="0" indent="0" algn="ctr">
              <a:buNone/>
            </a:pPr>
            <a:r>
              <a:rPr lang="en-US" sz="1400" b="1" dirty="0"/>
              <a:t>Thursday, July 20, 2023</a:t>
            </a:r>
            <a:endParaRPr lang="en-US" dirty="0"/>
          </a:p>
          <a:p>
            <a:endParaRPr lang="en-US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8BF777E-8277-4F4B-B9EF-78D203AA9A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3264963"/>
              </p:ext>
            </p:extLst>
          </p:nvPr>
        </p:nvGraphicFramePr>
        <p:xfrm>
          <a:off x="426557" y="1417685"/>
          <a:ext cx="11085086" cy="4624386"/>
        </p:xfrm>
        <a:graphic>
          <a:graphicData uri="http://schemas.openxmlformats.org/drawingml/2006/table">
            <a:tbl>
              <a:tblPr firstRow="1" firstCol="1" bandRow="1"/>
              <a:tblGrid>
                <a:gridCol w="1549694">
                  <a:extLst>
                    <a:ext uri="{9D8B030D-6E8A-4147-A177-3AD203B41FA5}">
                      <a16:colId xmlns:a16="http://schemas.microsoft.com/office/drawing/2014/main" val="725441322"/>
                    </a:ext>
                  </a:extLst>
                </a:gridCol>
                <a:gridCol w="6114534">
                  <a:extLst>
                    <a:ext uri="{9D8B030D-6E8A-4147-A177-3AD203B41FA5}">
                      <a16:colId xmlns:a16="http://schemas.microsoft.com/office/drawing/2014/main" val="4060249254"/>
                    </a:ext>
                  </a:extLst>
                </a:gridCol>
                <a:gridCol w="3420858">
                  <a:extLst>
                    <a:ext uri="{9D8B030D-6E8A-4147-A177-3AD203B41FA5}">
                      <a16:colId xmlns:a16="http://schemas.microsoft.com/office/drawing/2014/main" val="463407873"/>
                    </a:ext>
                  </a:extLst>
                </a:gridCol>
              </a:tblGrid>
              <a:tr h="210735">
                <a:tc>
                  <a:txBody>
                    <a:bodyPr/>
                    <a:lstStyle/>
                    <a:p>
                      <a:pPr marL="0" marR="10287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Time*</a:t>
                      </a:r>
                      <a:endParaRPr lang="en-US" sz="8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84" marR="526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557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0287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Presentation</a:t>
                      </a:r>
                      <a:endParaRPr lang="en-US" sz="8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84" marR="526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557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0287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r>
                        <a:rPr lang="en-US" sz="1100" b="1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Speaker</a:t>
                      </a:r>
                      <a:endParaRPr lang="en-US" sz="8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84" marR="526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55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5466340"/>
                  </a:ext>
                </a:extLst>
              </a:tr>
              <a:tr h="223418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r>
                        <a:rPr lang="en-US" sz="1400" b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8:00 am</a:t>
                      </a:r>
                      <a:endParaRPr lang="en-US" sz="14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84" marR="526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Convene Meeting – Begin Webinar</a:t>
                      </a:r>
                      <a:endParaRPr lang="en-US" sz="14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84" marR="526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3471026"/>
                  </a:ext>
                </a:extLst>
              </a:tr>
              <a:tr h="201467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r>
                        <a:rPr lang="en-US" sz="14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 8:00 </a:t>
                      </a:r>
                      <a:endParaRPr lang="en-US" sz="14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84" marR="526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Introductions and Welcome </a:t>
                      </a:r>
                      <a:endParaRPr lang="en-US" sz="14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84" marR="526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Jason Farmer, Panel Chair</a:t>
                      </a:r>
                      <a:endParaRPr lang="en-US" sz="14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84" marR="526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1048806"/>
                  </a:ext>
                </a:extLst>
              </a:tr>
              <a:tr h="306834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r>
                        <a:rPr lang="en-US" sz="140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 8:30 </a:t>
                      </a:r>
                      <a:endParaRPr lang="en-US" sz="14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84" marR="526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FY23 Panel Project Updates</a:t>
                      </a:r>
                      <a:endParaRPr lang="en-US" sz="14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84" marR="526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Project Leads</a:t>
                      </a:r>
                      <a:endParaRPr lang="en-US" sz="14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84" marR="526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8923727"/>
                  </a:ext>
                </a:extLst>
              </a:tr>
              <a:tr h="469276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r>
                        <a:rPr lang="en-US" sz="140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 9:00</a:t>
                      </a:r>
                      <a:endParaRPr lang="en-US" sz="14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84" marR="526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Overview of General Atomics Electro-Magnetic Systems</a:t>
                      </a:r>
                      <a:endParaRPr lang="en-US" sz="14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84" marR="526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Scott Forney, President GA-EMS</a:t>
                      </a:r>
                      <a:endParaRPr lang="en-US" sz="14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84" marR="526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1156378"/>
                  </a:ext>
                </a:extLst>
              </a:tr>
              <a:tr h="28346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10:00</a:t>
                      </a:r>
                    </a:p>
                  </a:txBody>
                  <a:tcPr marL="52684" marR="526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DTS Integration into Ship Electrical Plant Monitoring &amp; Controls for Conditions Based Maintenance</a:t>
                      </a:r>
                      <a:endParaRPr lang="en-US" sz="14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84" marR="526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Gio Tomasi, RSL Fiber Systems</a:t>
                      </a:r>
                      <a:endParaRPr lang="en-US" sz="14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84" marR="526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3795177"/>
                  </a:ext>
                </a:extLst>
              </a:tr>
              <a:tr h="26732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10:30</a:t>
                      </a:r>
                    </a:p>
                  </a:txBody>
                  <a:tcPr marL="52684" marR="526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High-Density Ribbon Fiber Optic Cable &amp; Tooling</a:t>
                      </a:r>
                      <a:endParaRPr lang="en-US" sz="14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84" marR="526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Jason Farmer</a:t>
                      </a:r>
                      <a:endParaRPr lang="en-US" sz="14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84" marR="526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0589453"/>
                  </a:ext>
                </a:extLst>
              </a:tr>
              <a:tr h="26732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11:00</a:t>
                      </a:r>
                    </a:p>
                  </a:txBody>
                  <a:tcPr marL="52684" marR="526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Shipboard Fiber Optic Cables Jacket Performance Enhancements</a:t>
                      </a:r>
                      <a:endParaRPr lang="en-US" sz="14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84" marR="526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Gio Tomasi</a:t>
                      </a:r>
                      <a:endParaRPr lang="en-US" sz="14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84" marR="526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0657538"/>
                  </a:ext>
                </a:extLst>
              </a:tr>
              <a:tr h="232199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r>
                        <a:rPr lang="en-US" sz="1400" b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11:30</a:t>
                      </a:r>
                      <a:endParaRPr lang="en-US" sz="14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84" marR="526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Lunch</a:t>
                      </a:r>
                      <a:endParaRPr lang="en-US" sz="14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84" marR="526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2078119"/>
                  </a:ext>
                </a:extLst>
              </a:tr>
              <a:tr h="447324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r>
                        <a:rPr lang="en-US" sz="140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12:30 pm</a:t>
                      </a:r>
                      <a:endParaRPr lang="en-US" sz="14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84" marR="526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FY24 Panel Project White Paper Presentations</a:t>
                      </a:r>
                      <a:endParaRPr lang="en-US" sz="14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84" marR="526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Project Leads</a:t>
                      </a:r>
                      <a:endParaRPr lang="en-US" sz="14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84" marR="526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8723250"/>
                  </a:ext>
                </a:extLst>
              </a:tr>
              <a:tr h="170734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r>
                        <a:rPr lang="en-US" sz="1400" b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 2:15</a:t>
                      </a:r>
                      <a:endParaRPr lang="en-US" sz="14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84" marR="526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Break</a:t>
                      </a:r>
                      <a:endParaRPr lang="en-US" sz="14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84" marR="526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9499284"/>
                  </a:ext>
                </a:extLst>
              </a:tr>
              <a:tr h="434153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r>
                        <a:rPr lang="en-US" sz="140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 2:30</a:t>
                      </a:r>
                      <a:endParaRPr lang="en-US" sz="14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84" marR="526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FY24 Panel Project White Paper Presentations	</a:t>
                      </a:r>
                      <a:endParaRPr lang="en-US" sz="14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84" marR="526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Project Leads</a:t>
                      </a:r>
                      <a:endParaRPr lang="en-US" sz="14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84" marR="526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5992865"/>
                  </a:ext>
                </a:extLst>
              </a:tr>
              <a:tr h="276102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r>
                        <a:rPr lang="en-US" sz="140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 4:00</a:t>
                      </a:r>
                      <a:endParaRPr lang="en-US" sz="14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84" marR="526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For the Good of the Panel/Open Discussion</a:t>
                      </a:r>
                      <a:endParaRPr lang="en-US" sz="14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84" marR="526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All</a:t>
                      </a:r>
                      <a:endParaRPr lang="en-US" sz="14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84" marR="526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4004563"/>
                  </a:ext>
                </a:extLst>
              </a:tr>
              <a:tr h="346347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r>
                        <a:rPr lang="en-US" sz="140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 4:45</a:t>
                      </a:r>
                      <a:endParaRPr lang="en-US" sz="14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84" marR="526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Action Items &amp; Wrap-Up</a:t>
                      </a:r>
                      <a:endParaRPr lang="en-US" sz="14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84" marR="526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Walt Skalniak, Panel Vice-Chair </a:t>
                      </a:r>
                      <a:endParaRPr lang="en-US" sz="14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84" marR="526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7833262"/>
                  </a:ext>
                </a:extLst>
              </a:tr>
              <a:tr h="214638">
                <a:tc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0070" algn="ctr"/>
                        </a:tabLst>
                      </a:pPr>
                      <a:r>
                        <a:rPr lang="en-US" sz="1400" b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 5:00</a:t>
                      </a:r>
                      <a:endParaRPr lang="en-US" sz="14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84" marR="526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10287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Adjourn</a:t>
                      </a:r>
                      <a:endParaRPr lang="en-US" sz="14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84" marR="526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70750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9137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Electrical Technologies Panel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16C171-007E-46CF-80D5-F89E015BD616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69850" y="1130178"/>
            <a:ext cx="6957967" cy="5091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4557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688B6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Purpose</a:t>
            </a:r>
          </a:p>
          <a:p>
            <a:r>
              <a:rPr lang="en-US" dirty="0"/>
              <a:t>Evaluate &amp; transition improved electrical system technologies, installation processes, and electrical system specifications.  </a:t>
            </a:r>
          </a:p>
          <a:p>
            <a:r>
              <a:rPr lang="en-US" dirty="0"/>
              <a:t>Facilitate collaboration with the Navy and industry to identify &amp; implement electrical technologies, processes, and best practices.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Goal</a:t>
            </a:r>
          </a:p>
          <a:p>
            <a:r>
              <a:rPr lang="en-US" dirty="0"/>
              <a:t>The goal of the Electrical Technologies Panel is to improve shipboard electrical systems and installation processes to achieve reduced cost, improved performance, and improved safety.  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6747" y="3848047"/>
            <a:ext cx="4359162" cy="2524862"/>
          </a:xfrm>
          <a:prstGeom prst="rect">
            <a:avLst/>
          </a:prstGeom>
        </p:spPr>
      </p:pic>
      <p:sp>
        <p:nvSpPr>
          <p:cNvPr id="9" name="Content Placeholder 1"/>
          <p:cNvSpPr txBox="1">
            <a:spLocks/>
          </p:cNvSpPr>
          <p:nvPr/>
        </p:nvSpPr>
        <p:spPr>
          <a:xfrm>
            <a:off x="7264956" y="1042587"/>
            <a:ext cx="4778998" cy="27445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4557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688B6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Focus Areas</a:t>
            </a:r>
            <a:r>
              <a:rPr lang="en-US" dirty="0"/>
              <a:t>:  The panel’s focus is to identify and implement technologies and processes that improve:</a:t>
            </a:r>
          </a:p>
          <a:p>
            <a:pPr lvl="1"/>
            <a:r>
              <a:rPr lang="en-US" dirty="0"/>
              <a:t>Total Ownership Cost</a:t>
            </a:r>
          </a:p>
          <a:p>
            <a:pPr lvl="1"/>
            <a:r>
              <a:rPr lang="en-US" dirty="0"/>
              <a:t>Energy Efficiency</a:t>
            </a:r>
          </a:p>
          <a:p>
            <a:pPr lvl="1"/>
            <a:r>
              <a:rPr lang="en-US" dirty="0"/>
              <a:t>Electrical System Performance</a:t>
            </a:r>
          </a:p>
          <a:p>
            <a:pPr lvl="1"/>
            <a:r>
              <a:rPr lang="en-US" dirty="0"/>
              <a:t>Safety of Workforce and Ship’s Crew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831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0815" y="907743"/>
            <a:ext cx="5982607" cy="5967640"/>
          </a:xfrm>
        </p:spPr>
        <p:txBody>
          <a:bodyPr>
            <a:normAutofit fontScale="77500" lnSpcReduction="20000"/>
          </a:bodyPr>
          <a:lstStyle/>
          <a:p>
            <a:r>
              <a:rPr lang="en-US" sz="3000" dirty="0"/>
              <a:t>Typically hold 3 meetings/year</a:t>
            </a:r>
          </a:p>
          <a:p>
            <a:pPr lvl="1"/>
            <a:r>
              <a:rPr lang="en-US" sz="2600" dirty="0"/>
              <a:t>Collaboration with other Panels</a:t>
            </a:r>
          </a:p>
          <a:p>
            <a:pPr lvl="1"/>
            <a:r>
              <a:rPr lang="en-US" sz="2600" dirty="0"/>
              <a:t>Technology Area Meetings focus </a:t>
            </a:r>
          </a:p>
          <a:p>
            <a:pPr lvl="1"/>
            <a:r>
              <a:rPr lang="en-US" sz="2600" dirty="0"/>
              <a:t>Facility Tours where available </a:t>
            </a:r>
          </a:p>
          <a:p>
            <a:pPr>
              <a:spcBef>
                <a:spcPts val="800"/>
              </a:spcBef>
            </a:pPr>
            <a:r>
              <a:rPr lang="en-US" sz="3000" dirty="0"/>
              <a:t>Areas of Interest</a:t>
            </a:r>
          </a:p>
          <a:p>
            <a:pPr lvl="1"/>
            <a:r>
              <a:rPr lang="en-US" sz="2600" dirty="0"/>
              <a:t>Electrical Installation &amp; Testing</a:t>
            </a:r>
          </a:p>
          <a:p>
            <a:pPr lvl="1"/>
            <a:r>
              <a:rPr lang="en-US" sz="2600" dirty="0"/>
              <a:t>Fiber Optics</a:t>
            </a:r>
          </a:p>
          <a:p>
            <a:pPr lvl="1"/>
            <a:r>
              <a:rPr lang="en-US" sz="2600" dirty="0"/>
              <a:t>Solid State Lighting </a:t>
            </a:r>
          </a:p>
          <a:p>
            <a:pPr lvl="1"/>
            <a:r>
              <a:rPr lang="en-US" sz="2600" dirty="0"/>
              <a:t>Switchgear Inspection  </a:t>
            </a:r>
          </a:p>
          <a:p>
            <a:pPr lvl="1"/>
            <a:r>
              <a:rPr lang="en-US" sz="2600" dirty="0"/>
              <a:t>High Temperature Insulated Bus Pipe</a:t>
            </a:r>
          </a:p>
          <a:p>
            <a:pPr>
              <a:spcBef>
                <a:spcPts val="800"/>
              </a:spcBef>
            </a:pPr>
            <a:r>
              <a:rPr lang="en-US" sz="3000" dirty="0"/>
              <a:t>2022 Panel Meeting Recap</a:t>
            </a:r>
          </a:p>
          <a:p>
            <a:pPr lvl="1"/>
            <a:r>
              <a:rPr lang="en-US" sz="2600" dirty="0"/>
              <a:t>Spring Meeting  </a:t>
            </a:r>
          </a:p>
          <a:p>
            <a:pPr lvl="2"/>
            <a:r>
              <a:rPr lang="en-US" sz="2200" dirty="0"/>
              <a:t>April 28, 2022</a:t>
            </a:r>
          </a:p>
          <a:p>
            <a:pPr lvl="2"/>
            <a:r>
              <a:rPr lang="en-US" sz="2200" dirty="0"/>
              <a:t>Virtual Format</a:t>
            </a:r>
          </a:p>
          <a:p>
            <a:pPr lvl="1"/>
            <a:r>
              <a:rPr lang="en-US" sz="2600" dirty="0"/>
              <a:t>Summer Meeting</a:t>
            </a:r>
          </a:p>
          <a:p>
            <a:pPr lvl="2"/>
            <a:r>
              <a:rPr lang="en-US" sz="2200" dirty="0"/>
              <a:t>Aug 10-11, 2022</a:t>
            </a:r>
          </a:p>
          <a:p>
            <a:pPr lvl="2"/>
            <a:r>
              <a:rPr lang="en-US" sz="2200" dirty="0"/>
              <a:t>University of Connecticut (Storrs, CT)</a:t>
            </a:r>
          </a:p>
          <a:p>
            <a:pPr lvl="2"/>
            <a:r>
              <a:rPr lang="en-US" sz="2200" dirty="0"/>
              <a:t>Tours:  UConn Research Park and CCAT</a:t>
            </a:r>
          </a:p>
          <a:p>
            <a:pPr lvl="1"/>
            <a:r>
              <a:rPr lang="en-US" sz="2600" dirty="0"/>
              <a:t>Winter Meeting</a:t>
            </a:r>
          </a:p>
          <a:p>
            <a:pPr lvl="2"/>
            <a:r>
              <a:rPr lang="en-US" sz="2200" dirty="0"/>
              <a:t>December 13, 2022</a:t>
            </a:r>
          </a:p>
          <a:p>
            <a:pPr lvl="2"/>
            <a:r>
              <a:rPr lang="en-US" sz="2200" dirty="0"/>
              <a:t>Virtual Format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9850" y="182113"/>
            <a:ext cx="10515600" cy="828942"/>
          </a:xfrm>
        </p:spPr>
        <p:txBody>
          <a:bodyPr/>
          <a:lstStyle/>
          <a:p>
            <a:r>
              <a:rPr lang="en-US" dirty="0"/>
              <a:t>Electrical Technologies Panel Overview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16C171-007E-46CF-80D5-F89E015BD616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345" y="997151"/>
            <a:ext cx="5704486" cy="25150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112" y="3897561"/>
            <a:ext cx="3678283" cy="26091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2" t="26921" r="10588" b="10602"/>
          <a:stretch/>
        </p:blipFill>
        <p:spPr>
          <a:xfrm>
            <a:off x="9826395" y="3532435"/>
            <a:ext cx="2283972" cy="12240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77016" y="4756236"/>
            <a:ext cx="2328815" cy="17505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35195" y="6522828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www.nsrp.org/electrical-technologies-panel</a:t>
            </a:r>
          </a:p>
        </p:txBody>
      </p:sp>
    </p:spTree>
    <p:extLst>
      <p:ext uri="{BB962C8B-B14F-4D97-AF65-F5344CB8AC3E}">
        <p14:creationId xmlns:p14="http://schemas.microsoft.com/office/powerpoint/2010/main" val="2445647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9849" y="1130177"/>
            <a:ext cx="11503841" cy="5741703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Panel Projects:</a:t>
            </a:r>
            <a:r>
              <a:rPr lang="en-US" dirty="0"/>
              <a:t> ETP Projects address many areas of shipboard electrical systems</a:t>
            </a:r>
          </a:p>
          <a:p>
            <a:pPr lvl="1"/>
            <a:r>
              <a:rPr lang="en-US" dirty="0"/>
              <a:t>Electrical Connections &amp; Testing Methods</a:t>
            </a:r>
          </a:p>
          <a:p>
            <a:pPr lvl="1"/>
            <a:r>
              <a:rPr lang="en-US" dirty="0"/>
              <a:t>Cableways and Cable Installation</a:t>
            </a:r>
          </a:p>
          <a:p>
            <a:pPr lvl="1"/>
            <a:r>
              <a:rPr lang="en-US" dirty="0"/>
              <a:t>Fiber Optic Networks</a:t>
            </a:r>
          </a:p>
          <a:p>
            <a:pPr lvl="1"/>
            <a:r>
              <a:rPr lang="en-US" dirty="0"/>
              <a:t>Lighting Systems</a:t>
            </a:r>
          </a:p>
          <a:p>
            <a:r>
              <a:rPr lang="en-US" b="1" dirty="0"/>
              <a:t>Industry Events</a:t>
            </a:r>
            <a:r>
              <a:rPr lang="en-US" dirty="0"/>
              <a:t>:  Panel members participate in industry events in support of Technology Transfer</a:t>
            </a:r>
          </a:p>
          <a:p>
            <a:pPr lvl="1"/>
            <a:r>
              <a:rPr lang="en-US" dirty="0"/>
              <a:t>SNAME Maritime Convention </a:t>
            </a:r>
          </a:p>
          <a:p>
            <a:pPr lvl="1"/>
            <a:r>
              <a:rPr lang="en-US" dirty="0"/>
              <a:t>MFPT Annual Meeting</a:t>
            </a:r>
          </a:p>
          <a:p>
            <a:pPr lvl="1"/>
            <a:r>
              <a:rPr lang="en-US" dirty="0"/>
              <a:t>NAVSEA Working Groups</a:t>
            </a:r>
          </a:p>
          <a:p>
            <a:pPr lvl="1"/>
            <a:r>
              <a:rPr lang="en-US" dirty="0"/>
              <a:t>NSRP Day at NAVSEA</a:t>
            </a:r>
          </a:p>
          <a:p>
            <a:pPr lvl="1"/>
            <a:r>
              <a:rPr lang="en-US" dirty="0"/>
              <a:t>NSRP Panel Meetings</a:t>
            </a:r>
          </a:p>
          <a:p>
            <a:pPr lvl="1"/>
            <a:r>
              <a:rPr lang="en-US" dirty="0" err="1"/>
              <a:t>ShipTech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Panel Activities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16C171-007E-46CF-80D5-F89E015BD616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599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16C171-007E-46CF-80D5-F89E015BD616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105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9850" y="1130178"/>
            <a:ext cx="6191613" cy="5091160"/>
          </a:xfrm>
        </p:spPr>
        <p:txBody>
          <a:bodyPr/>
          <a:lstStyle/>
          <a:p>
            <a:r>
              <a:rPr lang="en-US" dirty="0"/>
              <a:t>Panel Projects</a:t>
            </a:r>
          </a:p>
          <a:p>
            <a:pPr lvl="1"/>
            <a:r>
              <a:rPr lang="en-US" dirty="0"/>
              <a:t>Advanced Topside Lighting System</a:t>
            </a:r>
          </a:p>
          <a:p>
            <a:pPr lvl="1"/>
            <a:r>
              <a:rPr lang="en-US" dirty="0"/>
              <a:t>Low Voltage Lighting Feasibility</a:t>
            </a:r>
          </a:p>
          <a:p>
            <a:pPr lvl="1"/>
            <a:r>
              <a:rPr lang="en-US" dirty="0"/>
              <a:t>OLED, Low Voltage Shipyard Lighting 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16C171-007E-46CF-80D5-F89E015BD616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99"/>
          <a:stretch/>
        </p:blipFill>
        <p:spPr>
          <a:xfrm>
            <a:off x="522166" y="4781072"/>
            <a:ext cx="5537645" cy="17256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27" t="-1133" r="1222" b="1133"/>
          <a:stretch/>
        </p:blipFill>
        <p:spPr>
          <a:xfrm>
            <a:off x="6432352" y="3675707"/>
            <a:ext cx="2557738" cy="2831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CD113C-7FDF-4705-9178-2C9635C707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4431" y="332669"/>
            <a:ext cx="3113893" cy="3513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5089" y="386840"/>
            <a:ext cx="2605952" cy="19389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625" y="3958859"/>
            <a:ext cx="2236524" cy="14692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91041" y="3958859"/>
            <a:ext cx="3050636" cy="24351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1646" y="2684515"/>
            <a:ext cx="1861834" cy="99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8152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921748"/>
            <a:ext cx="6599977" cy="5567735"/>
          </a:xfrm>
        </p:spPr>
        <p:txBody>
          <a:bodyPr>
            <a:normAutofit/>
          </a:bodyPr>
          <a:lstStyle/>
          <a:p>
            <a:r>
              <a:rPr lang="en-US" dirty="0"/>
              <a:t>Panel Projects</a:t>
            </a:r>
          </a:p>
          <a:p>
            <a:pPr lvl="1"/>
            <a:r>
              <a:rPr lang="en-US" dirty="0"/>
              <a:t>Improved Methods for Bonding &amp; Grounding</a:t>
            </a:r>
          </a:p>
          <a:p>
            <a:pPr lvl="1"/>
            <a:r>
              <a:rPr lang="en-US" dirty="0"/>
              <a:t>Materials &amp; Components for Exterior Electrical Connections</a:t>
            </a:r>
          </a:p>
          <a:p>
            <a:pPr lvl="1"/>
            <a:r>
              <a:rPr lang="en-US" dirty="0"/>
              <a:t>Safer Inspection of MV-HV Systems  </a:t>
            </a:r>
          </a:p>
          <a:p>
            <a:pPr lvl="1"/>
            <a:r>
              <a:rPr lang="en-US" dirty="0"/>
              <a:t>Electrical Connector Standardization</a:t>
            </a:r>
          </a:p>
          <a:p>
            <a:pPr lvl="1"/>
            <a:r>
              <a:rPr lang="en-US" dirty="0"/>
              <a:t>Shore Power Connector Testing</a:t>
            </a:r>
          </a:p>
          <a:p>
            <a:pPr lvl="1"/>
            <a:r>
              <a:rPr lang="en-US" dirty="0"/>
              <a:t>AMUET 4.0 </a:t>
            </a:r>
            <a:r>
              <a:rPr lang="en-US" sz="2000" dirty="0">
                <a:solidFill>
                  <a:srgbClr val="00B0F0"/>
                </a:solidFill>
              </a:rPr>
              <a:t>(</a:t>
            </a:r>
            <a:r>
              <a:rPr lang="en-US" sz="2000" i="1" dirty="0">
                <a:solidFill>
                  <a:srgbClr val="00B0F0"/>
                </a:solidFill>
              </a:rPr>
              <a:t>2022 RAP Project</a:t>
            </a:r>
            <a:r>
              <a:rPr lang="en-US" sz="2000" dirty="0">
                <a:solidFill>
                  <a:srgbClr val="00B0F0"/>
                </a:solidFill>
              </a:rPr>
              <a:t>)</a:t>
            </a:r>
          </a:p>
          <a:p>
            <a:pPr lvl="1"/>
            <a:r>
              <a:rPr lang="en-US" dirty="0"/>
              <a:t>DTS Integration Into Ship Electrical Plant Monitoring &amp; Controls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Electrical Connections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16C171-007E-46CF-80D5-F89E015BD616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563" y="5049748"/>
            <a:ext cx="2656269" cy="15055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9099" y="313842"/>
            <a:ext cx="3756732" cy="1575917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0" b="7887"/>
          <a:stretch/>
        </p:blipFill>
        <p:spPr bwMode="auto">
          <a:xfrm>
            <a:off x="6456927" y="3349518"/>
            <a:ext cx="2903725" cy="2817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 descr="Image result for navy ship electrical panel">
            <a:extLst>
              <a:ext uri="{FF2B5EF4-FFF2-40B4-BE49-F238E27FC236}">
                <a16:creationId xmlns:a16="http://schemas.microsoft.com/office/drawing/2014/main" id="{9376D2F2-D8F6-4F3C-B070-4969100C4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9563" y="3270963"/>
            <a:ext cx="262890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B2F4353-4C4C-4025-9B2D-63B94356FA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0263" y="1925469"/>
            <a:ext cx="3600451" cy="1340104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9FFBBC3-84E5-467D-9200-660A6B8F706E}"/>
              </a:ext>
            </a:extLst>
          </p:cNvPr>
          <p:cNvCxnSpPr>
            <a:cxnSpLocks/>
          </p:cNvCxnSpPr>
          <p:nvPr/>
        </p:nvCxnSpPr>
        <p:spPr>
          <a:xfrm flipH="1" flipV="1">
            <a:off x="11651810" y="2685435"/>
            <a:ext cx="63374" cy="120849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225571" y="4896372"/>
            <a:ext cx="6148834" cy="898072"/>
          </a:xfrm>
          <a:prstGeom prst="roundRect">
            <a:avLst/>
          </a:prstGeom>
          <a:solidFill>
            <a:schemeClr val="accent4">
              <a:lumMod val="20000"/>
              <a:lumOff val="80000"/>
              <a:alpha val="34000"/>
            </a:schemeClr>
          </a:solidFill>
          <a:ln w="2540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person&#10;&#10;Description automatically generated">
            <a:extLst>
              <a:ext uri="{FF2B5EF4-FFF2-40B4-BE49-F238E27FC236}">
                <a16:creationId xmlns:a16="http://schemas.microsoft.com/office/drawing/2014/main" id="{C429355E-F128-EFA9-931F-F5590ED8B7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99977" y="1886792"/>
            <a:ext cx="1941408" cy="143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63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theme/theme1.xml><?xml version="1.0" encoding="utf-8"?>
<a:theme xmlns:a="http://schemas.openxmlformats.org/drawingml/2006/main" name="NSRP Head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9D9AA77-0F3F-4E26-9B32-E48D47761254}" vid="{F0B499CC-BD85-4F84-953C-0FF751E7C62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Round 1 White Papers_DRAFT NL</Template>
  <TotalTime>3036</TotalTime>
  <Words>727</Words>
  <Application>Microsoft Office PowerPoint</Application>
  <PresentationFormat>Widescreen</PresentationFormat>
  <Paragraphs>193</Paragraphs>
  <Slides>11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Segoe UI</vt:lpstr>
      <vt:lpstr>Times New Roman</vt:lpstr>
      <vt:lpstr>NSRP Header</vt:lpstr>
      <vt:lpstr>     </vt:lpstr>
      <vt:lpstr>PowerPoint Presentation</vt:lpstr>
      <vt:lpstr>PowerPoint Presentation</vt:lpstr>
      <vt:lpstr>Electrical Technologies Panel</vt:lpstr>
      <vt:lpstr>Electrical Technologies Panel Overview</vt:lpstr>
      <vt:lpstr>Panel Activities</vt:lpstr>
      <vt:lpstr>Questions?</vt:lpstr>
      <vt:lpstr>Lighting</vt:lpstr>
      <vt:lpstr>Electrical Connections</vt:lpstr>
      <vt:lpstr>Fiber Optics</vt:lpstr>
      <vt:lpstr>Cableways &amp; Installation</vt:lpstr>
    </vt:vector>
  </TitlesOfParts>
  <Company>SCRA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Laney, Nicholas</dc:creator>
  <cp:lastModifiedBy>Farmer, Jason P (HII-Ingalls)</cp:lastModifiedBy>
  <cp:revision>153</cp:revision>
  <cp:lastPrinted>2023-03-23T13:46:28Z</cp:lastPrinted>
  <dcterms:created xsi:type="dcterms:W3CDTF">2019-02-28T12:25:49Z</dcterms:created>
  <dcterms:modified xsi:type="dcterms:W3CDTF">2023-07-18T21:45:57Z</dcterms:modified>
</cp:coreProperties>
</file>