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8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14B411-34EC-4E3C-EC00-DACF4107F480}" v="448" dt="2023-11-29T22:00:49.414"/>
    <p1510:client id="{CCD666EB-E087-419F-A572-D7DFB88B3AC0}" v="252" dt="2023-11-28T20:22:56.034"/>
    <p1510:client id="{EAB355D0-C62A-F10B-1C44-2144B7E3724C}" v="947" dt="2023-11-28T15:13:39.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2041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04316" y="11906"/>
            <a:ext cx="9987684" cy="870125"/>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35883A-CE7B-4E33-8388-BF10A6272C46}" type="datetimeFigureOut">
              <a:rPr lang="en-US" smtClean="0"/>
              <a:t>11/29/2023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EC571BA-5DC9-4519-B76C-AC653F669A08}" type="slidenum">
              <a:rPr lang="en-US" smtClean="0"/>
              <a:t>‹#›</a:t>
            </a:fld>
            <a:endParaRPr lang="en-US"/>
          </a:p>
        </p:txBody>
      </p:sp>
    </p:spTree>
    <p:extLst>
      <p:ext uri="{BB962C8B-B14F-4D97-AF65-F5344CB8AC3E}">
        <p14:creationId xmlns:p14="http://schemas.microsoft.com/office/powerpoint/2010/main" val="1809234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35883A-CE7B-4E33-8388-BF10A6272C46}" type="datetimeFigureOut">
              <a:rPr lang="en-US" smtClean="0"/>
              <a:t>11/29/2023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EC571BA-5DC9-4519-B76C-AC653F669A08}" type="slidenum">
              <a:rPr lang="en-US" smtClean="0"/>
              <a:t>‹#›</a:t>
            </a:fld>
            <a:endParaRPr lang="en-US"/>
          </a:p>
        </p:txBody>
      </p:sp>
    </p:spTree>
    <p:extLst>
      <p:ext uri="{BB962C8B-B14F-4D97-AF65-F5344CB8AC3E}">
        <p14:creationId xmlns:p14="http://schemas.microsoft.com/office/powerpoint/2010/main" val="315322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04316" y="11906"/>
            <a:ext cx="8711840" cy="554537"/>
          </a:xfrm>
          <a:prstGeom prst="rect">
            <a:avLst/>
          </a:prstGeom>
        </p:spPr>
        <p:txBody>
          <a:bodyPr/>
          <a:lstStyle>
            <a:lvl1pPr>
              <a:defRPr baseline="0"/>
            </a:lvl1pPr>
          </a:lstStyle>
          <a:p>
            <a:r>
              <a:rPr lang="en-US"/>
              <a:t>Click to edit Project Title</a:t>
            </a:r>
          </a:p>
        </p:txBody>
      </p:sp>
      <p:sp>
        <p:nvSpPr>
          <p:cNvPr id="7" name="Title 1"/>
          <p:cNvSpPr txBox="1">
            <a:spLocks/>
          </p:cNvSpPr>
          <p:nvPr userDrawn="1"/>
        </p:nvSpPr>
        <p:spPr>
          <a:xfrm>
            <a:off x="2204316" y="513613"/>
            <a:ext cx="8711840" cy="4007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baseline="0">
                <a:solidFill>
                  <a:schemeClr val="tx1"/>
                </a:solidFill>
                <a:latin typeface="+mj-lt"/>
                <a:ea typeface="+mj-ea"/>
                <a:cs typeface="+mj-cs"/>
              </a:defRPr>
            </a:lvl1pPr>
          </a:lstStyle>
          <a:p>
            <a:r>
              <a:rPr lang="en-US" sz="2000"/>
              <a:t>Click to edit PI and Organization</a:t>
            </a:r>
          </a:p>
        </p:txBody>
      </p:sp>
      <p:sp>
        <p:nvSpPr>
          <p:cNvPr id="3" name="Rectangle 2">
            <a:extLst>
              <a:ext uri="{FF2B5EF4-FFF2-40B4-BE49-F238E27FC236}">
                <a16:creationId xmlns:a16="http://schemas.microsoft.com/office/drawing/2014/main" id="{3E852AFD-30AC-4DED-952E-65D3903AA454}"/>
              </a:ext>
            </a:extLst>
          </p:cNvPr>
          <p:cNvSpPr/>
          <p:nvPr userDrawn="1"/>
        </p:nvSpPr>
        <p:spPr>
          <a:xfrm>
            <a:off x="5902715" y="914401"/>
            <a:ext cx="27432" cy="5701003"/>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FDB17F8-8FE2-4116-A04E-7CD2096DA239}"/>
              </a:ext>
            </a:extLst>
          </p:cNvPr>
          <p:cNvSpPr/>
          <p:nvPr userDrawn="1"/>
        </p:nvSpPr>
        <p:spPr>
          <a:xfrm rot="5400000">
            <a:off x="6075838" y="-2433556"/>
            <a:ext cx="27432" cy="1220489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810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35883A-CE7B-4E33-8388-BF10A6272C46}" type="datetimeFigureOut">
              <a:rPr lang="en-US" smtClean="0"/>
              <a:t>11/29/2023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EC571BA-5DC9-4519-B76C-AC653F669A08}" type="slidenum">
              <a:rPr lang="en-US" smtClean="0"/>
              <a:t>‹#›</a:t>
            </a:fld>
            <a:endParaRPr lang="en-US"/>
          </a:p>
        </p:txBody>
      </p:sp>
    </p:spTree>
    <p:extLst>
      <p:ext uri="{BB962C8B-B14F-4D97-AF65-F5344CB8AC3E}">
        <p14:creationId xmlns:p14="http://schemas.microsoft.com/office/powerpoint/2010/main" val="191146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04316" y="11906"/>
            <a:ext cx="9987684" cy="87012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35883A-CE7B-4E33-8388-BF10A6272C46}" type="datetimeFigureOut">
              <a:rPr lang="en-US" smtClean="0"/>
              <a:t>11/29/2023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EC571BA-5DC9-4519-B76C-AC653F669A08}" type="slidenum">
              <a:rPr lang="en-US" smtClean="0"/>
              <a:t>‹#›</a:t>
            </a:fld>
            <a:endParaRPr lang="en-US"/>
          </a:p>
        </p:txBody>
      </p:sp>
    </p:spTree>
    <p:extLst>
      <p:ext uri="{BB962C8B-B14F-4D97-AF65-F5344CB8AC3E}">
        <p14:creationId xmlns:p14="http://schemas.microsoft.com/office/powerpoint/2010/main" val="197035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735883A-CE7B-4E33-8388-BF10A6272C46}" type="datetimeFigureOut">
              <a:rPr lang="en-US" smtClean="0"/>
              <a:t>11/29/2023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EC571BA-5DC9-4519-B76C-AC653F669A08}" type="slidenum">
              <a:rPr lang="en-US" smtClean="0"/>
              <a:t>‹#›</a:t>
            </a:fld>
            <a:endParaRPr lang="en-US"/>
          </a:p>
        </p:txBody>
      </p:sp>
    </p:spTree>
    <p:extLst>
      <p:ext uri="{BB962C8B-B14F-4D97-AF65-F5344CB8AC3E}">
        <p14:creationId xmlns:p14="http://schemas.microsoft.com/office/powerpoint/2010/main" val="231831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04316" y="11906"/>
            <a:ext cx="9987684" cy="870125"/>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735883A-CE7B-4E33-8388-BF10A6272C46}" type="datetimeFigureOut">
              <a:rPr lang="en-US" smtClean="0"/>
              <a:t>11/29/2023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EC571BA-5DC9-4519-B76C-AC653F669A08}" type="slidenum">
              <a:rPr lang="en-US" smtClean="0"/>
              <a:t>‹#›</a:t>
            </a:fld>
            <a:endParaRPr lang="en-US"/>
          </a:p>
        </p:txBody>
      </p:sp>
    </p:spTree>
    <p:extLst>
      <p:ext uri="{BB962C8B-B14F-4D97-AF65-F5344CB8AC3E}">
        <p14:creationId xmlns:p14="http://schemas.microsoft.com/office/powerpoint/2010/main" val="294148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C735883A-CE7B-4E33-8388-BF10A6272C46}" type="datetimeFigureOut">
              <a:rPr lang="en-US" smtClean="0"/>
              <a:t>11/29/2023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EC571BA-5DC9-4519-B76C-AC653F669A08}" type="slidenum">
              <a:rPr lang="en-US" smtClean="0"/>
              <a:t>‹#›</a:t>
            </a:fld>
            <a:endParaRPr lang="en-US"/>
          </a:p>
        </p:txBody>
      </p:sp>
    </p:spTree>
    <p:extLst>
      <p:ext uri="{BB962C8B-B14F-4D97-AF65-F5344CB8AC3E}">
        <p14:creationId xmlns:p14="http://schemas.microsoft.com/office/powerpoint/2010/main" val="205560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35883A-CE7B-4E33-8388-BF10A6272C46}" type="datetimeFigureOut">
              <a:rPr lang="en-US" smtClean="0"/>
              <a:t>11/29/2023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EC571BA-5DC9-4519-B76C-AC653F669A08}" type="slidenum">
              <a:rPr lang="en-US" smtClean="0"/>
              <a:t>‹#›</a:t>
            </a:fld>
            <a:endParaRPr lang="en-US"/>
          </a:p>
        </p:txBody>
      </p:sp>
    </p:spTree>
    <p:extLst>
      <p:ext uri="{BB962C8B-B14F-4D97-AF65-F5344CB8AC3E}">
        <p14:creationId xmlns:p14="http://schemas.microsoft.com/office/powerpoint/2010/main" val="190942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35883A-CE7B-4E33-8388-BF10A6272C46}" type="datetimeFigureOut">
              <a:rPr lang="en-US" smtClean="0"/>
              <a:t>11/29/2023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EC571BA-5DC9-4519-B76C-AC653F669A08}" type="slidenum">
              <a:rPr lang="en-US" smtClean="0"/>
              <a:t>‹#›</a:t>
            </a:fld>
            <a:endParaRPr lang="en-US"/>
          </a:p>
        </p:txBody>
      </p:sp>
    </p:spTree>
    <p:extLst>
      <p:ext uri="{BB962C8B-B14F-4D97-AF65-F5344CB8AC3E}">
        <p14:creationId xmlns:p14="http://schemas.microsoft.com/office/powerpoint/2010/main" val="156354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289ECB-861A-478F-AEC5-473F1380E853}"/>
              </a:ext>
            </a:extLst>
          </p:cNvPr>
          <p:cNvSpPr/>
          <p:nvPr userDrawn="1"/>
        </p:nvSpPr>
        <p:spPr>
          <a:xfrm>
            <a:off x="0" y="6619285"/>
            <a:ext cx="12192000" cy="2641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7289ECB-861A-478F-AEC5-473F1380E853}"/>
              </a:ext>
            </a:extLst>
          </p:cNvPr>
          <p:cNvSpPr/>
          <p:nvPr userDrawn="1"/>
        </p:nvSpPr>
        <p:spPr>
          <a:xfrm>
            <a:off x="0" y="914401"/>
            <a:ext cx="12192000" cy="72828"/>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0BEE67A-C939-46BA-9EF8-185413D7F20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2820" y="91442"/>
            <a:ext cx="1375281" cy="775723"/>
          </a:xfrm>
          <a:prstGeom prst="rect">
            <a:avLst/>
          </a:prstGeom>
        </p:spPr>
      </p:pic>
    </p:spTree>
    <p:extLst>
      <p:ext uri="{BB962C8B-B14F-4D97-AF65-F5344CB8AC3E}">
        <p14:creationId xmlns:p14="http://schemas.microsoft.com/office/powerpoint/2010/main" val="1075564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2800" b="1"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robotics.swri.or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5F805A-CD48-419E-89C5-7752B76B543D}"/>
              </a:ext>
            </a:extLst>
          </p:cNvPr>
          <p:cNvSpPr/>
          <p:nvPr/>
        </p:nvSpPr>
        <p:spPr>
          <a:xfrm>
            <a:off x="4378553" y="1800948"/>
            <a:ext cx="2306549" cy="1398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15331" y="300"/>
            <a:ext cx="5689146" cy="830997"/>
          </a:xfrm>
          <a:prstGeom prst="rect">
            <a:avLst/>
          </a:prstGeom>
          <a:noFill/>
        </p:spPr>
        <p:txBody>
          <a:bodyPr wrap="square" lIns="91440" tIns="45720" rIns="91440" bIns="45720" rtlCol="0" anchor="t">
            <a:spAutoFit/>
          </a:bodyPr>
          <a:lstStyle/>
          <a:p>
            <a:pPr algn="ctr"/>
            <a:r>
              <a:rPr lang="en-US" sz="2400" b="1"/>
              <a:t>Research Announcement Project: Ship Hull Inspection</a:t>
            </a:r>
            <a:endParaRPr lang="en-US"/>
          </a:p>
        </p:txBody>
      </p:sp>
      <p:sp>
        <p:nvSpPr>
          <p:cNvPr id="5" name="TextBox 4"/>
          <p:cNvSpPr txBox="1"/>
          <p:nvPr/>
        </p:nvSpPr>
        <p:spPr>
          <a:xfrm>
            <a:off x="8772808" y="55953"/>
            <a:ext cx="3419192" cy="830997"/>
          </a:xfrm>
          <a:prstGeom prst="rect">
            <a:avLst/>
          </a:prstGeom>
          <a:noFill/>
        </p:spPr>
        <p:txBody>
          <a:bodyPr wrap="square" lIns="91440" tIns="45720" rIns="91440" bIns="45720" rtlCol="0" anchor="t">
            <a:spAutoFit/>
          </a:bodyPr>
          <a:lstStyle/>
          <a:p>
            <a:pPr algn="r"/>
            <a:r>
              <a:rPr lang="en-US" sz="1600" b="1"/>
              <a:t>Technical PoC: </a:t>
            </a:r>
            <a:r>
              <a:rPr lang="en-US" sz="1600"/>
              <a:t>Jack Ramsey</a:t>
            </a:r>
          </a:p>
          <a:p>
            <a:pPr algn="r"/>
            <a:r>
              <a:rPr lang="en-US" sz="1600">
                <a:cs typeface="Calibri"/>
              </a:rPr>
              <a:t>331-213-8963</a:t>
            </a:r>
          </a:p>
          <a:p>
            <a:pPr algn="r"/>
            <a:r>
              <a:rPr lang="en-US" sz="1600"/>
              <a:t>Jackson.Ramsey@swri.org </a:t>
            </a:r>
            <a:endParaRPr lang="en-US" sz="1600">
              <a:cs typeface="Calibri"/>
            </a:endParaRPr>
          </a:p>
        </p:txBody>
      </p:sp>
      <p:sp>
        <p:nvSpPr>
          <p:cNvPr id="7" name="Rectangle 6"/>
          <p:cNvSpPr/>
          <p:nvPr/>
        </p:nvSpPr>
        <p:spPr>
          <a:xfrm>
            <a:off x="157858" y="1056303"/>
            <a:ext cx="6605861" cy="2224712"/>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a:solidFill>
                  <a:srgbClr val="0E58C4"/>
                </a:solidFill>
              </a:ln>
            </a:endParaRPr>
          </a:p>
        </p:txBody>
      </p:sp>
      <p:sp>
        <p:nvSpPr>
          <p:cNvPr id="8" name="Rectangle 7"/>
          <p:cNvSpPr/>
          <p:nvPr/>
        </p:nvSpPr>
        <p:spPr>
          <a:xfrm>
            <a:off x="157859" y="3281015"/>
            <a:ext cx="6604796" cy="3261688"/>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230188" indent="-230188">
              <a:buFont typeface="Arial" panose="020B0604020202020204" pitchFamily="34" charset="0"/>
              <a:buChar char="•"/>
            </a:pPr>
            <a:endParaRPr lang="en-US" b="1">
              <a:ln>
                <a:solidFill>
                  <a:srgbClr val="0E58C4"/>
                </a:solidFill>
              </a:ln>
            </a:endParaRPr>
          </a:p>
        </p:txBody>
      </p:sp>
      <p:sp>
        <p:nvSpPr>
          <p:cNvPr id="9" name="Rectangle 8"/>
          <p:cNvSpPr/>
          <p:nvPr/>
        </p:nvSpPr>
        <p:spPr>
          <a:xfrm>
            <a:off x="6764784" y="1064863"/>
            <a:ext cx="5273868" cy="32377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a:solidFill>
                  <a:srgbClr val="0E58C4"/>
                </a:solidFill>
              </a:ln>
            </a:endParaRPr>
          </a:p>
        </p:txBody>
      </p:sp>
      <p:sp>
        <p:nvSpPr>
          <p:cNvPr id="10" name="Rectangle 9"/>
          <p:cNvSpPr/>
          <p:nvPr/>
        </p:nvSpPr>
        <p:spPr>
          <a:xfrm>
            <a:off x="6763719" y="4311156"/>
            <a:ext cx="5274934" cy="2231546"/>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a:solidFill>
                  <a:srgbClr val="0E58C4"/>
                </a:solidFill>
              </a:ln>
            </a:endParaRPr>
          </a:p>
        </p:txBody>
      </p:sp>
      <p:sp>
        <p:nvSpPr>
          <p:cNvPr id="14" name="TextBox 13"/>
          <p:cNvSpPr txBox="1"/>
          <p:nvPr/>
        </p:nvSpPr>
        <p:spPr>
          <a:xfrm>
            <a:off x="6763523" y="1054580"/>
            <a:ext cx="5279214" cy="3231654"/>
          </a:xfrm>
          <a:prstGeom prst="rect">
            <a:avLst/>
          </a:prstGeom>
          <a:noFill/>
        </p:spPr>
        <p:txBody>
          <a:bodyPr wrap="square" lIns="91440" tIns="45720" rIns="91440" bIns="45720" rtlCol="0" anchor="t">
            <a:spAutoFit/>
          </a:bodyPr>
          <a:lstStyle/>
          <a:p>
            <a:pPr algn="just"/>
            <a:r>
              <a:rPr lang="en-US" sz="1400" b="1" dirty="0"/>
              <a:t>Description</a:t>
            </a:r>
            <a:endParaRPr lang="en-US" sz="1600" b="1" dirty="0"/>
          </a:p>
          <a:p>
            <a:pPr algn="just"/>
            <a:r>
              <a:rPr lang="en-US" sz="1200" dirty="0">
                <a:cs typeface="Calibri"/>
              </a:rPr>
              <a:t>Prior to dry docking, keel and side blocks must be placed and shaped to support the ship. For ships without documented hull shape or retrofits that alter the hull's shape, placing the blocks is a trial-and-error process that requires divers to adjust the bocks until they fit. This process is tedious and expensive. Existing robotic inspection methods can create digital twins of ship hulls but have difficulty correcting for ship movement and are not sufficiently accurate. Improving existing subsea 3D scanning methods will allow ship hulls to be accurately modeled and </a:t>
            </a:r>
            <a:r>
              <a:rPr lang="en-US" sz="1200">
                <a:cs typeface="Calibri"/>
              </a:rPr>
              <a:t>provide better information for docking block shape and position. </a:t>
            </a:r>
          </a:p>
          <a:p>
            <a:pPr algn="just"/>
            <a:endParaRPr lang="en-US" sz="1400" dirty="0">
              <a:cs typeface="Calibri"/>
            </a:endParaRPr>
          </a:p>
          <a:p>
            <a:pPr algn="just"/>
            <a:r>
              <a:rPr lang="en-US" sz="1400" b="1" dirty="0"/>
              <a:t>Enables</a:t>
            </a:r>
            <a:endParaRPr lang="en-US" sz="1600" b="1" dirty="0"/>
          </a:p>
          <a:p>
            <a:pPr marL="171450" indent="-171450" algn="just">
              <a:buFont typeface="Arial" panose="020B0604020202020204" pitchFamily="34" charset="0"/>
              <a:buChar char="•"/>
            </a:pPr>
            <a:r>
              <a:rPr lang="en-US" sz="1200" dirty="0"/>
              <a:t>Rapid creation of 3D model of ship hull while ship is submerged</a:t>
            </a:r>
            <a:endParaRPr lang="en-US" sz="1200" dirty="0">
              <a:cs typeface="Calibri"/>
            </a:endParaRPr>
          </a:p>
          <a:p>
            <a:pPr marL="171450" indent="-171450" algn="just">
              <a:buFont typeface="Arial" panose="020B0604020202020204" pitchFamily="34" charset="0"/>
              <a:buChar char="•"/>
            </a:pPr>
            <a:r>
              <a:rPr lang="en-US" sz="1200" dirty="0"/>
              <a:t>Identification of optimal locations for support blocks</a:t>
            </a:r>
            <a:endParaRPr lang="en-US" sz="1200" dirty="0">
              <a:cs typeface="Calibri"/>
            </a:endParaRPr>
          </a:p>
          <a:p>
            <a:pPr marL="171450" indent="-171450" algn="just">
              <a:buFont typeface="Arial" panose="020B0604020202020204" pitchFamily="34" charset="0"/>
              <a:buChar char="•"/>
            </a:pPr>
            <a:r>
              <a:rPr lang="en-US" sz="1200" dirty="0"/>
              <a:t>Reduced duration of dry docking process</a:t>
            </a:r>
            <a:endParaRPr lang="en-US" sz="1200" dirty="0">
              <a:cs typeface="Calibri"/>
            </a:endParaRPr>
          </a:p>
          <a:p>
            <a:pPr marL="171450" indent="-171450" algn="just">
              <a:buFont typeface="Arial" panose="020B0604020202020204" pitchFamily="34" charset="0"/>
              <a:buChar char="•"/>
            </a:pPr>
            <a:r>
              <a:rPr lang="en-US" sz="1200" dirty="0">
                <a:cs typeface="Calibri"/>
              </a:rPr>
              <a:t>Faster, safer, and less expensive dry docking</a:t>
            </a:r>
          </a:p>
          <a:p>
            <a:endParaRPr lang="en-US" sz="1400" b="1">
              <a:cs typeface="Calibri"/>
            </a:endParaRPr>
          </a:p>
        </p:txBody>
      </p:sp>
      <p:sp>
        <p:nvSpPr>
          <p:cNvPr id="15" name="TextBox 14"/>
          <p:cNvSpPr txBox="1"/>
          <p:nvPr/>
        </p:nvSpPr>
        <p:spPr>
          <a:xfrm>
            <a:off x="6762214" y="4341122"/>
            <a:ext cx="5271927" cy="2200602"/>
          </a:xfrm>
          <a:prstGeom prst="rect">
            <a:avLst/>
          </a:prstGeom>
          <a:noFill/>
        </p:spPr>
        <p:txBody>
          <a:bodyPr wrap="square" lIns="91440" tIns="45720" rIns="91440" bIns="45720" rtlCol="0" anchor="t">
            <a:spAutoFit/>
          </a:bodyPr>
          <a:lstStyle/>
          <a:p>
            <a:pPr marL="0" lvl="1"/>
            <a:r>
              <a:rPr lang="en-US" sz="1600" b="1"/>
              <a:t>Key Outcomes</a:t>
            </a:r>
            <a:endParaRPr lang="en-US" sz="1600">
              <a:cs typeface="Calibri"/>
            </a:endParaRPr>
          </a:p>
          <a:p>
            <a:pPr marL="171450" lvl="2" indent="-171450">
              <a:spcAft>
                <a:spcPts val="600"/>
              </a:spcAft>
              <a:buFont typeface="Arial" panose="020B0604020202020204" pitchFamily="34" charset="0"/>
              <a:buChar char="•"/>
            </a:pPr>
            <a:r>
              <a:rPr lang="en-US" sz="1200" dirty="0"/>
              <a:t>Identification of suitable robotic platforms and 3D scanning technologies</a:t>
            </a:r>
            <a:endParaRPr lang="en-US" sz="1200" dirty="0">
              <a:cs typeface="Calibri"/>
            </a:endParaRPr>
          </a:p>
          <a:p>
            <a:pPr marL="171450" lvl="2" indent="-171450">
              <a:spcAft>
                <a:spcPts val="600"/>
              </a:spcAft>
              <a:buFont typeface="Arial" panose="020B0604020202020204" pitchFamily="34" charset="0"/>
              <a:buChar char="•"/>
            </a:pPr>
            <a:r>
              <a:rPr lang="en-US" sz="1200" dirty="0">
                <a:cs typeface="Calibri"/>
              </a:rPr>
              <a:t>Evaluation of 3D map accuracy and determination of viability</a:t>
            </a:r>
          </a:p>
          <a:p>
            <a:pPr marL="171450" lvl="2" indent="-171450">
              <a:spcAft>
                <a:spcPts val="600"/>
              </a:spcAft>
              <a:buFont typeface="Arial" panose="020B0604020202020204" pitchFamily="34" charset="0"/>
              <a:buChar char="•"/>
            </a:pPr>
            <a:r>
              <a:rPr lang="en-US" sz="1200" dirty="0">
                <a:cs typeface="Calibri"/>
              </a:rPr>
              <a:t>Process software to determine optimal block placement</a:t>
            </a:r>
          </a:p>
          <a:p>
            <a:pPr marL="171450" lvl="2" indent="-171450">
              <a:spcAft>
                <a:spcPts val="600"/>
              </a:spcAft>
              <a:buFont typeface="Arial" panose="020B0604020202020204" pitchFamily="34" charset="0"/>
              <a:buChar char="•"/>
            </a:pPr>
            <a:r>
              <a:rPr lang="en-US" sz="1200" dirty="0"/>
              <a:t>Prototype system, including all hardware and software, and documentation to enable rapid adoption of technology</a:t>
            </a:r>
            <a:endParaRPr lang="en-US" sz="1200" dirty="0">
              <a:cs typeface="Calibri"/>
            </a:endParaRPr>
          </a:p>
          <a:p>
            <a:pPr marL="171450" lvl="2" indent="-171450">
              <a:spcAft>
                <a:spcPts val="600"/>
              </a:spcAft>
              <a:buFont typeface="Arial" panose="020B0604020202020204" pitchFamily="34" charset="0"/>
              <a:buChar char="•"/>
            </a:pPr>
            <a:r>
              <a:rPr lang="en-US" sz="1200" dirty="0">
                <a:cs typeface="Calibri"/>
              </a:rPr>
              <a:t>Report on use cases expected performance, limitations, and estimated cost savings</a:t>
            </a:r>
          </a:p>
          <a:p>
            <a:pPr marL="171450" lvl="2" indent="-171450">
              <a:buFont typeface="Arial" panose="020B0604020202020204" pitchFamily="34" charset="0"/>
              <a:buChar char="•"/>
            </a:pPr>
            <a:endParaRPr lang="en-US" sz="1200">
              <a:cs typeface="Calibri"/>
            </a:endParaRPr>
          </a:p>
        </p:txBody>
      </p:sp>
      <p:sp>
        <p:nvSpPr>
          <p:cNvPr id="185" name="TextBox 184">
            <a:extLst>
              <a:ext uri="{FF2B5EF4-FFF2-40B4-BE49-F238E27FC236}">
                <a16:creationId xmlns:a16="http://schemas.microsoft.com/office/drawing/2014/main" id="{FBFF74C3-93F2-4F39-85CB-5E5EC823EAF2}"/>
              </a:ext>
            </a:extLst>
          </p:cNvPr>
          <p:cNvSpPr txBox="1"/>
          <p:nvPr/>
        </p:nvSpPr>
        <p:spPr>
          <a:xfrm>
            <a:off x="155730" y="3316759"/>
            <a:ext cx="6457858" cy="3570208"/>
          </a:xfrm>
          <a:prstGeom prst="rect">
            <a:avLst/>
          </a:prstGeom>
          <a:noFill/>
        </p:spPr>
        <p:txBody>
          <a:bodyPr wrap="square" lIns="0" tIns="0" rIns="0" bIns="0" rtlCol="0" anchor="t">
            <a:spAutoFit/>
          </a:bodyPr>
          <a:lstStyle/>
          <a:p>
            <a:r>
              <a:rPr lang="en-US" b="1" dirty="0"/>
              <a:t>Technical Approach</a:t>
            </a:r>
            <a:endParaRPr lang="en-US"/>
          </a:p>
          <a:p>
            <a:pPr marL="285750" indent="-285750">
              <a:buFont typeface="Arial"/>
              <a:buChar char="•"/>
            </a:pPr>
            <a:r>
              <a:rPr lang="en-US" sz="1200" dirty="0">
                <a:cs typeface="Calibri"/>
              </a:rPr>
              <a:t>Identify candidate robotic platforms (ROVs)</a:t>
            </a:r>
            <a:endParaRPr lang="en-US"/>
          </a:p>
          <a:p>
            <a:pPr marL="285750" indent="-285750">
              <a:buFont typeface="Arial"/>
              <a:buChar char="•"/>
            </a:pPr>
            <a:r>
              <a:rPr lang="en-US" sz="1200" dirty="0">
                <a:cs typeface="Calibri"/>
              </a:rPr>
              <a:t>Implement candidate scanning sensors</a:t>
            </a:r>
          </a:p>
          <a:p>
            <a:pPr marL="742950" lvl="1" indent="-285750">
              <a:buFont typeface="Arial"/>
              <a:buChar char="•"/>
            </a:pPr>
            <a:r>
              <a:rPr lang="en-US" sz="1200" dirty="0">
                <a:cs typeface="Calibri"/>
              </a:rPr>
              <a:t>Side-scanning sonar, operable in fixed-mount and articulated configurations</a:t>
            </a:r>
            <a:endParaRPr lang="en-US"/>
          </a:p>
          <a:p>
            <a:pPr marL="742950" lvl="1" indent="-285750">
              <a:buFont typeface="Arial"/>
              <a:buChar char="•"/>
            </a:pPr>
            <a:r>
              <a:rPr lang="en-US" sz="1200" dirty="0">
                <a:cs typeface="Calibri"/>
              </a:rPr>
              <a:t>Inertial Measurement Unit (IMU), on ship and ROV</a:t>
            </a:r>
            <a:endParaRPr lang="en-US"/>
          </a:p>
          <a:p>
            <a:pPr marL="742950" lvl="1" indent="-285750">
              <a:buFont typeface="Arial"/>
              <a:buChar char="•"/>
            </a:pPr>
            <a:r>
              <a:rPr lang="en-US" sz="1200" dirty="0">
                <a:cs typeface="Calibri"/>
              </a:rPr>
              <a:t>Stereo camera</a:t>
            </a:r>
            <a:endParaRPr lang="en-US"/>
          </a:p>
          <a:p>
            <a:pPr marL="285750" indent="-285750">
              <a:buFont typeface="Arial"/>
              <a:buChar char="•"/>
            </a:pPr>
            <a:r>
              <a:rPr lang="en-US" sz="1200" dirty="0">
                <a:ea typeface="+mn-lt"/>
                <a:cs typeface="+mn-lt"/>
              </a:rPr>
              <a:t>Record scan data of representative ship hulls at partner shipyards</a:t>
            </a:r>
            <a:endParaRPr lang="en-US" sz="1200" dirty="0">
              <a:cs typeface="Calibri"/>
            </a:endParaRPr>
          </a:p>
          <a:p>
            <a:pPr marL="285750" indent="-285750">
              <a:buFont typeface="Arial"/>
              <a:buChar char="•"/>
            </a:pPr>
            <a:r>
              <a:rPr lang="en-US" sz="1200" dirty="0">
                <a:cs typeface="Calibri"/>
              </a:rPr>
              <a:t>Reconstruct 3D model of hull using sensor data and candidate algorithms:</a:t>
            </a:r>
            <a:endParaRPr lang="en-US"/>
          </a:p>
          <a:p>
            <a:pPr marL="742950" lvl="1" indent="-285750">
              <a:buFont typeface="Arial"/>
              <a:buChar char="•"/>
            </a:pPr>
            <a:r>
              <a:rPr lang="en-US" sz="1200" dirty="0">
                <a:cs typeface="Calibri"/>
              </a:rPr>
              <a:t>Fixed-mount sonar scan alignment via IMU localization estimate</a:t>
            </a:r>
            <a:endParaRPr lang="en-US"/>
          </a:p>
          <a:p>
            <a:pPr marL="742950" lvl="1" indent="-285750">
              <a:buFont typeface="Arial"/>
              <a:buChar char="•"/>
            </a:pPr>
            <a:r>
              <a:rPr lang="en-US" sz="1200" dirty="0">
                <a:cs typeface="Calibri"/>
              </a:rPr>
              <a:t>Stereo camera-based photogrammetry reconstruction, with sonar visualization for coarse mapping</a:t>
            </a:r>
            <a:endParaRPr lang="en-US"/>
          </a:p>
          <a:p>
            <a:pPr marL="742950" lvl="1" indent="-285750">
              <a:buFont typeface="Arial"/>
              <a:buChar char="•"/>
            </a:pPr>
            <a:r>
              <a:rPr lang="en-US" sz="1200" dirty="0">
                <a:cs typeface="Calibri"/>
              </a:rPr>
              <a:t>Stereo camera and articulated sonar-based simultaneous localization and mapping (SLAM) algorithm</a:t>
            </a:r>
            <a:endParaRPr lang="en-US"/>
          </a:p>
          <a:p>
            <a:pPr marL="742950" lvl="1" indent="-285750">
              <a:buFont typeface="Arial"/>
              <a:buChar char="•"/>
            </a:pPr>
            <a:r>
              <a:rPr lang="en-US" sz="1200" dirty="0">
                <a:cs typeface="Calibri"/>
              </a:rPr>
              <a:t>Articulated sonar aggregation and point cloud SLAM</a:t>
            </a:r>
            <a:endParaRPr lang="en-US"/>
          </a:p>
          <a:p>
            <a:pPr marL="285750" indent="-285750">
              <a:buFont typeface="Arial"/>
              <a:buChar char="•"/>
            </a:pPr>
            <a:r>
              <a:rPr lang="en-US" sz="1200">
                <a:cs typeface="Calibri"/>
              </a:rPr>
              <a:t>Modify and improve </a:t>
            </a:r>
          </a:p>
          <a:p>
            <a:pPr marL="285750" indent="-285750">
              <a:buFont typeface="Arial"/>
              <a:buChar char="•"/>
            </a:pPr>
            <a:r>
              <a:rPr lang="en-US" sz="1200" dirty="0">
                <a:cs typeface="Calibri"/>
              </a:rPr>
              <a:t>Design keel and side block placement algorithm that operates on resultant 3D model</a:t>
            </a:r>
            <a:endParaRPr lang="en-US"/>
          </a:p>
          <a:p>
            <a:pPr marL="742950" lvl="1" indent="-285750">
              <a:buFont typeface="Arial"/>
              <a:buChar char="•"/>
            </a:pPr>
            <a:endParaRPr lang="en-US"/>
          </a:p>
          <a:p>
            <a:pPr marL="742950" lvl="1" indent="-285750">
              <a:buFont typeface="Arial"/>
              <a:buChar char="•"/>
            </a:pPr>
            <a:endParaRPr lang="en-US"/>
          </a:p>
        </p:txBody>
      </p:sp>
      <p:sp>
        <p:nvSpPr>
          <p:cNvPr id="196" name="TextBox 195">
            <a:extLst>
              <a:ext uri="{FF2B5EF4-FFF2-40B4-BE49-F238E27FC236}">
                <a16:creationId xmlns:a16="http://schemas.microsoft.com/office/drawing/2014/main" id="{85919186-B47E-4690-901B-C31BEB9572CE}"/>
              </a:ext>
            </a:extLst>
          </p:cNvPr>
          <p:cNvSpPr txBox="1"/>
          <p:nvPr/>
        </p:nvSpPr>
        <p:spPr>
          <a:xfrm>
            <a:off x="4828828" y="1056748"/>
            <a:ext cx="1610195" cy="593288"/>
          </a:xfrm>
          <a:prstGeom prst="rect">
            <a:avLst/>
          </a:prstGeom>
          <a:noFill/>
          <a:ln w="3175">
            <a:solidFill>
              <a:schemeClr val="bg1">
                <a:lumMod val="75000"/>
              </a:schemeClr>
            </a:solidFill>
            <a:prstDash val="lgDash"/>
          </a:ln>
        </p:spPr>
        <p:txBody>
          <a:bodyPr wrap="square" lIns="91440" tIns="45720" rIns="91440" bIns="45720" rtlCol="0" anchor="t">
            <a:spAutoFit/>
          </a:bodyPr>
          <a:lstStyle/>
          <a:p>
            <a:r>
              <a:rPr lang="en-US" sz="1600" b="1"/>
              <a:t>TRL Target 5-7</a:t>
            </a:r>
          </a:p>
          <a:p>
            <a:endParaRPr lang="en-US" sz="1600" b="1">
              <a:cs typeface="Calibri"/>
            </a:endParaRPr>
          </a:p>
        </p:txBody>
      </p:sp>
      <p:sp>
        <p:nvSpPr>
          <p:cNvPr id="21" name="TextBox 20">
            <a:extLst>
              <a:ext uri="{FF2B5EF4-FFF2-40B4-BE49-F238E27FC236}">
                <a16:creationId xmlns:a16="http://schemas.microsoft.com/office/drawing/2014/main" id="{F500CA89-C97C-4474-A61A-EA5C1FEB81CC}"/>
              </a:ext>
            </a:extLst>
          </p:cNvPr>
          <p:cNvSpPr txBox="1"/>
          <p:nvPr/>
        </p:nvSpPr>
        <p:spPr>
          <a:xfrm>
            <a:off x="5357276" y="650230"/>
            <a:ext cx="1477446" cy="307777"/>
          </a:xfrm>
          <a:prstGeom prst="rect">
            <a:avLst/>
          </a:prstGeom>
          <a:noFill/>
        </p:spPr>
        <p:txBody>
          <a:bodyPr wrap="square" rtlCol="0">
            <a:spAutoFit/>
          </a:bodyPr>
          <a:lstStyle/>
          <a:p>
            <a:r>
              <a:rPr lang="en-US" sz="1400">
                <a:hlinkClick r:id="rId2"/>
              </a:rPr>
              <a:t>robotics.swri.org</a:t>
            </a:r>
            <a:endParaRPr lang="en-US" sz="1400"/>
          </a:p>
        </p:txBody>
      </p:sp>
      <p:sp>
        <p:nvSpPr>
          <p:cNvPr id="24" name="TextBox 23">
            <a:extLst>
              <a:ext uri="{FF2B5EF4-FFF2-40B4-BE49-F238E27FC236}">
                <a16:creationId xmlns:a16="http://schemas.microsoft.com/office/drawing/2014/main" id="{AE907FBF-45F7-4FDC-8794-617D001B38DB}"/>
              </a:ext>
            </a:extLst>
          </p:cNvPr>
          <p:cNvSpPr txBox="1"/>
          <p:nvPr/>
        </p:nvSpPr>
        <p:spPr>
          <a:xfrm>
            <a:off x="594486" y="2984180"/>
            <a:ext cx="3563023" cy="261610"/>
          </a:xfrm>
          <a:prstGeom prst="rect">
            <a:avLst/>
          </a:prstGeom>
          <a:noFill/>
        </p:spPr>
        <p:txBody>
          <a:bodyPr wrap="square" lIns="91440" tIns="45720" rIns="91440" bIns="45720" rtlCol="0" anchor="t">
            <a:spAutoFit/>
          </a:bodyPr>
          <a:lstStyle/>
          <a:p>
            <a:r>
              <a:rPr lang="en-US" sz="1100" i="1">
                <a:solidFill>
                  <a:srgbClr val="000000"/>
                </a:solidFill>
                <a:latin typeface="Calibri"/>
                <a:cs typeface="Calibri"/>
              </a:rPr>
              <a:t>Example Ship Hull Model Provided by Coda Octopus</a:t>
            </a:r>
            <a:endParaRPr lang="en-US"/>
          </a:p>
        </p:txBody>
      </p:sp>
      <p:pic>
        <p:nvPicPr>
          <p:cNvPr id="2" name="Picture 1" descr="Content for Ship Hull Mapping, Inspection and Repair page">
            <a:extLst>
              <a:ext uri="{FF2B5EF4-FFF2-40B4-BE49-F238E27FC236}">
                <a16:creationId xmlns:a16="http://schemas.microsoft.com/office/drawing/2014/main" id="{B2623565-732C-51E5-CDEB-BD2AF7CDEAAB}"/>
              </a:ext>
            </a:extLst>
          </p:cNvPr>
          <p:cNvPicPr>
            <a:picLocks noChangeAspect="1"/>
          </p:cNvPicPr>
          <p:nvPr/>
        </p:nvPicPr>
        <p:blipFill rotWithShape="1">
          <a:blip r:embed="rId3"/>
          <a:srcRect l="13987" t="23759" r="636" b="4781"/>
          <a:stretch/>
        </p:blipFill>
        <p:spPr>
          <a:xfrm>
            <a:off x="186648" y="1075600"/>
            <a:ext cx="4196540" cy="1817074"/>
          </a:xfrm>
          <a:prstGeom prst="rect">
            <a:avLst/>
          </a:prstGeom>
        </p:spPr>
      </p:pic>
      <p:pic>
        <p:nvPicPr>
          <p:cNvPr id="3" name="Picture 2" descr="revolution rov right facing">
            <a:extLst>
              <a:ext uri="{FF2B5EF4-FFF2-40B4-BE49-F238E27FC236}">
                <a16:creationId xmlns:a16="http://schemas.microsoft.com/office/drawing/2014/main" id="{CCBDED8C-5EDB-FAFD-EBB8-A25C249E87B0}"/>
              </a:ext>
            </a:extLst>
          </p:cNvPr>
          <p:cNvPicPr>
            <a:picLocks noChangeAspect="1"/>
          </p:cNvPicPr>
          <p:nvPr/>
        </p:nvPicPr>
        <p:blipFill rotWithShape="1">
          <a:blip r:embed="rId4"/>
          <a:srcRect l="9612" t="26180" r="8217" b="19633"/>
          <a:stretch/>
        </p:blipFill>
        <p:spPr>
          <a:xfrm>
            <a:off x="4405126" y="1441943"/>
            <a:ext cx="2254104" cy="1073903"/>
          </a:xfrm>
          <a:prstGeom prst="rect">
            <a:avLst/>
          </a:prstGeom>
        </p:spPr>
      </p:pic>
      <p:sp>
        <p:nvSpPr>
          <p:cNvPr id="11" name="TextBox 10">
            <a:extLst>
              <a:ext uri="{FF2B5EF4-FFF2-40B4-BE49-F238E27FC236}">
                <a16:creationId xmlns:a16="http://schemas.microsoft.com/office/drawing/2014/main" id="{778E66C0-CC43-026E-9141-40321E7BCCD5}"/>
              </a:ext>
            </a:extLst>
          </p:cNvPr>
          <p:cNvSpPr txBox="1"/>
          <p:nvPr/>
        </p:nvSpPr>
        <p:spPr>
          <a:xfrm>
            <a:off x="4366173" y="2494628"/>
            <a:ext cx="2464721" cy="270123"/>
          </a:xfrm>
          <a:prstGeom prst="rect">
            <a:avLst/>
          </a:prstGeom>
          <a:noFill/>
        </p:spPr>
        <p:txBody>
          <a:bodyPr wrap="square" lIns="91440" tIns="45720" rIns="91440" bIns="45720" rtlCol="0" anchor="t">
            <a:spAutoFit/>
          </a:bodyPr>
          <a:lstStyle/>
          <a:p>
            <a:r>
              <a:rPr lang="en-US" sz="1100" i="1">
                <a:solidFill>
                  <a:srgbClr val="000000"/>
                </a:solidFill>
                <a:latin typeface="Calibri"/>
                <a:cs typeface="Calibri"/>
              </a:rPr>
              <a:t>Survey-class ROV by Deep Trekker</a:t>
            </a:r>
            <a:endParaRPr lang="en-US"/>
          </a:p>
        </p:txBody>
      </p:sp>
    </p:spTree>
    <p:extLst>
      <p:ext uri="{BB962C8B-B14F-4D97-AF65-F5344CB8AC3E}">
        <p14:creationId xmlns:p14="http://schemas.microsoft.com/office/powerpoint/2010/main" val="923844250"/>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kJet Quad Chart_Tech-Inkjet-080921" id="{42F6E396-B8B1-4DFE-B8D3-0C18FDFC94B5}" vid="{151B171F-A4CF-4426-96F3-06D869B34876}"/>
    </a:ext>
  </a:ext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Inkjet Quad Chart</dc:title>
  <dc:creator>Brockschmidt, Branson</dc:creator>
  <cp:keywords>C_Unrestricted</cp:keywords>
  <cp:revision>68</cp:revision>
  <dcterms:created xsi:type="dcterms:W3CDTF">2018-08-15T15:28:10Z</dcterms:created>
  <dcterms:modified xsi:type="dcterms:W3CDTF">2023-11-29T22:00:55Z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Document Confidentiality">
    <vt:lpwstr>Unrestricted</vt:lpwstr>
  </property>
  <property fmtid="{D5CDD505-2E9C-101B-9397-08002B2CF9AE}" pid="4" name="sodocoClasLang">
    <vt:lpwstr>Unrestricted</vt:lpwstr>
  </property>
  <property fmtid="{D5CDD505-2E9C-101B-9397-08002B2CF9AE}" pid="5" name="sodocoClasLangId">
    <vt:i4>0</vt:i4>
  </property>
  <property fmtid="{D5CDD505-2E9C-101B-9397-08002B2CF9AE}" pid="6" name="sodocoClasId">
    <vt:i4>0</vt:i4>
  </property>
</Properties>
</file>