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5" r:id="rId3"/>
  </p:sldMasterIdLst>
  <p:notesMasterIdLst>
    <p:notesMasterId r:id="rId23"/>
  </p:notesMasterIdLst>
  <p:sldIdLst>
    <p:sldId id="521" r:id="rId4"/>
    <p:sldId id="528" r:id="rId5"/>
    <p:sldId id="1120" r:id="rId6"/>
    <p:sldId id="529" r:id="rId7"/>
    <p:sldId id="530" r:id="rId8"/>
    <p:sldId id="526" r:id="rId9"/>
    <p:sldId id="525" r:id="rId10"/>
    <p:sldId id="527" r:id="rId11"/>
    <p:sldId id="524" r:id="rId12"/>
    <p:sldId id="451" r:id="rId13"/>
    <p:sldId id="438" r:id="rId14"/>
    <p:sldId id="452" r:id="rId15"/>
    <p:sldId id="256" r:id="rId16"/>
    <p:sldId id="321" r:id="rId17"/>
    <p:sldId id="323" r:id="rId18"/>
    <p:sldId id="322" r:id="rId19"/>
    <p:sldId id="522" r:id="rId20"/>
    <p:sldId id="531" r:id="rId21"/>
    <p:sldId id="32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7" d="100"/>
          <a:sy n="97" d="100"/>
        </p:scale>
        <p:origin x="579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 Austin" userId="3998cb16-87f2-4756-8230-6f32e1b03fbf" providerId="ADAL" clId="{EF69118C-59AF-42B4-A5BE-E101A7C86B68}"/>
    <pc:docChg chg="custSel delSld modSld">
      <pc:chgData name="Joel Austin" userId="3998cb16-87f2-4756-8230-6f32e1b03fbf" providerId="ADAL" clId="{EF69118C-59AF-42B4-A5BE-E101A7C86B68}" dt="2023-03-23T12:43:40.701" v="45" actId="20577"/>
      <pc:docMkLst>
        <pc:docMk/>
      </pc:docMkLst>
      <pc:sldChg chg="modSp mod">
        <pc:chgData name="Joel Austin" userId="3998cb16-87f2-4756-8230-6f32e1b03fbf" providerId="ADAL" clId="{EF69118C-59AF-42B4-A5BE-E101A7C86B68}" dt="2023-03-23T12:43:40.701" v="45" actId="20577"/>
        <pc:sldMkLst>
          <pc:docMk/>
          <pc:sldMk cId="3493548150" sldId="324"/>
        </pc:sldMkLst>
        <pc:spChg chg="mod">
          <ac:chgData name="Joel Austin" userId="3998cb16-87f2-4756-8230-6f32e1b03fbf" providerId="ADAL" clId="{EF69118C-59AF-42B4-A5BE-E101A7C86B68}" dt="2023-03-23T12:43:40.701" v="45" actId="20577"/>
          <ac:spMkLst>
            <pc:docMk/>
            <pc:sldMk cId="3493548150" sldId="324"/>
            <ac:spMk id="3" creationId="{7D2AA35F-C962-077B-50E7-568B52A8B15D}"/>
          </ac:spMkLst>
        </pc:spChg>
      </pc:sldChg>
      <pc:sldChg chg="modSp mod">
        <pc:chgData name="Joel Austin" userId="3998cb16-87f2-4756-8230-6f32e1b03fbf" providerId="ADAL" clId="{EF69118C-59AF-42B4-A5BE-E101A7C86B68}" dt="2023-03-23T12:42:22.762" v="7" actId="20577"/>
        <pc:sldMkLst>
          <pc:docMk/>
          <pc:sldMk cId="3258737484" sldId="521"/>
        </pc:sldMkLst>
        <pc:spChg chg="mod">
          <ac:chgData name="Joel Austin" userId="3998cb16-87f2-4756-8230-6f32e1b03fbf" providerId="ADAL" clId="{EF69118C-59AF-42B4-A5BE-E101A7C86B68}" dt="2023-03-23T12:42:11.854" v="0" actId="6549"/>
          <ac:spMkLst>
            <pc:docMk/>
            <pc:sldMk cId="3258737484" sldId="521"/>
            <ac:spMk id="3" creationId="{00000000-0000-0000-0000-000000000000}"/>
          </ac:spMkLst>
        </pc:spChg>
        <pc:spChg chg="mod">
          <ac:chgData name="Joel Austin" userId="3998cb16-87f2-4756-8230-6f32e1b03fbf" providerId="ADAL" clId="{EF69118C-59AF-42B4-A5BE-E101A7C86B68}" dt="2023-03-23T12:42:22.762" v="7" actId="20577"/>
          <ac:spMkLst>
            <pc:docMk/>
            <pc:sldMk cId="3258737484" sldId="521"/>
            <ac:spMk id="4" creationId="{00000000-0000-0000-0000-000000000000}"/>
          </ac:spMkLst>
        </pc:spChg>
      </pc:sldChg>
      <pc:sldChg chg="del">
        <pc:chgData name="Joel Austin" userId="3998cb16-87f2-4756-8230-6f32e1b03fbf" providerId="ADAL" clId="{EF69118C-59AF-42B4-A5BE-E101A7C86B68}" dt="2023-03-23T12:43:16.216" v="8" actId="47"/>
        <pc:sldMkLst>
          <pc:docMk/>
          <pc:sldMk cId="1608673469" sldId="5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08177-6837-45AF-8BBF-B4314121DC7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11590-45D1-4AA3-909A-E74874513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4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04C88B-D4EF-47E7-8F6C-5C3BBF0BFA8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32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Put in referring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Product name + version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Product picture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r>
              <a:rPr lang="en-US" noProof="0" dirty="0"/>
              <a:t>In contrast to the Customer Product Presentation, the Sales Enabling Presentation shall not be limited to a specific quantity of slides.</a:t>
            </a:r>
          </a:p>
          <a:p>
            <a:r>
              <a:rPr lang="en-US" noProof="0" dirty="0"/>
              <a:t>Actually the objective to enable our Sales Force (including) Distribution Partners at best level and comprehensively defines the number of slides required to reach this objective.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---------------------------------------------------------------------------------------------------</a:t>
            </a:r>
          </a:p>
          <a:p>
            <a:endParaRPr lang="en-U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04C88B-D4EF-47E7-8F6C-5C3BBF0BFA8A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7874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1E21BF-80AF-4882-8A97-22A6CD4FEF8F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1296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  <p:sp>
        <p:nvSpPr>
          <p:cNvPr id="2253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30AD2A-6997-49EC-BBF4-E66B1235F227}" type="slidenum">
              <a:rPr lang="de-DE" smtClean="0">
                <a:solidFill>
                  <a:prstClr val="black"/>
                </a:solidFill>
              </a:rPr>
              <a:pPr/>
              <a:t>11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82151-954E-3AC7-9548-0A9EAB377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7533F-5682-BB13-14DF-6610257B1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E53FC-E3FE-7264-4553-84CC61DC2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1E3C9-765A-5A37-1E84-FE239E55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943E-2EE5-1028-E9D5-88D1B153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1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5348B-5B56-FD05-CA20-5DEA8C3D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FB6AB-F74C-9BFA-8211-27E2ECFA9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DD4C6-21EE-2697-580D-1250D50D5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B262B-2780-C9E6-3415-EE361BCB7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24EE7-2D66-3556-AB50-ED5BA2C9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3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F3AD66-65E1-A92B-8778-6C5937127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C7FA70-5ED7-88B6-652E-3993811D7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85A64-56E6-1123-2930-B2B101A9C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AA45A-BF96-1B34-7CE0-BBF119123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A5B70-0806-95E1-3A67-C7C81F94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89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 mit Logo: dataF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336000" y="163200"/>
            <a:ext cx="8640320" cy="5775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de-DE" sz="3200" b="1" kern="1200" smtClean="0">
                <a:solidFill>
                  <a:schemeClr val="accent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/>
              <a:t>Headline/Sub-Headline 24 Pt, 1-zeilig</a:t>
            </a:r>
            <a:endParaRPr lang="de-DE" sz="3733" b="1" dirty="0">
              <a:solidFill>
                <a:srgbClr val="0068B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97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zählung mit Logo: dataF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4" y="1123952"/>
            <a:ext cx="7393748" cy="5185369"/>
          </a:xfrm>
          <a:prstGeom prst="rect">
            <a:avLst/>
          </a:prstGeom>
        </p:spPr>
        <p:txBody>
          <a:bodyPr lIns="0" tIns="0" rIns="0" bIns="0"/>
          <a:lstStyle>
            <a:lvl1pPr marL="380990" marR="0" indent="-380990" algn="l" defTabSz="1219170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tx1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sz="2133"/>
            </a:lvl1pPr>
            <a:lvl2pPr marL="990575" marR="0" indent="-38099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2133"/>
            </a:lvl2pPr>
            <a:lvl3pPr marL="1600160" marR="0" indent="-38099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</a:schemeClr>
              </a:buClr>
              <a:buSzTx/>
              <a:buFont typeface="Symbol" panose="05050102010706020507" pitchFamily="18" charset="2"/>
              <a:buChar char="-"/>
              <a:tabLst/>
              <a:defRPr/>
            </a:lvl3pPr>
          </a:lstStyle>
          <a:p>
            <a:pPr marL="285750" indent="-285750">
              <a:spcBef>
                <a:spcPts val="120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133" dirty="0">
                <a:latin typeface="+mn-lt"/>
              </a:rPr>
              <a:t>Ebene 1  16 Pt. ZAB: einfach, </a:t>
            </a:r>
            <a:r>
              <a:rPr lang="de-DE" sz="2133" dirty="0" err="1">
                <a:latin typeface="+mn-lt"/>
              </a:rPr>
              <a:t>A.v</a:t>
            </a:r>
            <a:r>
              <a:rPr lang="de-DE" sz="2133" dirty="0">
                <a:latin typeface="+mn-lt"/>
              </a:rPr>
              <a:t>. 12 Pt, </a:t>
            </a:r>
            <a:r>
              <a:rPr lang="de-DE" sz="2133" dirty="0" err="1">
                <a:latin typeface="+mn-lt"/>
              </a:rPr>
              <a:t>A.n.</a:t>
            </a:r>
            <a:r>
              <a:rPr lang="de-DE" sz="2133" dirty="0">
                <a:latin typeface="+mn-lt"/>
              </a:rPr>
              <a:t> 0 Pt </a:t>
            </a:r>
          </a:p>
          <a:p>
            <a:pPr marL="1066773" lvl="1" indent="-457189"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 16 Pt. ZAB: einfach, </a:t>
            </a:r>
            <a:r>
              <a:rPr lang="de-DE" sz="2133" dirty="0" err="1">
                <a:latin typeface="+mn-lt"/>
              </a:rPr>
              <a:t>A.v</a:t>
            </a:r>
            <a:r>
              <a:rPr lang="de-DE" sz="2133" dirty="0">
                <a:latin typeface="+mn-lt"/>
              </a:rPr>
              <a:t>. 0 Pt, </a:t>
            </a:r>
            <a:r>
              <a:rPr lang="de-DE" sz="2133" dirty="0" err="1">
                <a:latin typeface="+mn-lt"/>
              </a:rPr>
              <a:t>A.n.</a:t>
            </a:r>
            <a:r>
              <a:rPr lang="de-DE" sz="2133" dirty="0">
                <a:latin typeface="+mn-lt"/>
              </a:rPr>
              <a:t> 0 Pt </a:t>
            </a:r>
          </a:p>
          <a:p>
            <a:pPr marL="1676358" lvl="2" indent="-457189">
              <a:buClr>
                <a:schemeClr val="tx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DE" sz="2133" dirty="0">
                <a:latin typeface="+mn-lt"/>
              </a:rPr>
              <a:t>Ebene 3 14 Pt, ZAB: einfach, </a:t>
            </a:r>
            <a:r>
              <a:rPr lang="de-DE" sz="2133" dirty="0" err="1">
                <a:latin typeface="+mn-lt"/>
              </a:rPr>
              <a:t>A.v</a:t>
            </a:r>
            <a:r>
              <a:rPr lang="de-DE" sz="2133" dirty="0">
                <a:latin typeface="+mn-lt"/>
              </a:rPr>
              <a:t>. 0 Pt., </a:t>
            </a:r>
            <a:r>
              <a:rPr lang="de-DE" sz="2133" dirty="0" err="1">
                <a:latin typeface="+mn-lt"/>
              </a:rPr>
              <a:t>A.n.</a:t>
            </a:r>
            <a:r>
              <a:rPr lang="de-DE" sz="2133" dirty="0">
                <a:latin typeface="+mn-lt"/>
              </a:rPr>
              <a:t> 0 Pt </a:t>
            </a:r>
          </a:p>
          <a:p>
            <a:pPr marL="1676358" lvl="2" indent="-457189">
              <a:buClr>
                <a:schemeClr val="tx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DE" sz="2133" dirty="0">
                <a:latin typeface="+mn-lt"/>
              </a:rPr>
              <a:t>Ebene 3 </a:t>
            </a:r>
          </a:p>
          <a:p>
            <a:pPr marL="1066773" lvl="1" indent="-457189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</a:t>
            </a:r>
          </a:p>
          <a:p>
            <a:pPr marL="1066773" lvl="1" indent="-457189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</a:t>
            </a:r>
          </a:p>
          <a:p>
            <a:pPr marL="285750" indent="-285750">
              <a:spcBef>
                <a:spcPts val="120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133" dirty="0">
                <a:latin typeface="+mn-lt"/>
              </a:rPr>
              <a:t>Ebene 1</a:t>
            </a:r>
          </a:p>
          <a:p>
            <a:pPr marL="990575" lvl="1" indent="-38099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 </a:t>
            </a:r>
          </a:p>
          <a:p>
            <a:pPr marL="1600160" lvl="2" indent="-380990">
              <a:buClr>
                <a:schemeClr val="tx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DE" sz="2133" dirty="0">
                <a:latin typeface="+mn-lt"/>
              </a:rPr>
              <a:t>Ebene 3   </a:t>
            </a:r>
            <a:endParaRPr lang="de-DE" sz="1867" dirty="0">
              <a:latin typeface="+mn-lt"/>
            </a:endParaRPr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4193" y="1123952"/>
            <a:ext cx="4031588" cy="51853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de-DE" sz="2667" b="0" kern="1200" baseline="0">
                <a:solidFill>
                  <a:srgbClr val="CC2AA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de-DE" dirty="0">
                <a:solidFill>
                  <a:srgbClr val="CC2AA2"/>
                </a:solidFill>
                <a:latin typeface="Calibri" panose="020F0502020204030204" pitchFamily="34" charset="0"/>
              </a:rPr>
              <a:t>Bild</a:t>
            </a:r>
            <a:br>
              <a:rPr lang="de-DE" dirty="0">
                <a:solidFill>
                  <a:srgbClr val="CC2AA2"/>
                </a:solidFill>
                <a:latin typeface="Calibri" panose="020F0502020204030204" pitchFamily="34" charset="0"/>
              </a:rPr>
            </a:br>
            <a:r>
              <a:rPr lang="de-DE" dirty="0">
                <a:solidFill>
                  <a:srgbClr val="CC2AA2"/>
                </a:solidFill>
                <a:latin typeface="Calibri" panose="020F0502020204030204" pitchFamily="34" charset="0"/>
              </a:rPr>
              <a:t>(Größe und Position</a:t>
            </a:r>
            <a:br>
              <a:rPr lang="de-DE" dirty="0">
                <a:solidFill>
                  <a:srgbClr val="CC2AA2"/>
                </a:solidFill>
                <a:latin typeface="Calibri" panose="020F0502020204030204" pitchFamily="34" charset="0"/>
              </a:rPr>
            </a:br>
            <a:r>
              <a:rPr lang="de-DE" dirty="0">
                <a:solidFill>
                  <a:srgbClr val="CC2AA2"/>
                </a:solidFill>
                <a:latin typeface="Calibri" panose="020F0502020204030204" pitchFamily="34" charset="0"/>
              </a:rPr>
              <a:t>bedarfsabhängig)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334433" y="163770"/>
            <a:ext cx="7387200" cy="76889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de-DE" sz="3200" b="1" kern="1200" smtClean="0">
                <a:solidFill>
                  <a:schemeClr val="accent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/>
              <a:t>Headline/Sub-Headline 24 Pt, 1-zeilig</a:t>
            </a:r>
            <a:endParaRPr lang="de-DE" sz="3733" b="1" dirty="0">
              <a:solidFill>
                <a:srgbClr val="0068B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85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872274" y="2660915"/>
            <a:ext cx="6080377" cy="6775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de-DE" sz="5333" b="1" kern="0" dirty="0">
                <a:solidFill>
                  <a:srgbClr val="00559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35361" y="356659"/>
            <a:ext cx="4799673" cy="470429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de-DE" sz="5867" b="1" kern="1200">
                <a:solidFill>
                  <a:srgbClr val="CC2AA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5872274" y="3490471"/>
            <a:ext cx="6080377" cy="4651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de-DE" sz="1867" kern="1200" dirty="0" smtClean="0">
                <a:solidFill>
                  <a:srgbClr val="1E1C1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r>
              <a:rPr lang="de-DE" sz="1867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Konkretisierender Untertitel</a:t>
            </a:r>
          </a:p>
        </p:txBody>
      </p:sp>
      <p:sp>
        <p:nvSpPr>
          <p:cNvPr id="29" name="Textplatzhalter 28" descr="Ort, TT. Monat JJJJ&#10;Veranstaltung / Anlass&#10;Präsentator&#10;"/>
          <p:cNvSpPr>
            <a:spLocks noGrp="1"/>
          </p:cNvSpPr>
          <p:nvPr>
            <p:ph type="body" sz="quarter" idx="13" hasCustomPrompt="1"/>
          </p:nvPr>
        </p:nvSpPr>
        <p:spPr>
          <a:xfrm>
            <a:off x="7696035" y="5740434"/>
            <a:ext cx="4256616" cy="76858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 sz="1600" kern="1200" smtClean="0">
                <a:solidFill>
                  <a:schemeClr val="accent1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8B4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Ort, TT. Monat JJJJ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8B4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8B4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Veranstaltung / Anlass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8B4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8B4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Präsentator</a:t>
            </a:r>
          </a:p>
        </p:txBody>
      </p:sp>
    </p:spTree>
    <p:extLst>
      <p:ext uri="{BB962C8B-B14F-4D97-AF65-F5344CB8AC3E}">
        <p14:creationId xmlns:p14="http://schemas.microsoft.com/office/powerpoint/2010/main" val="21351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AA01-A57D-488A-9D24-DF6B358A1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12212-DE34-49B3-BF98-0813DFE05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681EF-15FE-4D68-B4A9-4CCBB0FB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3486-D6B1-4E14-BFF2-1A2B069AF413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5AB00-C672-4F95-B474-741D9B8FD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D072B-73F5-4EDE-BE1A-CD3581F6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823E-B43F-4616-9FC3-019C4BE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795062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2" name="Object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2">
            <a:extLst>
              <a:ext uri="{FF2B5EF4-FFF2-40B4-BE49-F238E27FC236}">
                <a16:creationId xmlns:a16="http://schemas.microsoft.com/office/drawing/2014/main" id="{0CE14458-3A23-4EF3-92E7-16D8BF429C36}"/>
              </a:ext>
            </a:extLst>
          </p:cNvPr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00648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2018 Softing IT Networks. All rights reserved. 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105B079E-32C6-4961-8C32-0AA0EF3FB3F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65476A8-4C3F-4D41-9D92-CC782EA9CA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65476A8-4C3F-4D41-9D92-CC782EA9CA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2">
            <a:extLst>
              <a:ext uri="{FF2B5EF4-FFF2-40B4-BE49-F238E27FC236}">
                <a16:creationId xmlns:a16="http://schemas.microsoft.com/office/drawing/2014/main" id="{5422A987-C95B-4C4E-AFEA-BF62EDDB2B8E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00648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29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ufzählung mit Logo:Produktfamilie op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4" y="1509184"/>
            <a:ext cx="9317567" cy="4800136"/>
          </a:xfrm>
          <a:prstGeom prst="rect">
            <a:avLst/>
          </a:prstGeom>
        </p:spPr>
        <p:txBody>
          <a:bodyPr lIns="0" tIns="0" rIns="0" bIns="0"/>
          <a:lstStyle>
            <a:lvl1pPr marL="380990" marR="0" indent="-380990" algn="l" defTabSz="1219170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tx1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sz="2133"/>
            </a:lvl1pPr>
            <a:lvl2pPr marL="990575" marR="0" indent="-38099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2133"/>
            </a:lvl2pPr>
            <a:lvl3pPr marL="1600160" marR="0" indent="-38099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</a:schemeClr>
              </a:buClr>
              <a:buSzTx/>
              <a:buFont typeface="Symbol" panose="05050102010706020507" pitchFamily="18" charset="2"/>
              <a:buChar char="-"/>
              <a:tabLst/>
              <a:defRPr/>
            </a:lvl3pPr>
          </a:lstStyle>
          <a:p>
            <a:pPr marL="285750" indent="-285750">
              <a:spcBef>
                <a:spcPts val="120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133" dirty="0">
                <a:latin typeface="+mn-lt"/>
              </a:rPr>
              <a:t>Ebene 1  16 Pt. ZAB: einfach, </a:t>
            </a:r>
            <a:r>
              <a:rPr lang="de-DE" sz="2133" dirty="0" err="1">
                <a:latin typeface="+mn-lt"/>
              </a:rPr>
              <a:t>A.v</a:t>
            </a:r>
            <a:r>
              <a:rPr lang="de-DE" sz="2133" dirty="0">
                <a:latin typeface="+mn-lt"/>
              </a:rPr>
              <a:t>. 12 Pt, </a:t>
            </a:r>
            <a:r>
              <a:rPr lang="de-DE" sz="2133" dirty="0" err="1">
                <a:latin typeface="+mn-lt"/>
              </a:rPr>
              <a:t>A.n.</a:t>
            </a:r>
            <a:r>
              <a:rPr lang="de-DE" sz="2133" dirty="0">
                <a:latin typeface="+mn-lt"/>
              </a:rPr>
              <a:t> 0 Pt </a:t>
            </a:r>
          </a:p>
          <a:p>
            <a:pPr marL="1066773" lvl="1" indent="-457189"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 16 Pt. ZAB: einfach, </a:t>
            </a:r>
            <a:r>
              <a:rPr lang="de-DE" sz="2133" dirty="0" err="1">
                <a:latin typeface="+mn-lt"/>
              </a:rPr>
              <a:t>A.v</a:t>
            </a:r>
            <a:r>
              <a:rPr lang="de-DE" sz="2133" dirty="0">
                <a:latin typeface="+mn-lt"/>
              </a:rPr>
              <a:t>. 0 Pt, </a:t>
            </a:r>
            <a:r>
              <a:rPr lang="de-DE" sz="2133" dirty="0" err="1">
                <a:latin typeface="+mn-lt"/>
              </a:rPr>
              <a:t>A.n.</a:t>
            </a:r>
            <a:r>
              <a:rPr lang="de-DE" sz="2133" dirty="0">
                <a:latin typeface="+mn-lt"/>
              </a:rPr>
              <a:t> 0 Pt </a:t>
            </a:r>
          </a:p>
          <a:p>
            <a:pPr marL="1676358" lvl="2" indent="-457189">
              <a:buClr>
                <a:schemeClr val="tx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DE" sz="2133" dirty="0">
                <a:latin typeface="+mn-lt"/>
              </a:rPr>
              <a:t>Ebene 3 14 Pt, ZAB: einfach, </a:t>
            </a:r>
            <a:r>
              <a:rPr lang="de-DE" sz="2133" dirty="0" err="1">
                <a:latin typeface="+mn-lt"/>
              </a:rPr>
              <a:t>A.v</a:t>
            </a:r>
            <a:r>
              <a:rPr lang="de-DE" sz="2133" dirty="0">
                <a:latin typeface="+mn-lt"/>
              </a:rPr>
              <a:t>. 0 Pt., </a:t>
            </a:r>
            <a:r>
              <a:rPr lang="de-DE" sz="2133" dirty="0" err="1">
                <a:latin typeface="+mn-lt"/>
              </a:rPr>
              <a:t>A.n.</a:t>
            </a:r>
            <a:r>
              <a:rPr lang="de-DE" sz="2133" dirty="0">
                <a:latin typeface="+mn-lt"/>
              </a:rPr>
              <a:t> 0 Pt </a:t>
            </a:r>
          </a:p>
          <a:p>
            <a:pPr marL="1676358" lvl="2" indent="-457189">
              <a:buClr>
                <a:schemeClr val="tx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DE" sz="2133" dirty="0">
                <a:latin typeface="+mn-lt"/>
              </a:rPr>
              <a:t>Ebene 3 </a:t>
            </a:r>
          </a:p>
          <a:p>
            <a:pPr marL="1066773" lvl="1" indent="-457189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</a:t>
            </a:r>
          </a:p>
          <a:p>
            <a:pPr marL="1066773" lvl="1" indent="-457189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</a:t>
            </a:r>
          </a:p>
          <a:p>
            <a:pPr marL="285750" indent="-285750">
              <a:spcBef>
                <a:spcPts val="120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133" dirty="0">
                <a:latin typeface="+mn-lt"/>
              </a:rPr>
              <a:t>Ebene 1</a:t>
            </a:r>
          </a:p>
          <a:p>
            <a:pPr marL="990575" lvl="1" indent="-38099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 </a:t>
            </a:r>
          </a:p>
          <a:p>
            <a:pPr marL="1600160" lvl="2" indent="-380990">
              <a:buClr>
                <a:schemeClr val="tx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DE" sz="2133" dirty="0">
                <a:latin typeface="+mn-lt"/>
              </a:rPr>
              <a:t>Ebene 3   </a:t>
            </a:r>
            <a:endParaRPr lang="de-DE" sz="1867" dirty="0">
              <a:latin typeface="+mn-lt"/>
            </a:endParaRPr>
          </a:p>
        </p:txBody>
      </p:sp>
      <p:sp>
        <p:nvSpPr>
          <p:cNvPr id="6" name="Titel 2"/>
          <p:cNvSpPr>
            <a:spLocks noGrp="1"/>
          </p:cNvSpPr>
          <p:nvPr>
            <p:ph type="title" hasCustomPrompt="1"/>
          </p:nvPr>
        </p:nvSpPr>
        <p:spPr>
          <a:xfrm>
            <a:off x="336000" y="321600"/>
            <a:ext cx="9312395" cy="99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Headline/Sub-Headline 24 Pt, 1-zeilig</a:t>
            </a:r>
          </a:p>
        </p:txBody>
      </p:sp>
    </p:spTree>
    <p:extLst>
      <p:ext uri="{BB962C8B-B14F-4D97-AF65-F5344CB8AC3E}">
        <p14:creationId xmlns:p14="http://schemas.microsoft.com/office/powerpoint/2010/main" val="30844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ufzählung mit Logo:Produktfamilie op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1" y="1498600"/>
            <a:ext cx="8301567" cy="4800136"/>
          </a:xfrm>
          <a:prstGeom prst="rect">
            <a:avLst/>
          </a:prstGeom>
        </p:spPr>
        <p:txBody>
          <a:bodyPr lIns="0" tIns="0" rIns="0" bIns="0"/>
          <a:lstStyle>
            <a:lvl1pPr marL="380990" marR="0" indent="-380990" algn="l" defTabSz="1219170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tx1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sz="2133"/>
            </a:lvl1pPr>
            <a:lvl2pPr marL="990575" marR="0" indent="-38099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2133"/>
            </a:lvl2pPr>
            <a:lvl3pPr marL="1600160" marR="0" indent="-38099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</a:schemeClr>
              </a:buClr>
              <a:buSzTx/>
              <a:buFont typeface="Symbol" panose="05050102010706020507" pitchFamily="18" charset="2"/>
              <a:buChar char="-"/>
              <a:tabLst/>
              <a:defRPr/>
            </a:lvl3pPr>
          </a:lstStyle>
          <a:p>
            <a:pPr marL="285750" indent="-285750">
              <a:spcBef>
                <a:spcPts val="120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133" dirty="0">
                <a:latin typeface="+mn-lt"/>
              </a:rPr>
              <a:t>Ebene 1  16 Pt. ZAB: einfach, </a:t>
            </a:r>
            <a:r>
              <a:rPr lang="de-DE" sz="2133" dirty="0" err="1">
                <a:latin typeface="+mn-lt"/>
              </a:rPr>
              <a:t>A.v</a:t>
            </a:r>
            <a:r>
              <a:rPr lang="de-DE" sz="2133" dirty="0">
                <a:latin typeface="+mn-lt"/>
              </a:rPr>
              <a:t>. 12 Pt, </a:t>
            </a:r>
            <a:r>
              <a:rPr lang="de-DE" sz="2133" dirty="0" err="1">
                <a:latin typeface="+mn-lt"/>
              </a:rPr>
              <a:t>A.n.</a:t>
            </a:r>
            <a:r>
              <a:rPr lang="de-DE" sz="2133" dirty="0">
                <a:latin typeface="+mn-lt"/>
              </a:rPr>
              <a:t> 0 Pt </a:t>
            </a:r>
          </a:p>
          <a:p>
            <a:pPr marL="1066773" lvl="1" indent="-457189"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 16 Pt. ZAB: einfach, </a:t>
            </a:r>
            <a:r>
              <a:rPr lang="de-DE" sz="2133" dirty="0" err="1">
                <a:latin typeface="+mn-lt"/>
              </a:rPr>
              <a:t>A.v</a:t>
            </a:r>
            <a:r>
              <a:rPr lang="de-DE" sz="2133" dirty="0">
                <a:latin typeface="+mn-lt"/>
              </a:rPr>
              <a:t>. 0 Pt, </a:t>
            </a:r>
            <a:r>
              <a:rPr lang="de-DE" sz="2133" dirty="0" err="1">
                <a:latin typeface="+mn-lt"/>
              </a:rPr>
              <a:t>A.n.</a:t>
            </a:r>
            <a:r>
              <a:rPr lang="de-DE" sz="2133" dirty="0">
                <a:latin typeface="+mn-lt"/>
              </a:rPr>
              <a:t> 0 Pt </a:t>
            </a:r>
          </a:p>
          <a:p>
            <a:pPr marL="1676358" lvl="2" indent="-457189">
              <a:buClr>
                <a:schemeClr val="tx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DE" sz="2133" dirty="0">
                <a:latin typeface="+mn-lt"/>
              </a:rPr>
              <a:t>Ebene 3 14 Pt, ZAB: einfach, </a:t>
            </a:r>
            <a:r>
              <a:rPr lang="de-DE" sz="2133" dirty="0" err="1">
                <a:latin typeface="+mn-lt"/>
              </a:rPr>
              <a:t>A.v</a:t>
            </a:r>
            <a:r>
              <a:rPr lang="de-DE" sz="2133" dirty="0">
                <a:latin typeface="+mn-lt"/>
              </a:rPr>
              <a:t>. 0 Pt., </a:t>
            </a:r>
            <a:r>
              <a:rPr lang="de-DE" sz="2133" dirty="0" err="1">
                <a:latin typeface="+mn-lt"/>
              </a:rPr>
              <a:t>A.n.</a:t>
            </a:r>
            <a:r>
              <a:rPr lang="de-DE" sz="2133" dirty="0">
                <a:latin typeface="+mn-lt"/>
              </a:rPr>
              <a:t> 0 Pt </a:t>
            </a:r>
          </a:p>
          <a:p>
            <a:pPr marL="1676358" lvl="2" indent="-457189">
              <a:buClr>
                <a:schemeClr val="tx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DE" sz="2133" dirty="0">
                <a:latin typeface="+mn-lt"/>
              </a:rPr>
              <a:t>Ebene 3 </a:t>
            </a:r>
          </a:p>
          <a:p>
            <a:pPr marL="1066773" lvl="1" indent="-457189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</a:t>
            </a:r>
          </a:p>
          <a:p>
            <a:pPr marL="1066773" lvl="1" indent="-457189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</a:t>
            </a:r>
          </a:p>
          <a:p>
            <a:pPr marL="285750" indent="-285750">
              <a:spcBef>
                <a:spcPts val="120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133" dirty="0">
                <a:latin typeface="+mn-lt"/>
              </a:rPr>
              <a:t>Ebene 1</a:t>
            </a:r>
          </a:p>
          <a:p>
            <a:pPr marL="990575" lvl="1" indent="-38099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133" dirty="0">
                <a:latin typeface="+mn-lt"/>
              </a:rPr>
              <a:t>Ebene 2 </a:t>
            </a:r>
          </a:p>
          <a:p>
            <a:pPr marL="1600160" lvl="2" indent="-380990">
              <a:buClr>
                <a:schemeClr val="tx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DE" sz="2133" dirty="0">
                <a:latin typeface="+mn-lt"/>
              </a:rPr>
              <a:t>Ebene 3   </a:t>
            </a:r>
            <a:endParaRPr lang="de-DE" sz="1867" dirty="0">
              <a:latin typeface="+mn-lt"/>
            </a:endParaRPr>
          </a:p>
        </p:txBody>
      </p:sp>
      <p:sp>
        <p:nvSpPr>
          <p:cNvPr id="6" name="Titel 2"/>
          <p:cNvSpPr>
            <a:spLocks noGrp="1"/>
          </p:cNvSpPr>
          <p:nvPr>
            <p:ph type="title" hasCustomPrompt="1"/>
          </p:nvPr>
        </p:nvSpPr>
        <p:spPr>
          <a:xfrm>
            <a:off x="336000" y="321600"/>
            <a:ext cx="9312395" cy="99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Headline/Sub-Headline 24 Pt, 1-zeilig</a:t>
            </a:r>
          </a:p>
        </p:txBody>
      </p:sp>
    </p:spTree>
    <p:extLst>
      <p:ext uri="{BB962C8B-B14F-4D97-AF65-F5344CB8AC3E}">
        <p14:creationId xmlns:p14="http://schemas.microsoft.com/office/powerpoint/2010/main" val="939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0407C-C70B-E159-1527-10EA7C6F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FF6A0-CC21-EFF0-143F-398714409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CE681-9CCB-7E7E-3934-CE2A38776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0874E-96C2-5289-4192-49B74F54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DA094-A78D-2344-9373-6579DD40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55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ufzählung mit Logo:Produktfamilie op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>
            <a:spLocks noGrp="1"/>
          </p:cNvSpPr>
          <p:nvPr>
            <p:ph type="title" hasCustomPrompt="1"/>
          </p:nvPr>
        </p:nvSpPr>
        <p:spPr>
          <a:xfrm>
            <a:off x="336000" y="321600"/>
            <a:ext cx="9312395" cy="99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Headline/Sub-Headline 24 Pt, 1-zeilig</a:t>
            </a:r>
          </a:p>
        </p:txBody>
      </p:sp>
    </p:spTree>
    <p:extLst>
      <p:ext uri="{BB962C8B-B14F-4D97-AF65-F5344CB8AC3E}">
        <p14:creationId xmlns:p14="http://schemas.microsoft.com/office/powerpoint/2010/main" val="16907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58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6949851" y="2736000"/>
            <a:ext cx="1824203" cy="172819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de-DE" sz="2667" b="1" kern="1200">
                <a:solidFill>
                  <a:srgbClr val="CC2AA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de-DE" dirty="0"/>
              <a:t>Foto</a:t>
            </a:r>
            <a:br>
              <a:rPr lang="de-DE" dirty="0"/>
            </a:br>
            <a:r>
              <a:rPr lang="de-DE" dirty="0"/>
              <a:t>optional</a:t>
            </a:r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3024000" y="2736436"/>
            <a:ext cx="3888000" cy="17281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de-DE" sz="1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Vorname Name</a:t>
            </a:r>
            <a:b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Position</a:t>
            </a:r>
            <a:b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Geschäftsbereich XXX</a:t>
            </a:r>
            <a:b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Tel: +49 XX XXX XXXX</a:t>
            </a:r>
            <a:b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Mobil: +49 00000000 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CC2AA2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(optional)</a:t>
            </a:r>
            <a:b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CC2AA2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393C3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E-Mail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023659" y="2040069"/>
            <a:ext cx="7968885" cy="6208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7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Vielen Dank für die Aufmerksamkeit!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024000" y="4549075"/>
            <a:ext cx="5760000" cy="3831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33" u="sng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Webadresse</a:t>
            </a:r>
          </a:p>
        </p:txBody>
      </p:sp>
    </p:spTree>
    <p:extLst>
      <p:ext uri="{BB962C8B-B14F-4D97-AF65-F5344CB8AC3E}">
        <p14:creationId xmlns:p14="http://schemas.microsoft.com/office/powerpoint/2010/main" val="5086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42901" y="283634"/>
            <a:ext cx="4799673" cy="470429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de-DE" sz="5867" b="1" kern="1200">
                <a:solidFill>
                  <a:srgbClr val="CC2AA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5872275" y="3490471"/>
            <a:ext cx="5985293" cy="4651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de-DE" sz="1867" kern="1200" dirty="0" smtClean="0">
                <a:solidFill>
                  <a:srgbClr val="1E1C1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r>
              <a:rPr lang="de-DE" sz="1867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Konkretisierender Untertitel</a:t>
            </a:r>
          </a:p>
        </p:txBody>
      </p:sp>
      <p:sp>
        <p:nvSpPr>
          <p:cNvPr id="29" name="Textplatzhalter 28" descr="Ort, TT. Monat JJJJ&#10;Veranstaltung / Anlass&#10;Präsentator&#10;"/>
          <p:cNvSpPr>
            <a:spLocks noGrp="1"/>
          </p:cNvSpPr>
          <p:nvPr>
            <p:ph type="body" sz="quarter" idx="13" hasCustomPrompt="1"/>
          </p:nvPr>
        </p:nvSpPr>
        <p:spPr>
          <a:xfrm>
            <a:off x="7601620" y="5740434"/>
            <a:ext cx="4256616" cy="76858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 sz="1600" kern="1200" smtClean="0">
                <a:solidFill>
                  <a:schemeClr val="accent1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8B4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Ort, TT. Monat JJJJ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8B4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8B4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Veranstaltung / Anlass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8B4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8B4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Präsentator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74539" y="2668837"/>
            <a:ext cx="5294379" cy="75356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de-DE" sz="4267" b="1" kern="0" dirty="0" smtClean="0">
                <a:solidFill>
                  <a:srgbClr val="0055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Thema / Titel</a:t>
            </a:r>
          </a:p>
        </p:txBody>
      </p:sp>
    </p:spTree>
    <p:extLst>
      <p:ext uri="{BB962C8B-B14F-4D97-AF65-F5344CB8AC3E}">
        <p14:creationId xmlns:p14="http://schemas.microsoft.com/office/powerpoint/2010/main" val="11602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altsverzeichnis -&gt;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3392" y="1916832"/>
            <a:ext cx="9739808" cy="3721968"/>
          </a:xfrm>
        </p:spPr>
        <p:txBody>
          <a:bodyPr/>
          <a:lstStyle>
            <a:lvl1pPr marL="457200" indent="-457200" algn="l">
              <a:buFont typeface="+mj-lt"/>
              <a:buAutoNum type="arabicPeriod"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5734" y="622301"/>
            <a:ext cx="878416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91884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2996952"/>
            <a:ext cx="115212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00060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794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9762-74B8-445C-AB4A-7518B52D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36849-473A-4B3B-AB10-B44ED3FBD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26000-3E12-4692-BAD5-1A16A4945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7E8C-A8BD-4132-AF73-EA18E0FD72F3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628E8-B6C9-45BB-A8FC-46D8EBC52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258CB-148B-4B9C-97FA-DA2141CE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F17-43FE-4E4E-B2A2-3EAA3C7DD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8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584F8-54AF-ECF2-298B-16E9FA8D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DF03-1CE7-E396-ED60-AD6F25C94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739AB-597B-6292-B44C-DFE24DAE6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BE7BA-3E86-8ED5-AD07-F2C3D8E2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9D308-0862-A5CD-8D7B-8BA9460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7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0124-0B83-6880-588E-E04D33C6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3FC6B-2AC4-84AF-5761-68F04DF5D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FA524-0B44-6F30-9589-DEFA4047D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CC2FF-259F-C215-EC7C-A0BF3790C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20971-600E-AF4E-79FC-C52727E8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D5996-39C6-FEEB-9197-502F7905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4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973C-4598-D890-BD21-5C6D8D76C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61E67-DE27-8A7F-DB26-028FDD5CC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AAB5-58BB-6EA0-091E-B22A95DEF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D66BC-915A-1971-F038-B5B11B558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6A6A41-B58C-F2BD-B718-3683E8A42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5FBD02-1BF6-3FEE-F91F-87A0A43E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432D0-7DF9-D6EF-4CD0-FDF22486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68520-9622-308B-FFE2-866F268D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02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09413-9E1E-6161-0288-88CE641F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388F6-1790-51EC-C14F-0D76D41CE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965D8-9961-6E7D-FC92-C9AE91D4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926E1-B0CF-529D-4D80-4A88365F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7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19EAF-244F-9A2D-AB8D-76E1DCAB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D61A09-B426-ECD3-CFC3-6E200F7F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5AA74-DE28-BE51-6CD5-A26F20AD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5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221B-A4F4-BABC-F4D1-C06741EA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90021-F44C-FBAF-ACD2-EAE140AC8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A0F5E-0D11-1E55-633D-ED2230031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92FEC-1401-9E42-5611-8BEC0F434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8EF21-B48F-0B21-0013-F331B836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30A81-B210-7608-EAB6-B251E754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026B-FF75-34A4-B137-3955F2F7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F86DA-797C-14D1-8904-DDFFC1A00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9A790-EF07-824B-020D-F83CECEF0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B2524-6E76-3A55-1E19-FE1513EE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CABBB-6769-63C4-414E-57A56D91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8D758-998B-B90D-7F70-8CDD5C691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0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29E456-5658-42BE-5B13-992E610A2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D0877-FBEF-C0D1-102A-FB9081A70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7B088-D7CB-E053-A2BB-2D8F8B42A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94E78-6A07-4874-A6B5-F8084C3E9D5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96E68-FD38-943A-9C86-D77144FD7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A29A4-1385-829A-CDF5-C4E23EAA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B224C-6D97-49E8-9FBD-EC99EB75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8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6572412"/>
            <a:ext cx="12192000" cy="288000"/>
          </a:xfrm>
          <a:prstGeom prst="rect">
            <a:avLst/>
          </a:prstGeom>
          <a:solidFill>
            <a:srgbClr val="00539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16E2D-29C3-4059-824F-F29B1F5CFB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8400" y="177801"/>
            <a:ext cx="1845912" cy="604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465BED-307F-4461-A24E-56E5B972AB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7601" y="5502701"/>
            <a:ext cx="25273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C742C8-93D6-43BD-82E3-85E0757198F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058400" y="177801"/>
            <a:ext cx="1845912" cy="6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7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hf sldNum="0" hdr="0" dt="0"/>
  <p:txStyles>
    <p:titleStyle>
      <a:lvl1pPr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609585"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1219170"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828754"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2438339"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457189" indent="-457189"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239178" indent="370408" algn="l" rtl="0" eaLnBrk="1" fontAlgn="base" hangingPunct="1">
        <a:lnSpc>
          <a:spcPts val="5333"/>
        </a:lnSpc>
        <a:spcBef>
          <a:spcPct val="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+mn-ea"/>
          <a:cs typeface="+mn-cs"/>
        </a:defRPr>
      </a:lvl2pPr>
      <a:lvl3pPr marL="1873204" indent="-30479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3pPr>
      <a:lvl4pPr marL="2417173" indent="-304792" algn="l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  <a:cs typeface="+mn-cs"/>
        </a:defRPr>
      </a:lvl4pPr>
      <a:lvl5pPr marL="2961143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4" y="2420938"/>
            <a:ext cx="9861551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5734" y="622301"/>
            <a:ext cx="878416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0833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sldNum="0" hdr="0" dt="0"/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179388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40493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1292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2209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5.JP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422400" y="1397000"/>
            <a:ext cx="8801811" cy="2641600"/>
          </a:xfrm>
        </p:spPr>
        <p:txBody>
          <a:bodyPr/>
          <a:lstStyle/>
          <a:p>
            <a:pPr algn="ctr"/>
            <a:r>
              <a:rPr lang="en-US" sz="3733" dirty="0"/>
              <a:t>Introduction to Softing Inc. </a:t>
            </a:r>
            <a:endParaRPr lang="en-US" sz="32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10566401" y="6070600"/>
            <a:ext cx="1524000" cy="578304"/>
          </a:xfrm>
        </p:spPr>
        <p:txBody>
          <a:bodyPr/>
          <a:lstStyle/>
          <a:p>
            <a:r>
              <a:rPr lang="de-DE" dirty="0"/>
              <a:t>March 2023</a:t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2AA93-4B9C-4CB3-B032-A70EC2C90397}"/>
              </a:ext>
            </a:extLst>
          </p:cNvPr>
          <p:cNvSpPr/>
          <p:nvPr/>
        </p:nvSpPr>
        <p:spPr>
          <a:xfrm>
            <a:off x="4064000" y="4825487"/>
            <a:ext cx="406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5591">
                    <a:lumMod val="75000"/>
                  </a:srgbClr>
                </a:solidFill>
                <a:latin typeface="Arial" charset="0"/>
                <a:cs typeface="Arial" charset="0"/>
              </a:rPr>
              <a:t>Get Connected</a:t>
            </a:r>
            <a:r>
              <a:rPr lang="en-US" sz="2400" dirty="0">
                <a:solidFill>
                  <a:srgbClr val="005591">
                    <a:lumMod val="75000"/>
                  </a:srgbClr>
                </a:solidFill>
                <a:latin typeface="Arial" charset="0"/>
                <a:cs typeface="Arial" charset="0"/>
              </a:rPr>
              <a:t>			</a:t>
            </a:r>
            <a:r>
              <a:rPr lang="en-US" sz="2400" b="1" dirty="0">
                <a:solidFill>
                  <a:srgbClr val="005591">
                    <a:lumMod val="75000"/>
                  </a:srgbClr>
                </a:solidFill>
                <a:latin typeface="Arial" charset="0"/>
                <a:cs typeface="Arial" charset="0"/>
              </a:rPr>
              <a:t>Stay Connected</a:t>
            </a:r>
            <a:endParaRPr lang="en-US" sz="2400" dirty="0">
              <a:solidFill>
                <a:srgbClr val="005591">
                  <a:lumMod val="75000"/>
                </a:srgb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12339"/>
    </mc:Choice>
    <mc:Fallback xmlns="">
      <p:transition spd="slow" advTm="1233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/>
          <a:lstStyle/>
          <a:p>
            <a:pPr algn="l" rtl="0">
              <a:defRPr/>
            </a:pPr>
            <a:r>
              <a:rPr lang="en" b="1" i="0" u="none" baseline="0" dirty="0"/>
              <a:t>The “All-in-one” Data Integration Solution </a:t>
            </a:r>
            <a:endParaRPr sz="1333" dirty="0">
              <a:solidFill>
                <a:srgbClr val="FF0000"/>
              </a:solidFill>
            </a:endParaRPr>
          </a:p>
        </p:txBody>
      </p:sp>
      <p:sp>
        <p:nvSpPr>
          <p:cNvPr id="53" name="Abgerundetes Rechteck 52"/>
          <p:cNvSpPr/>
          <p:nvPr/>
        </p:nvSpPr>
        <p:spPr bwMode="auto">
          <a:xfrm>
            <a:off x="368299" y="5637245"/>
            <a:ext cx="11489268" cy="67207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rtl="0">
              <a:defRPr/>
            </a:pPr>
            <a:endParaRPr lang="en" sz="1333" b="1" dirty="0">
              <a:solidFill>
                <a:schemeClr val="tx1"/>
              </a:solidFill>
            </a:endParaRPr>
          </a:p>
        </p:txBody>
      </p:sp>
      <p:sp>
        <p:nvSpPr>
          <p:cNvPr id="54" name="Abgerundetes Rechteck 53"/>
          <p:cNvSpPr/>
          <p:nvPr/>
        </p:nvSpPr>
        <p:spPr bwMode="auto">
          <a:xfrm>
            <a:off x="8304246" y="5733257"/>
            <a:ext cx="2976033" cy="467172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en" sz="2400">
                <a:solidFill>
                  <a:schemeClr val="bg1"/>
                </a:solidFill>
                <a:latin typeface="Calibri" pitchFamily="34" charset="0"/>
              </a:rPr>
              <a:t>Multi-standard</a:t>
            </a:r>
            <a:endParaRPr lang="en" sz="2400" dirty="0"/>
          </a:p>
        </p:txBody>
      </p:sp>
      <p:sp>
        <p:nvSpPr>
          <p:cNvPr id="55" name="Abgerundetes Rechteck 54"/>
          <p:cNvSpPr/>
          <p:nvPr/>
        </p:nvSpPr>
        <p:spPr bwMode="auto">
          <a:xfrm>
            <a:off x="4559978" y="5733257"/>
            <a:ext cx="2976033" cy="467172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r>
              <a:rPr lang="en" sz="2400">
                <a:solidFill>
                  <a:schemeClr val="bg1"/>
                </a:solidFill>
                <a:latin typeface="Calibri" pitchFamily="34" charset="0"/>
              </a:rPr>
              <a:t>Easy-to-use</a:t>
            </a:r>
          </a:p>
        </p:txBody>
      </p:sp>
      <p:sp>
        <p:nvSpPr>
          <p:cNvPr id="57" name="Abgerundetes Rechteck 56"/>
          <p:cNvSpPr/>
          <p:nvPr/>
        </p:nvSpPr>
        <p:spPr bwMode="auto">
          <a:xfrm>
            <a:off x="815414" y="5733256"/>
            <a:ext cx="2976033" cy="467173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en" sz="2400">
                <a:solidFill>
                  <a:schemeClr val="bg1"/>
                </a:solidFill>
                <a:latin typeface="Calibri" pitchFamily="34" charset="0"/>
              </a:rPr>
              <a:t>Flexible</a:t>
            </a:r>
            <a:endParaRPr lang="en" sz="24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CB55A83-11C1-497C-8E18-84D99B56BF70}"/>
              </a:ext>
            </a:extLst>
          </p:cNvPr>
          <p:cNvGrpSpPr/>
          <p:nvPr/>
        </p:nvGrpSpPr>
        <p:grpSpPr>
          <a:xfrm>
            <a:off x="334435" y="1124744"/>
            <a:ext cx="11522205" cy="4320480"/>
            <a:chOff x="250826" y="843558"/>
            <a:chExt cx="8641654" cy="3240360"/>
          </a:xfrm>
        </p:grpSpPr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545E9184-79E2-459F-9D2D-942E3D84B42B}"/>
                </a:ext>
              </a:extLst>
            </p:cNvPr>
            <p:cNvSpPr/>
            <p:nvPr/>
          </p:nvSpPr>
          <p:spPr bwMode="auto">
            <a:xfrm>
              <a:off x="250826" y="843558"/>
              <a:ext cx="8641654" cy="324036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0">
                <a:defRPr/>
              </a:pPr>
              <a:r>
                <a:rPr lang="de-DE" sz="2400" dirty="0"/>
                <a:t>      </a:t>
              </a:r>
            </a:p>
          </p:txBody>
        </p:sp>
        <p:sp>
          <p:nvSpPr>
            <p:cNvPr id="68" name="Abgerundetes Rechteck 101">
              <a:extLst>
                <a:ext uri="{FF2B5EF4-FFF2-40B4-BE49-F238E27FC236}">
                  <a16:creationId xmlns:a16="http://schemas.microsoft.com/office/drawing/2014/main" id="{2E987DF9-6F41-47CF-A8DD-6D320ACAAD0A}"/>
                </a:ext>
              </a:extLst>
            </p:cNvPr>
            <p:cNvSpPr/>
            <p:nvPr/>
          </p:nvSpPr>
          <p:spPr bwMode="auto">
            <a:xfrm>
              <a:off x="7380000" y="3636000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/>
              <a:r>
                <a:rPr lang="de-DE" sz="1333" b="1" dirty="0">
                  <a:solidFill>
                    <a:schemeClr val="bg1"/>
                  </a:solidFill>
                </a:rPr>
                <a:t>Data File</a:t>
              </a:r>
            </a:p>
          </p:txBody>
        </p:sp>
        <p:sp>
          <p:nvSpPr>
            <p:cNvPr id="73" name="Abgerundetes Rechteck 65">
              <a:extLst>
                <a:ext uri="{FF2B5EF4-FFF2-40B4-BE49-F238E27FC236}">
                  <a16:creationId xmlns:a16="http://schemas.microsoft.com/office/drawing/2014/main" id="{3DF7A77E-650C-4411-8392-AB603CA54CD5}"/>
                </a:ext>
              </a:extLst>
            </p:cNvPr>
            <p:cNvSpPr/>
            <p:nvPr/>
          </p:nvSpPr>
          <p:spPr bwMode="auto">
            <a:xfrm>
              <a:off x="2682589" y="915566"/>
              <a:ext cx="3778821" cy="3096344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  <a:p>
              <a:pPr algn="ctr" rtl="0">
                <a:defRPr/>
              </a:pPr>
              <a:endParaRPr lang="de-DE" sz="1333" b="1"/>
            </a:p>
          </p:txBody>
        </p:sp>
        <p:sp>
          <p:nvSpPr>
            <p:cNvPr id="75" name="Abgerundetes Rechteck 78">
              <a:extLst>
                <a:ext uri="{FF2B5EF4-FFF2-40B4-BE49-F238E27FC236}">
                  <a16:creationId xmlns:a16="http://schemas.microsoft.com/office/drawing/2014/main" id="{2D9486BC-2A2B-43B6-BFB9-68E468F88AD1}"/>
                </a:ext>
              </a:extLst>
            </p:cNvPr>
            <p:cNvSpPr/>
            <p:nvPr/>
          </p:nvSpPr>
          <p:spPr bwMode="auto">
            <a:xfrm>
              <a:off x="3651286" y="2714994"/>
              <a:ext cx="1823899" cy="326916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>
                <a:defRPr/>
              </a:pPr>
              <a:r>
                <a:rPr lang="de-DE" sz="1333" b="1">
                  <a:solidFill>
                    <a:schemeClr val="bg1"/>
                  </a:solidFill>
                </a:rPr>
                <a:t>Exchange</a:t>
              </a:r>
            </a:p>
          </p:txBody>
        </p:sp>
        <p:sp>
          <p:nvSpPr>
            <p:cNvPr id="82" name="Abgerundetes Rechteck 79">
              <a:extLst>
                <a:ext uri="{FF2B5EF4-FFF2-40B4-BE49-F238E27FC236}">
                  <a16:creationId xmlns:a16="http://schemas.microsoft.com/office/drawing/2014/main" id="{C94F9882-139D-4E71-A840-04AF0AFF87F4}"/>
                </a:ext>
              </a:extLst>
            </p:cNvPr>
            <p:cNvSpPr/>
            <p:nvPr/>
          </p:nvSpPr>
          <p:spPr bwMode="auto">
            <a:xfrm>
              <a:off x="3651286" y="3093137"/>
              <a:ext cx="1823899" cy="326916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>
                <a:defRPr/>
              </a:pPr>
              <a:r>
                <a:rPr lang="de-DE" sz="1333" b="1">
                  <a:solidFill>
                    <a:schemeClr val="bg1"/>
                  </a:solidFill>
                </a:rPr>
                <a:t>StoreAnd-</a:t>
              </a:r>
            </a:p>
            <a:p>
              <a:pPr algn="ctr" rtl="0">
                <a:defRPr/>
              </a:pPr>
              <a:r>
                <a:rPr lang="de-DE" sz="1333" b="1">
                  <a:solidFill>
                    <a:schemeClr val="bg1"/>
                  </a:solidFill>
                </a:rPr>
                <a:t>Forward</a:t>
              </a:r>
            </a:p>
          </p:txBody>
        </p:sp>
        <p:sp>
          <p:nvSpPr>
            <p:cNvPr id="83" name="Abgerundetes Rechteck 80">
              <a:extLst>
                <a:ext uri="{FF2B5EF4-FFF2-40B4-BE49-F238E27FC236}">
                  <a16:creationId xmlns:a16="http://schemas.microsoft.com/office/drawing/2014/main" id="{290561EA-3435-4BAC-9B0B-F103616D7F5C}"/>
                </a:ext>
              </a:extLst>
            </p:cNvPr>
            <p:cNvSpPr/>
            <p:nvPr/>
          </p:nvSpPr>
          <p:spPr bwMode="auto">
            <a:xfrm>
              <a:off x="3651286" y="3468970"/>
              <a:ext cx="1823899" cy="326916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>
                <a:defRPr/>
              </a:pPr>
              <a:r>
                <a:rPr lang="de-DE" sz="1333" b="1">
                  <a:solidFill>
                    <a:schemeClr val="bg1"/>
                  </a:solidFill>
                </a:rPr>
                <a:t>Local Items</a:t>
              </a:r>
            </a:p>
          </p:txBody>
        </p:sp>
        <p:sp>
          <p:nvSpPr>
            <p:cNvPr id="84" name="Abgerundetes Rechteck 88">
              <a:extLst>
                <a:ext uri="{FF2B5EF4-FFF2-40B4-BE49-F238E27FC236}">
                  <a16:creationId xmlns:a16="http://schemas.microsoft.com/office/drawing/2014/main" id="{50BFAC42-8313-4A27-BB96-5EBF32A7F83E}"/>
                </a:ext>
              </a:extLst>
            </p:cNvPr>
            <p:cNvSpPr/>
            <p:nvPr/>
          </p:nvSpPr>
          <p:spPr bwMode="auto">
            <a:xfrm>
              <a:off x="324678" y="2355726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000" rIns="96000" anchor="ctr"/>
            <a:lstStyle/>
            <a:p>
              <a:pPr algn="r" rtl="0">
                <a:defRPr/>
              </a:pPr>
              <a:r>
                <a:rPr lang="de-DE" sz="1333" b="1" dirty="0">
                  <a:solidFill>
                    <a:schemeClr val="bg1"/>
                  </a:solidFill>
                </a:rPr>
                <a:t>OPC UA Server</a:t>
              </a:r>
            </a:p>
          </p:txBody>
        </p:sp>
        <p:pic>
          <p:nvPicPr>
            <p:cNvPr id="85" name="Grafik 45">
              <a:extLst>
                <a:ext uri="{FF2B5EF4-FFF2-40B4-BE49-F238E27FC236}">
                  <a16:creationId xmlns:a16="http://schemas.microsoft.com/office/drawing/2014/main" id="{0D758D25-2B7F-4DF9-8460-C7D98B500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9842" y="2395194"/>
              <a:ext cx="240866" cy="210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63051706-E17F-49E2-8D0D-8979E6B5C9C5}"/>
                </a:ext>
              </a:extLst>
            </p:cNvPr>
            <p:cNvSpPr/>
            <p:nvPr/>
          </p:nvSpPr>
          <p:spPr>
            <a:xfrm>
              <a:off x="3657222" y="1563638"/>
              <a:ext cx="1816440" cy="24617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rtl="0">
                <a:defRPr/>
              </a:pPr>
              <a:r>
                <a:rPr lang="de-DE" sz="2133" b="1" dirty="0">
                  <a:solidFill>
                    <a:schemeClr val="bg1"/>
                  </a:solidFill>
                </a:rPr>
                <a:t>dataFEED OPC Suite</a:t>
              </a:r>
            </a:p>
          </p:txBody>
        </p:sp>
        <p:sp>
          <p:nvSpPr>
            <p:cNvPr id="91" name="Abgerundetes Rechteck 93">
              <a:extLst>
                <a:ext uri="{FF2B5EF4-FFF2-40B4-BE49-F238E27FC236}">
                  <a16:creationId xmlns:a16="http://schemas.microsoft.com/office/drawing/2014/main" id="{865D50C8-70DF-4818-8B9F-C25FCB0D8E02}"/>
                </a:ext>
              </a:extLst>
            </p:cNvPr>
            <p:cNvSpPr/>
            <p:nvPr/>
          </p:nvSpPr>
          <p:spPr bwMode="auto">
            <a:xfrm>
              <a:off x="324678" y="1275606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 rtl="0">
                <a:defRPr/>
              </a:pPr>
              <a:r>
                <a:rPr lang="de-DE" sz="1333" b="1" dirty="0">
                  <a:solidFill>
                    <a:schemeClr val="bg1"/>
                  </a:solidFill>
                </a:rPr>
                <a:t>Controller / PLC</a:t>
              </a:r>
            </a:p>
          </p:txBody>
        </p:sp>
        <p:sp>
          <p:nvSpPr>
            <p:cNvPr id="105" name="Abgerundetes Rechteck 95">
              <a:extLst>
                <a:ext uri="{FF2B5EF4-FFF2-40B4-BE49-F238E27FC236}">
                  <a16:creationId xmlns:a16="http://schemas.microsoft.com/office/drawing/2014/main" id="{E54442C8-D496-4E68-945C-06232A8092A0}"/>
                </a:ext>
              </a:extLst>
            </p:cNvPr>
            <p:cNvSpPr/>
            <p:nvPr/>
          </p:nvSpPr>
          <p:spPr bwMode="auto">
            <a:xfrm>
              <a:off x="323528" y="1637604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 rtl="0">
                <a:defRPr/>
              </a:pPr>
              <a:r>
                <a:rPr lang="de-DE" sz="1333" b="1" dirty="0">
                  <a:solidFill>
                    <a:schemeClr val="bg1"/>
                  </a:solidFill>
                </a:rPr>
                <a:t>OPC Classic Server</a:t>
              </a:r>
            </a:p>
          </p:txBody>
        </p:sp>
        <p:pic>
          <p:nvPicPr>
            <p:cNvPr id="106" name="Grafik 29">
              <a:extLst>
                <a:ext uri="{FF2B5EF4-FFF2-40B4-BE49-F238E27FC236}">
                  <a16:creationId xmlns:a16="http://schemas.microsoft.com/office/drawing/2014/main" id="{788C5D73-9EF8-41AE-A740-D6AEBF77E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65945" y="1669352"/>
              <a:ext cx="294437" cy="23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" name="Abgerundetes Rechteck 97">
              <a:extLst>
                <a:ext uri="{FF2B5EF4-FFF2-40B4-BE49-F238E27FC236}">
                  <a16:creationId xmlns:a16="http://schemas.microsoft.com/office/drawing/2014/main" id="{A188166D-EA97-46A1-B9E4-5096F457440A}"/>
                </a:ext>
              </a:extLst>
            </p:cNvPr>
            <p:cNvSpPr/>
            <p:nvPr/>
          </p:nvSpPr>
          <p:spPr bwMode="auto">
            <a:xfrm>
              <a:off x="323528" y="1995686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 rtl="0">
                <a:defRPr/>
              </a:pPr>
              <a:r>
                <a:rPr lang="de-DE" sz="1333" b="1" dirty="0">
                  <a:solidFill>
                    <a:schemeClr val="bg1"/>
                  </a:solidFill>
                </a:rPr>
                <a:t>OPC Tunnel Server</a:t>
              </a:r>
            </a:p>
          </p:txBody>
        </p:sp>
        <p:sp>
          <p:nvSpPr>
            <p:cNvPr id="109" name="Abgerundetes Rechteck 99">
              <a:extLst>
                <a:ext uri="{FF2B5EF4-FFF2-40B4-BE49-F238E27FC236}">
                  <a16:creationId xmlns:a16="http://schemas.microsoft.com/office/drawing/2014/main" id="{D03BC04A-0C06-4C48-AFEA-F91042068DB0}"/>
                </a:ext>
              </a:extLst>
            </p:cNvPr>
            <p:cNvSpPr/>
            <p:nvPr/>
          </p:nvSpPr>
          <p:spPr bwMode="auto">
            <a:xfrm rot="16200000">
              <a:off x="1915562" y="2293099"/>
              <a:ext cx="2871290" cy="422307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0000">
                  <a:schemeClr val="tx1">
                    <a:lumMod val="25000"/>
                    <a:lumOff val="75000"/>
                  </a:schemeClr>
                </a:gs>
                <a:gs pos="100000">
                  <a:schemeClr val="tx1">
                    <a:lumMod val="25000"/>
                    <a:lumOff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rtl="0">
                <a:defRPr/>
              </a:pPr>
              <a:r>
                <a:rPr lang="de-DE" sz="1333" b="1" dirty="0">
                  <a:solidFill>
                    <a:schemeClr val="tx1"/>
                  </a:solidFill>
                </a:rPr>
                <a:t>Data Source (DS)</a:t>
              </a:r>
            </a:p>
          </p:txBody>
        </p:sp>
        <p:sp>
          <p:nvSpPr>
            <p:cNvPr id="110" name="Abgerundetes Rechteck 100">
              <a:extLst>
                <a:ext uri="{FF2B5EF4-FFF2-40B4-BE49-F238E27FC236}">
                  <a16:creationId xmlns:a16="http://schemas.microsoft.com/office/drawing/2014/main" id="{A840E835-3F39-417E-8690-C112DAC5536E}"/>
                </a:ext>
              </a:extLst>
            </p:cNvPr>
            <p:cNvSpPr/>
            <p:nvPr/>
          </p:nvSpPr>
          <p:spPr bwMode="auto">
            <a:xfrm rot="16200000">
              <a:off x="4344032" y="2293103"/>
              <a:ext cx="2871288" cy="422307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0000">
                  <a:schemeClr val="tx1">
                    <a:lumMod val="25000"/>
                    <a:lumOff val="75000"/>
                  </a:schemeClr>
                </a:gs>
                <a:gs pos="100000">
                  <a:schemeClr val="tx1">
                    <a:lumMod val="25000"/>
                    <a:lumOff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rtl="0">
                <a:defRPr/>
              </a:pPr>
              <a:r>
                <a:rPr lang="de-DE" sz="1333" b="1" dirty="0">
                  <a:solidFill>
                    <a:schemeClr val="tx1"/>
                  </a:solidFill>
                </a:rPr>
                <a:t>Data Destination (DD)</a:t>
              </a:r>
            </a:p>
          </p:txBody>
        </p:sp>
        <p:sp>
          <p:nvSpPr>
            <p:cNvPr id="112" name="Abgerundetes Rechteck 101">
              <a:extLst>
                <a:ext uri="{FF2B5EF4-FFF2-40B4-BE49-F238E27FC236}">
                  <a16:creationId xmlns:a16="http://schemas.microsoft.com/office/drawing/2014/main" id="{3CAF2D7E-CA07-4493-A4A2-80FDDF9E54D1}"/>
                </a:ext>
              </a:extLst>
            </p:cNvPr>
            <p:cNvSpPr/>
            <p:nvPr/>
          </p:nvSpPr>
          <p:spPr bwMode="auto">
            <a:xfrm>
              <a:off x="7380000" y="1044000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/>
              <a:r>
                <a:rPr lang="de-DE" sz="1333" b="1" dirty="0">
                  <a:solidFill>
                    <a:schemeClr val="bg1"/>
                  </a:solidFill>
                </a:rPr>
                <a:t>OPC Classic Client</a:t>
              </a:r>
            </a:p>
          </p:txBody>
        </p:sp>
        <p:pic>
          <p:nvPicPr>
            <p:cNvPr id="113" name="Grafik 29">
              <a:extLst>
                <a:ext uri="{FF2B5EF4-FFF2-40B4-BE49-F238E27FC236}">
                  <a16:creationId xmlns:a16="http://schemas.microsoft.com/office/drawing/2014/main" id="{2D28DDB5-5F6E-4D4A-8A80-29F7E679E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12991" y="1068613"/>
              <a:ext cx="294437" cy="23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5" name="Pfeil nach rechts 113">
              <a:extLst>
                <a:ext uri="{FF2B5EF4-FFF2-40B4-BE49-F238E27FC236}">
                  <a16:creationId xmlns:a16="http://schemas.microsoft.com/office/drawing/2014/main" id="{3D3110F7-7EDA-4C1F-A9DE-D56E2D228273}"/>
                </a:ext>
              </a:extLst>
            </p:cNvPr>
            <p:cNvSpPr/>
            <p:nvPr/>
          </p:nvSpPr>
          <p:spPr bwMode="auto">
            <a:xfrm>
              <a:off x="6084167" y="2029156"/>
              <a:ext cx="1261809" cy="288000"/>
            </a:xfrm>
            <a:prstGeom prst="rightArrow">
              <a:avLst>
                <a:gd name="adj1" fmla="val 67858"/>
                <a:gd name="adj2" fmla="val 58929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/>
                <a:t>MQTT</a:t>
              </a:r>
            </a:p>
          </p:txBody>
        </p:sp>
        <p:pic>
          <p:nvPicPr>
            <p:cNvPr id="116" name="Grafik 36">
              <a:extLst>
                <a:ext uri="{FF2B5EF4-FFF2-40B4-BE49-F238E27FC236}">
                  <a16:creationId xmlns:a16="http://schemas.microsoft.com/office/drawing/2014/main" id="{AD903CF6-D18B-490E-B16F-892539DE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68144" y="3673611"/>
              <a:ext cx="184125" cy="244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" name="Abgerundetes Rechteck 121">
              <a:extLst>
                <a:ext uri="{FF2B5EF4-FFF2-40B4-BE49-F238E27FC236}">
                  <a16:creationId xmlns:a16="http://schemas.microsoft.com/office/drawing/2014/main" id="{D3DBAA67-16F6-42F0-BC2D-2F53A27B5228}"/>
                </a:ext>
              </a:extLst>
            </p:cNvPr>
            <p:cNvSpPr/>
            <p:nvPr/>
          </p:nvSpPr>
          <p:spPr bwMode="auto">
            <a:xfrm>
              <a:off x="323661" y="3435846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 rtl="0">
                <a:defRPr/>
              </a:pPr>
              <a:r>
                <a:rPr lang="de-DE" sz="1333" b="1" dirty="0">
                  <a:solidFill>
                    <a:schemeClr val="bg1"/>
                  </a:solidFill>
                </a:rPr>
                <a:t>SQL Database</a:t>
              </a:r>
            </a:p>
          </p:txBody>
        </p:sp>
        <p:pic>
          <p:nvPicPr>
            <p:cNvPr id="125" name="Grafik 35">
              <a:extLst>
                <a:ext uri="{FF2B5EF4-FFF2-40B4-BE49-F238E27FC236}">
                  <a16:creationId xmlns:a16="http://schemas.microsoft.com/office/drawing/2014/main" id="{FD089623-030B-4662-A66D-766015D52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9295" y="3464231"/>
              <a:ext cx="221961" cy="24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" name="Grafik 45">
              <a:extLst>
                <a:ext uri="{FF2B5EF4-FFF2-40B4-BE49-F238E27FC236}">
                  <a16:creationId xmlns:a16="http://schemas.microsoft.com/office/drawing/2014/main" id="{2C177307-4DB9-427B-B879-B9492E23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3492" y="1313933"/>
              <a:ext cx="240866" cy="210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Grafik 29">
              <a:extLst>
                <a:ext uri="{FF2B5EF4-FFF2-40B4-BE49-F238E27FC236}">
                  <a16:creationId xmlns:a16="http://schemas.microsoft.com/office/drawing/2014/main" id="{D9CB42EF-A2F7-4829-96CE-00DC2DC0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62344" y="2023003"/>
              <a:ext cx="294437" cy="23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" name="Pfeil nach links und rechts 84">
              <a:extLst>
                <a:ext uri="{FF2B5EF4-FFF2-40B4-BE49-F238E27FC236}">
                  <a16:creationId xmlns:a16="http://schemas.microsoft.com/office/drawing/2014/main" id="{E808C336-6C1D-4315-903F-32D6B154ECD8}"/>
                </a:ext>
              </a:extLst>
            </p:cNvPr>
            <p:cNvSpPr/>
            <p:nvPr/>
          </p:nvSpPr>
          <p:spPr bwMode="auto">
            <a:xfrm>
              <a:off x="6082357" y="1044000"/>
              <a:ext cx="1261810" cy="288000"/>
            </a:xfrm>
            <a:prstGeom prst="leftRightArrow">
              <a:avLst>
                <a:gd name="adj1" fmla="val 67502"/>
                <a:gd name="adj2" fmla="val 519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 dirty="0"/>
                <a:t>OPC Classic</a:t>
              </a:r>
            </a:p>
          </p:txBody>
        </p:sp>
        <p:sp>
          <p:nvSpPr>
            <p:cNvPr id="139" name="Abgerundetes Rechteck 101">
              <a:extLst>
                <a:ext uri="{FF2B5EF4-FFF2-40B4-BE49-F238E27FC236}">
                  <a16:creationId xmlns:a16="http://schemas.microsoft.com/office/drawing/2014/main" id="{FC108AC0-1DFF-4212-B2F7-34C8D665C5FA}"/>
                </a:ext>
              </a:extLst>
            </p:cNvPr>
            <p:cNvSpPr/>
            <p:nvPr/>
          </p:nvSpPr>
          <p:spPr bwMode="auto">
            <a:xfrm>
              <a:off x="7380000" y="1368000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/>
              <a:r>
                <a:rPr lang="de-DE" sz="1333" b="1" dirty="0">
                  <a:solidFill>
                    <a:schemeClr val="bg1"/>
                  </a:solidFill>
                </a:rPr>
                <a:t>OPC Tunnel Client</a:t>
              </a:r>
            </a:p>
          </p:txBody>
        </p:sp>
        <p:pic>
          <p:nvPicPr>
            <p:cNvPr id="140" name="Grafik 29">
              <a:extLst>
                <a:ext uri="{FF2B5EF4-FFF2-40B4-BE49-F238E27FC236}">
                  <a16:creationId xmlns:a16="http://schemas.microsoft.com/office/drawing/2014/main" id="{D347BFE6-81D8-4E1A-AF5F-A6E453886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12991" y="1392613"/>
              <a:ext cx="294437" cy="23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1" name="Pfeil nach links und rechts 84">
              <a:extLst>
                <a:ext uri="{FF2B5EF4-FFF2-40B4-BE49-F238E27FC236}">
                  <a16:creationId xmlns:a16="http://schemas.microsoft.com/office/drawing/2014/main" id="{90EC3E4E-790D-427E-8223-799B47482C32}"/>
                </a:ext>
              </a:extLst>
            </p:cNvPr>
            <p:cNvSpPr/>
            <p:nvPr/>
          </p:nvSpPr>
          <p:spPr bwMode="auto">
            <a:xfrm>
              <a:off x="6082357" y="1381156"/>
              <a:ext cx="1261810" cy="288000"/>
            </a:xfrm>
            <a:prstGeom prst="leftRightArrow">
              <a:avLst>
                <a:gd name="adj1" fmla="val 67502"/>
                <a:gd name="adj2" fmla="val 519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/>
                <a:t>OPC Tunnel</a:t>
              </a:r>
            </a:p>
          </p:txBody>
        </p:sp>
        <p:sp>
          <p:nvSpPr>
            <p:cNvPr id="143" name="Abgerundetes Rechteck 101">
              <a:extLst>
                <a:ext uri="{FF2B5EF4-FFF2-40B4-BE49-F238E27FC236}">
                  <a16:creationId xmlns:a16="http://schemas.microsoft.com/office/drawing/2014/main" id="{9C56AB4D-BC0E-4CAE-B586-C85D1046CA60}"/>
                </a:ext>
              </a:extLst>
            </p:cNvPr>
            <p:cNvSpPr/>
            <p:nvPr/>
          </p:nvSpPr>
          <p:spPr bwMode="auto">
            <a:xfrm>
              <a:off x="7380312" y="1692000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/>
              <a:r>
                <a:rPr lang="de-DE" sz="1333" b="1" dirty="0">
                  <a:solidFill>
                    <a:schemeClr val="bg1"/>
                  </a:solidFill>
                </a:rPr>
                <a:t>OPC UA Client</a:t>
              </a:r>
            </a:p>
          </p:txBody>
        </p:sp>
        <p:pic>
          <p:nvPicPr>
            <p:cNvPr id="144" name="Grafik 29">
              <a:extLst>
                <a:ext uri="{FF2B5EF4-FFF2-40B4-BE49-F238E27FC236}">
                  <a16:creationId xmlns:a16="http://schemas.microsoft.com/office/drawing/2014/main" id="{54D55038-C1AB-432D-86A5-D4DAC2DB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13303" y="1716613"/>
              <a:ext cx="294437" cy="23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6" name="Abgerundetes Rechteck 101">
              <a:extLst>
                <a:ext uri="{FF2B5EF4-FFF2-40B4-BE49-F238E27FC236}">
                  <a16:creationId xmlns:a16="http://schemas.microsoft.com/office/drawing/2014/main" id="{08088D58-90C2-4BDE-9EDE-52C635FC0E9E}"/>
                </a:ext>
              </a:extLst>
            </p:cNvPr>
            <p:cNvSpPr/>
            <p:nvPr/>
          </p:nvSpPr>
          <p:spPr bwMode="auto">
            <a:xfrm>
              <a:off x="7380312" y="2016000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/>
              <a:r>
                <a:rPr lang="de-DE" sz="1333" b="1" dirty="0">
                  <a:solidFill>
                    <a:schemeClr val="bg1"/>
                  </a:solidFill>
                </a:rPr>
                <a:t>MQTT Broker</a:t>
              </a:r>
            </a:p>
          </p:txBody>
        </p:sp>
        <p:pic>
          <p:nvPicPr>
            <p:cNvPr id="147" name="Grafik 29">
              <a:extLst>
                <a:ext uri="{FF2B5EF4-FFF2-40B4-BE49-F238E27FC236}">
                  <a16:creationId xmlns:a16="http://schemas.microsoft.com/office/drawing/2014/main" id="{CD714433-FDBF-4C68-B4FA-ACA3D1E8C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12991" y="2089364"/>
              <a:ext cx="294437" cy="15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" name="Abgerundetes Rechteck 101">
              <a:extLst>
                <a:ext uri="{FF2B5EF4-FFF2-40B4-BE49-F238E27FC236}">
                  <a16:creationId xmlns:a16="http://schemas.microsoft.com/office/drawing/2014/main" id="{5E276B91-DAD0-468E-9ED1-64E6D2054D6B}"/>
                </a:ext>
              </a:extLst>
            </p:cNvPr>
            <p:cNvSpPr/>
            <p:nvPr/>
          </p:nvSpPr>
          <p:spPr bwMode="auto">
            <a:xfrm>
              <a:off x="7380312" y="2340000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/>
              <a:r>
                <a:rPr lang="de-DE" sz="1333" b="1">
                  <a:solidFill>
                    <a:schemeClr val="bg1"/>
                  </a:solidFill>
                </a:rPr>
                <a:t>MindSphere</a:t>
              </a:r>
            </a:p>
          </p:txBody>
        </p:sp>
        <p:pic>
          <p:nvPicPr>
            <p:cNvPr id="150" name="Grafik 29">
              <a:extLst>
                <a:ext uri="{FF2B5EF4-FFF2-40B4-BE49-F238E27FC236}">
                  <a16:creationId xmlns:a16="http://schemas.microsoft.com/office/drawing/2014/main" id="{97692965-DB50-49AB-A5C9-04198BAB0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12991" y="2413364"/>
              <a:ext cx="294437" cy="15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1" name="Abgerundetes Rechteck 101">
              <a:extLst>
                <a:ext uri="{FF2B5EF4-FFF2-40B4-BE49-F238E27FC236}">
                  <a16:creationId xmlns:a16="http://schemas.microsoft.com/office/drawing/2014/main" id="{89D06F68-C38B-4AB1-8E38-05D874D1C128}"/>
                </a:ext>
              </a:extLst>
            </p:cNvPr>
            <p:cNvSpPr/>
            <p:nvPr/>
          </p:nvSpPr>
          <p:spPr bwMode="auto">
            <a:xfrm>
              <a:off x="7380312" y="2664000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/>
              <a:r>
                <a:rPr lang="de-DE" sz="1333" b="1" dirty="0">
                  <a:solidFill>
                    <a:schemeClr val="bg1"/>
                  </a:solidFill>
                </a:rPr>
                <a:t>REST Server</a:t>
              </a:r>
            </a:p>
          </p:txBody>
        </p:sp>
        <p:pic>
          <p:nvPicPr>
            <p:cNvPr id="152" name="Grafik 29">
              <a:extLst>
                <a:ext uri="{FF2B5EF4-FFF2-40B4-BE49-F238E27FC236}">
                  <a16:creationId xmlns:a16="http://schemas.microsoft.com/office/drawing/2014/main" id="{A572B8B8-1E49-4202-AB99-1BEFFC61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12990" y="2702713"/>
              <a:ext cx="294437" cy="23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" name="Abgerundetes Rechteck 101">
              <a:extLst>
                <a:ext uri="{FF2B5EF4-FFF2-40B4-BE49-F238E27FC236}">
                  <a16:creationId xmlns:a16="http://schemas.microsoft.com/office/drawing/2014/main" id="{509B48FC-43DF-46D9-A383-DFDC3D6255A8}"/>
                </a:ext>
              </a:extLst>
            </p:cNvPr>
            <p:cNvSpPr/>
            <p:nvPr/>
          </p:nvSpPr>
          <p:spPr bwMode="auto">
            <a:xfrm>
              <a:off x="7380312" y="2988000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/>
              <a:r>
                <a:rPr lang="de-DE" sz="1333" b="1" dirty="0">
                  <a:solidFill>
                    <a:schemeClr val="bg1"/>
                  </a:solidFill>
                </a:rPr>
                <a:t>NoSQL Database</a:t>
              </a:r>
            </a:p>
          </p:txBody>
        </p:sp>
        <p:pic>
          <p:nvPicPr>
            <p:cNvPr id="155" name="Grafik 35">
              <a:extLst>
                <a:ext uri="{FF2B5EF4-FFF2-40B4-BE49-F238E27FC236}">
                  <a16:creationId xmlns:a16="http://schemas.microsoft.com/office/drawing/2014/main" id="{EC5FAAF9-8892-420F-B61B-A40E3F17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49227" y="3017709"/>
              <a:ext cx="221961" cy="24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7" name="Abgerundetes Rechteck 101">
              <a:extLst>
                <a:ext uri="{FF2B5EF4-FFF2-40B4-BE49-F238E27FC236}">
                  <a16:creationId xmlns:a16="http://schemas.microsoft.com/office/drawing/2014/main" id="{E7F9F532-1753-4C96-A8BB-7C8A1F021FC1}"/>
                </a:ext>
              </a:extLst>
            </p:cNvPr>
            <p:cNvSpPr/>
            <p:nvPr/>
          </p:nvSpPr>
          <p:spPr bwMode="auto">
            <a:xfrm>
              <a:off x="7380312" y="3312000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/>
              <a:r>
                <a:rPr lang="de-DE" sz="1333" b="1" dirty="0">
                  <a:solidFill>
                    <a:schemeClr val="bg1"/>
                  </a:solidFill>
                </a:rPr>
                <a:t>SQL Database</a:t>
              </a:r>
            </a:p>
          </p:txBody>
        </p:sp>
        <p:pic>
          <p:nvPicPr>
            <p:cNvPr id="158" name="Grafik 35">
              <a:extLst>
                <a:ext uri="{FF2B5EF4-FFF2-40B4-BE49-F238E27FC236}">
                  <a16:creationId xmlns:a16="http://schemas.microsoft.com/office/drawing/2014/main" id="{0A538D12-49A7-4EDE-90D1-F2ECDEA45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49227" y="3341709"/>
              <a:ext cx="221961" cy="24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9" name="Pfeil nach links und rechts 84">
              <a:extLst>
                <a:ext uri="{FF2B5EF4-FFF2-40B4-BE49-F238E27FC236}">
                  <a16:creationId xmlns:a16="http://schemas.microsoft.com/office/drawing/2014/main" id="{D2E40229-70B4-4CDD-8D05-9177B63C7BE4}"/>
                </a:ext>
              </a:extLst>
            </p:cNvPr>
            <p:cNvSpPr/>
            <p:nvPr/>
          </p:nvSpPr>
          <p:spPr bwMode="auto">
            <a:xfrm>
              <a:off x="6082389" y="1711734"/>
              <a:ext cx="1261810" cy="288000"/>
            </a:xfrm>
            <a:prstGeom prst="leftRightArrow">
              <a:avLst>
                <a:gd name="adj1" fmla="val 67502"/>
                <a:gd name="adj2" fmla="val 519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/>
                <a:t>OPC UA</a:t>
              </a:r>
            </a:p>
          </p:txBody>
        </p:sp>
        <p:sp>
          <p:nvSpPr>
            <p:cNvPr id="160" name="Pfeil nach rechts 113">
              <a:extLst>
                <a:ext uri="{FF2B5EF4-FFF2-40B4-BE49-F238E27FC236}">
                  <a16:creationId xmlns:a16="http://schemas.microsoft.com/office/drawing/2014/main" id="{B5DAA5F6-B8E9-436E-A00C-102C188C2B4A}"/>
                </a:ext>
              </a:extLst>
            </p:cNvPr>
            <p:cNvSpPr/>
            <p:nvPr/>
          </p:nvSpPr>
          <p:spPr bwMode="auto">
            <a:xfrm>
              <a:off x="6082356" y="2683734"/>
              <a:ext cx="1261809" cy="288000"/>
            </a:xfrm>
            <a:prstGeom prst="rightArrow">
              <a:avLst>
                <a:gd name="adj1" fmla="val 67858"/>
                <a:gd name="adj2" fmla="val 58929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/>
                <a:t>REST</a:t>
              </a:r>
            </a:p>
          </p:txBody>
        </p:sp>
        <p:sp>
          <p:nvSpPr>
            <p:cNvPr id="161" name="Pfeil nach rechts 113">
              <a:extLst>
                <a:ext uri="{FF2B5EF4-FFF2-40B4-BE49-F238E27FC236}">
                  <a16:creationId xmlns:a16="http://schemas.microsoft.com/office/drawing/2014/main" id="{728C085E-F85D-4D40-A88A-0398B5BAFFDB}"/>
                </a:ext>
              </a:extLst>
            </p:cNvPr>
            <p:cNvSpPr/>
            <p:nvPr/>
          </p:nvSpPr>
          <p:spPr bwMode="auto">
            <a:xfrm>
              <a:off x="6082356" y="3348000"/>
              <a:ext cx="1261809" cy="288000"/>
            </a:xfrm>
            <a:prstGeom prst="rightArrow">
              <a:avLst>
                <a:gd name="adj1" fmla="val 67858"/>
                <a:gd name="adj2" fmla="val 58929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/>
                <a:t>ODBC</a:t>
              </a:r>
            </a:p>
          </p:txBody>
        </p:sp>
        <p:sp>
          <p:nvSpPr>
            <p:cNvPr id="162" name="Pfeil nach rechts 113">
              <a:extLst>
                <a:ext uri="{FF2B5EF4-FFF2-40B4-BE49-F238E27FC236}">
                  <a16:creationId xmlns:a16="http://schemas.microsoft.com/office/drawing/2014/main" id="{EFA65BA2-305A-43DA-A187-2F9C7CCFDC82}"/>
                </a:ext>
              </a:extLst>
            </p:cNvPr>
            <p:cNvSpPr/>
            <p:nvPr/>
          </p:nvSpPr>
          <p:spPr bwMode="auto">
            <a:xfrm>
              <a:off x="6082356" y="3672000"/>
              <a:ext cx="1261809" cy="288000"/>
            </a:xfrm>
            <a:prstGeom prst="rightArrow">
              <a:avLst>
                <a:gd name="adj1" fmla="val 67858"/>
                <a:gd name="adj2" fmla="val 58929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 dirty="0"/>
                <a:t>File Access</a:t>
              </a:r>
            </a:p>
          </p:txBody>
        </p:sp>
        <p:sp>
          <p:nvSpPr>
            <p:cNvPr id="163" name="Pfeil nach rechts 113">
              <a:extLst>
                <a:ext uri="{FF2B5EF4-FFF2-40B4-BE49-F238E27FC236}">
                  <a16:creationId xmlns:a16="http://schemas.microsoft.com/office/drawing/2014/main" id="{B3A5D896-ED3A-42EF-86ED-D4140DB36937}"/>
                </a:ext>
              </a:extLst>
            </p:cNvPr>
            <p:cNvSpPr/>
            <p:nvPr/>
          </p:nvSpPr>
          <p:spPr bwMode="auto">
            <a:xfrm>
              <a:off x="6082356" y="2353156"/>
              <a:ext cx="1261809" cy="288000"/>
            </a:xfrm>
            <a:prstGeom prst="rightArrow">
              <a:avLst>
                <a:gd name="adj1" fmla="val 67858"/>
                <a:gd name="adj2" fmla="val 58929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/>
                <a:t>MindSphere API</a:t>
              </a:r>
            </a:p>
          </p:txBody>
        </p:sp>
        <p:sp>
          <p:nvSpPr>
            <p:cNvPr id="164" name="Pfeil nach rechts 113">
              <a:extLst>
                <a:ext uri="{FF2B5EF4-FFF2-40B4-BE49-F238E27FC236}">
                  <a16:creationId xmlns:a16="http://schemas.microsoft.com/office/drawing/2014/main" id="{A21AC6A2-D88B-4955-B208-0E9295F88073}"/>
                </a:ext>
              </a:extLst>
            </p:cNvPr>
            <p:cNvSpPr/>
            <p:nvPr/>
          </p:nvSpPr>
          <p:spPr bwMode="auto">
            <a:xfrm>
              <a:off x="6082356" y="3024000"/>
              <a:ext cx="1261809" cy="288000"/>
            </a:xfrm>
            <a:prstGeom prst="rightArrow">
              <a:avLst>
                <a:gd name="adj1" fmla="val 67858"/>
                <a:gd name="adj2" fmla="val 58929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 dirty="0"/>
                <a:t>Database API</a:t>
              </a:r>
            </a:p>
          </p:txBody>
        </p:sp>
        <p:sp>
          <p:nvSpPr>
            <p:cNvPr id="165" name="Pfeil nach links und rechts 84">
              <a:extLst>
                <a:ext uri="{FF2B5EF4-FFF2-40B4-BE49-F238E27FC236}">
                  <a16:creationId xmlns:a16="http://schemas.microsoft.com/office/drawing/2014/main" id="{3EF8166A-9B70-4018-B999-E29ECC6F601F}"/>
                </a:ext>
              </a:extLst>
            </p:cNvPr>
            <p:cNvSpPr/>
            <p:nvPr/>
          </p:nvSpPr>
          <p:spPr bwMode="auto">
            <a:xfrm>
              <a:off x="1818846" y="1635646"/>
              <a:ext cx="1252254" cy="288000"/>
            </a:xfrm>
            <a:prstGeom prst="leftRightArrow">
              <a:avLst>
                <a:gd name="adj1" fmla="val 67502"/>
                <a:gd name="adj2" fmla="val 519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/>
                <a:t>OPC Classic</a:t>
              </a:r>
            </a:p>
          </p:txBody>
        </p:sp>
        <p:sp>
          <p:nvSpPr>
            <p:cNvPr id="166" name="Pfeil nach links und rechts 84">
              <a:extLst>
                <a:ext uri="{FF2B5EF4-FFF2-40B4-BE49-F238E27FC236}">
                  <a16:creationId xmlns:a16="http://schemas.microsoft.com/office/drawing/2014/main" id="{106A8217-F3FD-46FF-9789-323FD18D819E}"/>
                </a:ext>
              </a:extLst>
            </p:cNvPr>
            <p:cNvSpPr/>
            <p:nvPr/>
          </p:nvSpPr>
          <p:spPr bwMode="auto">
            <a:xfrm>
              <a:off x="1818846" y="1995686"/>
              <a:ext cx="1252254" cy="288000"/>
            </a:xfrm>
            <a:prstGeom prst="leftRightArrow">
              <a:avLst>
                <a:gd name="adj1" fmla="val 67502"/>
                <a:gd name="adj2" fmla="val 519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 dirty="0"/>
                <a:t>OPC Tunnel</a:t>
              </a:r>
            </a:p>
          </p:txBody>
        </p:sp>
        <p:sp>
          <p:nvSpPr>
            <p:cNvPr id="167" name="Pfeil nach links und rechts 84">
              <a:extLst>
                <a:ext uri="{FF2B5EF4-FFF2-40B4-BE49-F238E27FC236}">
                  <a16:creationId xmlns:a16="http://schemas.microsoft.com/office/drawing/2014/main" id="{49DDB06E-3CE4-43D9-A11F-98B8E11C6A5C}"/>
                </a:ext>
              </a:extLst>
            </p:cNvPr>
            <p:cNvSpPr/>
            <p:nvPr/>
          </p:nvSpPr>
          <p:spPr bwMode="auto">
            <a:xfrm>
              <a:off x="1818846" y="2355726"/>
              <a:ext cx="1252254" cy="288000"/>
            </a:xfrm>
            <a:prstGeom prst="leftRightArrow">
              <a:avLst>
                <a:gd name="adj1" fmla="val 67502"/>
                <a:gd name="adj2" fmla="val 519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/>
                <a:t>OPC UA</a:t>
              </a:r>
            </a:p>
          </p:txBody>
        </p:sp>
        <p:sp>
          <p:nvSpPr>
            <p:cNvPr id="168" name="Pfeil nach links und rechts 84">
              <a:extLst>
                <a:ext uri="{FF2B5EF4-FFF2-40B4-BE49-F238E27FC236}">
                  <a16:creationId xmlns:a16="http://schemas.microsoft.com/office/drawing/2014/main" id="{E9D4A182-5170-42B5-9290-B21B05B5CE49}"/>
                </a:ext>
              </a:extLst>
            </p:cNvPr>
            <p:cNvSpPr/>
            <p:nvPr/>
          </p:nvSpPr>
          <p:spPr bwMode="auto">
            <a:xfrm>
              <a:off x="1817323" y="1277753"/>
              <a:ext cx="1252254" cy="288000"/>
            </a:xfrm>
            <a:prstGeom prst="leftRightArrow">
              <a:avLst>
                <a:gd name="adj1" fmla="val 67502"/>
                <a:gd name="adj2" fmla="val 519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 dirty="0"/>
                <a:t>PLC Protocol</a:t>
              </a:r>
            </a:p>
          </p:txBody>
        </p:sp>
        <p:sp>
          <p:nvSpPr>
            <p:cNvPr id="169" name="Abgerundetes Rechteck 121">
              <a:extLst>
                <a:ext uri="{FF2B5EF4-FFF2-40B4-BE49-F238E27FC236}">
                  <a16:creationId xmlns:a16="http://schemas.microsoft.com/office/drawing/2014/main" id="{9F78AE22-E838-481F-8A38-E283C26BEAE1}"/>
                </a:ext>
              </a:extLst>
            </p:cNvPr>
            <p:cNvSpPr/>
            <p:nvPr/>
          </p:nvSpPr>
          <p:spPr bwMode="auto">
            <a:xfrm>
              <a:off x="326427" y="2715766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 rtl="0">
                <a:defRPr/>
              </a:pPr>
              <a:r>
                <a:rPr lang="de-DE" sz="1333" b="1" dirty="0">
                  <a:solidFill>
                    <a:schemeClr val="bg1"/>
                  </a:solidFill>
                </a:rPr>
                <a:t>MQTT Publisher</a:t>
              </a:r>
            </a:p>
          </p:txBody>
        </p:sp>
        <p:sp>
          <p:nvSpPr>
            <p:cNvPr id="170" name="Pfeil nach rechts 113">
              <a:extLst>
                <a:ext uri="{FF2B5EF4-FFF2-40B4-BE49-F238E27FC236}">
                  <a16:creationId xmlns:a16="http://schemas.microsoft.com/office/drawing/2014/main" id="{3B8BBCCE-721A-4124-B0CC-512A156F65FD}"/>
                </a:ext>
              </a:extLst>
            </p:cNvPr>
            <p:cNvSpPr/>
            <p:nvPr/>
          </p:nvSpPr>
          <p:spPr bwMode="auto">
            <a:xfrm>
              <a:off x="1821612" y="2725717"/>
              <a:ext cx="1252253" cy="288000"/>
            </a:xfrm>
            <a:prstGeom prst="rightArrow">
              <a:avLst>
                <a:gd name="adj1" fmla="val 67858"/>
                <a:gd name="adj2" fmla="val 58929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 dirty="0"/>
                <a:t>MQTT</a:t>
              </a:r>
            </a:p>
          </p:txBody>
        </p:sp>
        <p:pic>
          <p:nvPicPr>
            <p:cNvPr id="171" name="Grafik 170">
              <a:extLst>
                <a:ext uri="{FF2B5EF4-FFF2-40B4-BE49-F238E27FC236}">
                  <a16:creationId xmlns:a16="http://schemas.microsoft.com/office/drawing/2014/main" id="{0306B2E2-C007-48FC-81E6-F4DAE0E7E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</a:blip>
            <a:srcRect/>
            <a:stretch/>
          </p:blipFill>
          <p:spPr>
            <a:xfrm>
              <a:off x="357329" y="2748898"/>
              <a:ext cx="236016" cy="216000"/>
            </a:xfrm>
            <a:prstGeom prst="rect">
              <a:avLst/>
            </a:prstGeom>
          </p:spPr>
        </p:pic>
        <p:sp>
          <p:nvSpPr>
            <p:cNvPr id="172" name="Pfeil nach links und rechts 84">
              <a:extLst>
                <a:ext uri="{FF2B5EF4-FFF2-40B4-BE49-F238E27FC236}">
                  <a16:creationId xmlns:a16="http://schemas.microsoft.com/office/drawing/2014/main" id="{EBC70CE7-2085-445C-B78D-09E14B374226}"/>
                </a:ext>
              </a:extLst>
            </p:cNvPr>
            <p:cNvSpPr/>
            <p:nvPr/>
          </p:nvSpPr>
          <p:spPr bwMode="auto">
            <a:xfrm>
              <a:off x="1817322" y="3437657"/>
              <a:ext cx="1252254" cy="288000"/>
            </a:xfrm>
            <a:prstGeom prst="leftRightArrow">
              <a:avLst>
                <a:gd name="adj1" fmla="val 67502"/>
                <a:gd name="adj2" fmla="val 519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 dirty="0"/>
                <a:t>ODBC</a:t>
              </a:r>
            </a:p>
          </p:txBody>
        </p:sp>
        <p:sp>
          <p:nvSpPr>
            <p:cNvPr id="191" name="Abgerundetes Rechteck 78">
              <a:extLst>
                <a:ext uri="{FF2B5EF4-FFF2-40B4-BE49-F238E27FC236}">
                  <a16:creationId xmlns:a16="http://schemas.microsoft.com/office/drawing/2014/main" id="{8066AAB1-2EC4-43A4-86D6-B93D81699E31}"/>
                </a:ext>
              </a:extLst>
            </p:cNvPr>
            <p:cNvSpPr/>
            <p:nvPr/>
          </p:nvSpPr>
          <p:spPr bwMode="auto">
            <a:xfrm>
              <a:off x="3649763" y="2334987"/>
              <a:ext cx="1823899" cy="326916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>
                <a:defRPr/>
              </a:pPr>
              <a:r>
                <a:rPr lang="en" sz="1333" b="1" dirty="0">
                  <a:solidFill>
                    <a:schemeClr val="bg1"/>
                  </a:solidFill>
                </a:rPr>
                <a:t>Preprocessing</a:t>
              </a:r>
              <a:br>
                <a:rPr lang="de-DE" sz="1333" b="1" dirty="0">
                  <a:solidFill>
                    <a:schemeClr val="bg1"/>
                  </a:solidFill>
                </a:rPr>
              </a:br>
              <a:r>
                <a:rPr lang="de-DE" sz="1333" b="1" dirty="0">
                  <a:solidFill>
                    <a:schemeClr val="bg1"/>
                  </a:solidFill>
                </a:rPr>
                <a:t>Engine</a:t>
              </a:r>
            </a:p>
          </p:txBody>
        </p:sp>
        <p:sp>
          <p:nvSpPr>
            <p:cNvPr id="192" name="Abgerundetes Rechteck 121">
              <a:extLst>
                <a:ext uri="{FF2B5EF4-FFF2-40B4-BE49-F238E27FC236}">
                  <a16:creationId xmlns:a16="http://schemas.microsoft.com/office/drawing/2014/main" id="{F029ED38-4F78-42B8-AD03-38D2EEA9E544}"/>
                </a:ext>
              </a:extLst>
            </p:cNvPr>
            <p:cNvSpPr/>
            <p:nvPr/>
          </p:nvSpPr>
          <p:spPr bwMode="auto">
            <a:xfrm>
              <a:off x="323528" y="3065887"/>
              <a:ext cx="1440160" cy="28800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96000" anchor="ctr"/>
            <a:lstStyle/>
            <a:p>
              <a:pPr algn="r" rtl="0">
                <a:defRPr/>
              </a:pPr>
              <a:r>
                <a:rPr lang="de-DE" sz="1333" b="1" dirty="0">
                  <a:solidFill>
                    <a:schemeClr val="bg1"/>
                  </a:solidFill>
                </a:rPr>
                <a:t>MQTT Broker</a:t>
              </a:r>
              <a:endParaRPr lang="de-DE" sz="1333" b="1" dirty="0">
                <a:solidFill>
                  <a:schemeClr val="tx1"/>
                </a:solidFill>
              </a:endParaRPr>
            </a:p>
          </p:txBody>
        </p:sp>
        <p:sp>
          <p:nvSpPr>
            <p:cNvPr id="193" name="Pfeil nach rechts 113">
              <a:extLst>
                <a:ext uri="{FF2B5EF4-FFF2-40B4-BE49-F238E27FC236}">
                  <a16:creationId xmlns:a16="http://schemas.microsoft.com/office/drawing/2014/main" id="{970CA977-4426-4969-91A9-3ECAF612C612}"/>
                </a:ext>
              </a:extLst>
            </p:cNvPr>
            <p:cNvSpPr/>
            <p:nvPr/>
          </p:nvSpPr>
          <p:spPr bwMode="auto">
            <a:xfrm>
              <a:off x="1818713" y="3075838"/>
              <a:ext cx="1252253" cy="288000"/>
            </a:xfrm>
            <a:prstGeom prst="rightArrow">
              <a:avLst>
                <a:gd name="adj1" fmla="val 67858"/>
                <a:gd name="adj2" fmla="val 58929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de-DE" sz="1333" b="1" dirty="0"/>
                <a:t>MQTT</a:t>
              </a:r>
            </a:p>
          </p:txBody>
        </p:sp>
        <p:pic>
          <p:nvPicPr>
            <p:cNvPr id="195" name="Grafik 29">
              <a:extLst>
                <a:ext uri="{FF2B5EF4-FFF2-40B4-BE49-F238E27FC236}">
                  <a16:creationId xmlns:a16="http://schemas.microsoft.com/office/drawing/2014/main" id="{352E8D4F-B07F-4637-95A7-77D4808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3492" y="3144214"/>
              <a:ext cx="294437" cy="15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411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4434" y="1412776"/>
            <a:ext cx="7393748" cy="4896544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noProof="0" dirty="0"/>
              <a:t>Key Customers (Historical Softing/INAT) typically OPC Server or Easy Connect (</a:t>
            </a:r>
            <a:r>
              <a:rPr lang="en-GB" dirty="0"/>
              <a:t>OPC Tunnel) </a:t>
            </a:r>
            <a:r>
              <a:rPr lang="en-GB" noProof="0" dirty="0"/>
              <a:t>Customers</a:t>
            </a:r>
          </a:p>
          <a:p>
            <a:pPr lvl="1">
              <a:spcBef>
                <a:spcPts val="800"/>
              </a:spcBef>
            </a:pPr>
            <a:r>
              <a:rPr lang="en-GB" dirty="0"/>
              <a:t>Machine Builder</a:t>
            </a:r>
          </a:p>
          <a:p>
            <a:pPr lvl="1">
              <a:spcBef>
                <a:spcPts val="800"/>
              </a:spcBef>
            </a:pPr>
            <a:r>
              <a:rPr lang="en-GB" dirty="0"/>
              <a:t>Automation System Integrators/ Application Manufacturer </a:t>
            </a:r>
          </a:p>
          <a:p>
            <a:pPr lvl="1">
              <a:spcBef>
                <a:spcPts val="800"/>
              </a:spcBef>
            </a:pPr>
            <a:r>
              <a:rPr lang="en-GB" dirty="0"/>
              <a:t>End Customers </a:t>
            </a:r>
            <a:endParaRPr lang="en-GB" noProof="0" dirty="0"/>
          </a:p>
          <a:p>
            <a:pPr>
              <a:spcBef>
                <a:spcPts val="800"/>
              </a:spcBef>
            </a:pPr>
            <a:r>
              <a:rPr lang="en-GB" dirty="0"/>
              <a:t>Newer Customers </a:t>
            </a:r>
          </a:p>
          <a:p>
            <a:pPr lvl="1">
              <a:spcBef>
                <a:spcPts val="800"/>
              </a:spcBef>
            </a:pPr>
            <a:r>
              <a:rPr lang="en-GB" dirty="0"/>
              <a:t>IT System Integrators / Application Manufacture</a:t>
            </a:r>
          </a:p>
          <a:p>
            <a:pPr lvl="1">
              <a:spcBef>
                <a:spcPts val="800"/>
              </a:spcBef>
            </a:pPr>
            <a:r>
              <a:rPr lang="en-GB" dirty="0"/>
              <a:t>End Customers</a:t>
            </a:r>
          </a:p>
          <a:p>
            <a:pPr>
              <a:spcBef>
                <a:spcPts val="800"/>
              </a:spcBef>
            </a:pPr>
            <a:r>
              <a:rPr lang="en-GB" dirty="0"/>
              <a:t>Small Customers </a:t>
            </a:r>
          </a:p>
          <a:p>
            <a:pPr lvl="1">
              <a:spcBef>
                <a:spcPts val="800"/>
              </a:spcBef>
            </a:pPr>
            <a:r>
              <a:rPr lang="en-GB" dirty="0"/>
              <a:t>Mainly End Customers</a:t>
            </a:r>
          </a:p>
          <a:p>
            <a:pPr lvl="1">
              <a:spcBef>
                <a:spcPts val="800"/>
              </a:spcBef>
            </a:pPr>
            <a:r>
              <a:rPr lang="en-GB" dirty="0"/>
              <a:t>System Integrators</a:t>
            </a:r>
          </a:p>
          <a:p>
            <a:pPr lvl="1">
              <a:spcBef>
                <a:spcPts val="800"/>
              </a:spcBef>
            </a:pPr>
            <a:endParaRPr lang="en-GB" sz="1733" dirty="0"/>
          </a:p>
        </p:txBody>
      </p:sp>
      <p:sp>
        <p:nvSpPr>
          <p:cNvPr id="2969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507987" indent="-507987">
              <a:defRPr/>
            </a:pPr>
            <a:r>
              <a:rPr lang="en-GB" dirty="0"/>
              <a:t>How to sell dataFEED OPC Suite</a:t>
            </a:r>
            <a:endParaRPr lang="en-GB" noProof="0" dirty="0">
              <a:solidFill>
                <a:srgbClr val="FF0000"/>
              </a:solidFill>
            </a:endParaRPr>
          </a:p>
        </p:txBody>
      </p:sp>
      <p:sp>
        <p:nvSpPr>
          <p:cNvPr id="29701" name="Textfeld 11"/>
          <p:cNvSpPr txBox="1">
            <a:spLocks noChangeArrowheads="1"/>
          </p:cNvSpPr>
          <p:nvPr/>
        </p:nvSpPr>
        <p:spPr bwMode="auto">
          <a:xfrm>
            <a:off x="314790" y="896785"/>
            <a:ext cx="3402213" cy="3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DE" sz="2133" b="1" dirty="0">
                <a:solidFill>
                  <a:srgbClr val="005591"/>
                </a:solidFill>
                <a:latin typeface="Calibri"/>
              </a:rPr>
              <a:t>Customers – Solutions Groups</a:t>
            </a:r>
          </a:p>
        </p:txBody>
      </p:sp>
    </p:spTree>
    <p:extLst>
      <p:ext uri="{BB962C8B-B14F-4D97-AF65-F5344CB8AC3E}">
        <p14:creationId xmlns:p14="http://schemas.microsoft.com/office/powerpoint/2010/main" val="41902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336D29-C362-FC1C-1DAD-E5A168ACE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857" y="270123"/>
            <a:ext cx="1895238" cy="761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06C93-916F-2448-9851-3DE713709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38" y="515129"/>
            <a:ext cx="9136848" cy="2913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DFB7C7-6AD4-4F12-55DC-28B88AA47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00" y="3527909"/>
            <a:ext cx="9202523" cy="29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10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46A1-1041-503E-5ED4-72834559E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977" y="170122"/>
            <a:ext cx="11515060" cy="65283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A5E4A-6286-6C4F-1942-836A1F384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143" y="186143"/>
            <a:ext cx="7885714" cy="6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86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46A1-1041-503E-5ED4-72834559E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7518" y="1122363"/>
            <a:ext cx="3703899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AA35F-C962-077B-50E7-568B52A8B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7518" y="3602038"/>
            <a:ext cx="3703899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79C4C-0EC2-BF46-2ED3-599300C18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143" y="71857"/>
            <a:ext cx="7885714" cy="6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43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46A1-1041-503E-5ED4-72834559E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1786" y="1122363"/>
            <a:ext cx="3636335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AA35F-C962-077B-50E7-568B52A8B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1786" y="3602038"/>
            <a:ext cx="3636335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43509-B00C-01E2-09D0-3C74A9AB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238" y="95666"/>
            <a:ext cx="7809524" cy="6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44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46A1-1041-503E-5ED4-72834559E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7990" y="1122363"/>
            <a:ext cx="3217762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AA35F-C962-077B-50E7-568B52A8B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7990" y="3602038"/>
            <a:ext cx="3402957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CD486-ACC7-44A2-65F9-6E777DB9D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05" y="352809"/>
            <a:ext cx="7876190" cy="6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9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07843D-9C04-EC02-F6CC-EC06C86F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62" y="1171857"/>
            <a:ext cx="11190476" cy="4514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B8D56C-1D3B-B4A6-8FFD-0AE77244F19C}"/>
              </a:ext>
            </a:extLst>
          </p:cNvPr>
          <p:cNvSpPr txBox="1"/>
          <p:nvPr/>
        </p:nvSpPr>
        <p:spPr>
          <a:xfrm>
            <a:off x="500762" y="457200"/>
            <a:ext cx="975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Industrial Ethernet switches that are pre-programmed from the factory. No IT skills needed.</a:t>
            </a:r>
          </a:p>
        </p:txBody>
      </p:sp>
    </p:spTree>
    <p:extLst>
      <p:ext uri="{BB962C8B-B14F-4D97-AF65-F5344CB8AC3E}">
        <p14:creationId xmlns:p14="http://schemas.microsoft.com/office/powerpoint/2010/main" val="2291157623"/>
      </p:ext>
    </p:extLst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DDE22-53C0-B164-B175-A7DD4D5E7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66" y="1290520"/>
            <a:ext cx="6228571" cy="3447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C059F-8030-ED3E-B3EC-B22375851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16" y="194060"/>
            <a:ext cx="2019048" cy="37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99304F-1F8B-B090-F519-3D3357EF6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406" y="4225848"/>
            <a:ext cx="3066667" cy="2323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2A69DE-2327-184E-06E0-29E9E75FA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253" y="967932"/>
            <a:ext cx="2200000" cy="3085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310264-E688-0D40-D530-353F8CE29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617" y="3735683"/>
            <a:ext cx="1365271" cy="2813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429667-D7A3-165A-9D52-3378CC9B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785" y="542531"/>
            <a:ext cx="1980952" cy="2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80835"/>
      </p:ext>
    </p:extLst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46A1-1041-503E-5ED4-72834559E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AA35F-C962-077B-50E7-568B52A8B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Want to set up an online demo?</a:t>
            </a:r>
          </a:p>
          <a:p>
            <a:r>
              <a:rPr lang="en-US" dirty="0"/>
              <a:t>Joel Austin </a:t>
            </a:r>
          </a:p>
          <a:p>
            <a:r>
              <a:rPr lang="en-US" dirty="0"/>
              <a:t>602-909-6315</a:t>
            </a:r>
          </a:p>
          <a:p>
            <a:r>
              <a:rPr lang="en-US" dirty="0"/>
              <a:t>Joel.austin@softing.us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FB9B1-3747-40CD-EDEC-6A8C8842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857" y="270123"/>
            <a:ext cx="1895238" cy="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4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0F0BC-9495-3FC5-4C60-2969C6938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96" y="101207"/>
            <a:ext cx="99929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18154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>
            <a:extLst>
              <a:ext uri="{FF2B5EF4-FFF2-40B4-BE49-F238E27FC236}">
                <a16:creationId xmlns:a16="http://schemas.microsoft.com/office/drawing/2014/main" id="{B3323914-7170-494E-81A2-991719340E6B}"/>
              </a:ext>
            </a:extLst>
          </p:cNvPr>
          <p:cNvSpPr/>
          <p:nvPr/>
        </p:nvSpPr>
        <p:spPr>
          <a:xfrm>
            <a:off x="9958320" y="3326990"/>
            <a:ext cx="1178029" cy="704555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5AE27B6-1FDD-4986-85D6-76C0720C40DF}"/>
              </a:ext>
            </a:extLst>
          </p:cNvPr>
          <p:cNvSpPr/>
          <p:nvPr/>
        </p:nvSpPr>
        <p:spPr>
          <a:xfrm>
            <a:off x="9409473" y="4382392"/>
            <a:ext cx="2438024" cy="148240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603992-D520-4871-8D0F-C6EC10FE15F5}"/>
              </a:ext>
            </a:extLst>
          </p:cNvPr>
          <p:cNvSpPr/>
          <p:nvPr/>
        </p:nvSpPr>
        <p:spPr>
          <a:xfrm rot="10800000">
            <a:off x="1109917" y="771675"/>
            <a:ext cx="2295759" cy="15582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12983C8-AAC4-4C63-9813-332F896068BE}"/>
              </a:ext>
            </a:extLst>
          </p:cNvPr>
          <p:cNvSpPr/>
          <p:nvPr/>
        </p:nvSpPr>
        <p:spPr>
          <a:xfrm rot="16200000">
            <a:off x="-2554376" y="3182139"/>
            <a:ext cx="6168421" cy="59699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536042E-1526-4902-923C-271C3EAA7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45" y="108846"/>
            <a:ext cx="1290122" cy="44591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E8BA7EB-5120-4BA8-B719-71A1B3BF3DCE}"/>
              </a:ext>
            </a:extLst>
          </p:cNvPr>
          <p:cNvSpPr txBox="1"/>
          <p:nvPr/>
        </p:nvSpPr>
        <p:spPr>
          <a:xfrm>
            <a:off x="3385641" y="-960220"/>
            <a:ext cx="1883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Arial" charset="0"/>
                <a:cs typeface="Arial" charset="0"/>
              </a:rPr>
              <a:t>Copper and fiber certifier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AD683F7-63A4-4789-8643-5C37B27F4B36}"/>
              </a:ext>
            </a:extLst>
          </p:cNvPr>
          <p:cNvSpPr txBox="1"/>
          <p:nvPr/>
        </p:nvSpPr>
        <p:spPr>
          <a:xfrm>
            <a:off x="4143513" y="2959150"/>
            <a:ext cx="14056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Texta" panose="02000000000000000000" pitchFamily="50" charset="0"/>
                <a:cs typeface="Arial" charset="0"/>
              </a:rPr>
              <a:t>Copper/Fiber/Wi-Fi project qualifier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271709-01A9-4965-A827-C2BF35F9EE52}"/>
              </a:ext>
            </a:extLst>
          </p:cNvPr>
          <p:cNvGrpSpPr/>
          <p:nvPr/>
        </p:nvGrpSpPr>
        <p:grpSpPr>
          <a:xfrm>
            <a:off x="865033" y="2558597"/>
            <a:ext cx="1293418" cy="823746"/>
            <a:chOff x="9607603" y="420070"/>
            <a:chExt cx="1293418" cy="82374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4C6FC5-4613-47BA-863A-F38CD7B36D58}"/>
                </a:ext>
              </a:extLst>
            </p:cNvPr>
            <p:cNvSpPr txBox="1"/>
            <p:nvPr/>
          </p:nvSpPr>
          <p:spPr>
            <a:xfrm>
              <a:off x="9607603" y="812929"/>
              <a:ext cx="12934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93C3F"/>
                  </a:solidFill>
                  <a:effectLst/>
                  <a:uLnTx/>
                  <a:uFillTx/>
                  <a:latin typeface="Texta" panose="02000000000000000000" pitchFamily="50" charset="0"/>
                  <a:cs typeface="Arial" charset="0"/>
                </a:rPr>
                <a:t>Copper/Wi-Fi project qualifier</a:t>
              </a:r>
            </a:p>
          </p:txBody>
        </p:sp>
        <p:pic>
          <p:nvPicPr>
            <p:cNvPr id="61" name="Picture 60" descr="Logo&#10;&#10;Description automatically generated">
              <a:extLst>
                <a:ext uri="{FF2B5EF4-FFF2-40B4-BE49-F238E27FC236}">
                  <a16:creationId xmlns:a16="http://schemas.microsoft.com/office/drawing/2014/main" id="{83B02901-5272-410C-9BA2-5AD986C4A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4680" y="420070"/>
              <a:ext cx="1028685" cy="420107"/>
            </a:xfrm>
            <a:prstGeom prst="rect">
              <a:avLst/>
            </a:prstGeom>
          </p:spPr>
        </p:pic>
      </p:grpSp>
      <p:pic>
        <p:nvPicPr>
          <p:cNvPr id="30" name="Picture 29" descr="A couple of cell phones&#10;&#10;Description automatically generated with low confidence">
            <a:extLst>
              <a:ext uri="{FF2B5EF4-FFF2-40B4-BE49-F238E27FC236}">
                <a16:creationId xmlns:a16="http://schemas.microsoft.com/office/drawing/2014/main" id="{D7392377-8110-4CDB-B36C-1079BF0E9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566" y="876111"/>
            <a:ext cx="1983148" cy="162691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CFFE85C-1B08-4113-841C-FBAFB62DDE8E}"/>
              </a:ext>
            </a:extLst>
          </p:cNvPr>
          <p:cNvSpPr txBox="1"/>
          <p:nvPr/>
        </p:nvSpPr>
        <p:spPr>
          <a:xfrm>
            <a:off x="5161931" y="108846"/>
            <a:ext cx="15302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Texta" panose="02000000000000000000" pitchFamily="50" charset="0"/>
                <a:cs typeface="Arial" charset="0"/>
              </a:rPr>
              <a:t>Copper/Fiber Certifier to CAT 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E84630-ED46-4742-91F5-19DC76CB11B3}"/>
              </a:ext>
            </a:extLst>
          </p:cNvPr>
          <p:cNvSpPr txBox="1"/>
          <p:nvPr/>
        </p:nvSpPr>
        <p:spPr>
          <a:xfrm>
            <a:off x="2528756" y="108846"/>
            <a:ext cx="1139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Texta" panose="02000000000000000000" pitchFamily="50" charset="0"/>
                <a:cs typeface="Arial" charset="0"/>
              </a:rPr>
              <a:t>Copper Certifier to CAT 6A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AA483FA7-46DB-4754-9902-522C92304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50" b="90126" l="4409" r="97628">
                        <a14:foregroundMark x1="4409" y1="29874" x2="5564" y2="48368"/>
                        <a14:foregroundMark x1="10672" y1="30711" x2="7479" y2="56151"/>
                        <a14:foregroundMark x1="7479" y1="56151" x2="7388" y2="56151"/>
                        <a14:foregroundMark x1="21709" y1="36485" x2="21770" y2="57992"/>
                        <a14:foregroundMark x1="22074" y1="25858" x2="21526" y2="27448"/>
                        <a14:foregroundMark x1="26513" y1="36067" x2="27486" y2="54561"/>
                        <a14:foregroundMark x1="27486" y1="54561" x2="27151" y2="56402"/>
                        <a14:foregroundMark x1="36759" y1="34059" x2="32867" y2="41506"/>
                        <a14:foregroundMark x1="32867" y1="41506" x2="32867" y2="53975"/>
                        <a14:foregroundMark x1="32867" y1="53975" x2="36850" y2="60084"/>
                        <a14:foregroundMark x1="36850" y1="60084" x2="39313" y2="57238"/>
                        <a14:foregroundMark x1="58133" y1="8117" x2="58255" y2="10209"/>
                        <a14:foregroundMark x1="62785" y1="38075" x2="62603" y2="70544"/>
                        <a14:foregroundMark x1="76193" y1="40921" x2="75676" y2="52218"/>
                        <a14:foregroundMark x1="75676" y1="52218" x2="79568" y2="59916"/>
                        <a14:foregroundMark x1="79568" y1="59916" x2="83034" y2="56485"/>
                        <a14:foregroundMark x1="90362" y1="36067" x2="88051" y2="48870"/>
                        <a14:foregroundMark x1="88051" y1="48870" x2="88081" y2="57238"/>
                        <a14:foregroundMark x1="95074" y1="28368" x2="95135" y2="56904"/>
                        <a14:foregroundMark x1="95135" y1="56904" x2="95257" y2="57992"/>
                        <a14:foregroundMark x1="94132" y1="71967" x2="93129" y2="82510"/>
                        <a14:foregroundMark x1="93129" y1="82510" x2="93889" y2="88452"/>
                        <a14:foregroundMark x1="96920" y1="78691" x2="97628" y2="82845"/>
                        <a14:foregroundMark x1="95561" y1="70711" x2="96033" y2="73481"/>
                        <a14:foregroundMark x1="97628" y1="82845" x2="96838" y2="90126"/>
                        <a14:foregroundMark x1="87078" y1="71297" x2="86318" y2="84184"/>
                        <a14:foregroundMark x1="86318" y1="84184" x2="86957" y2="89540"/>
                        <a14:foregroundMark x1="80207" y1="71130" x2="79811" y2="79833"/>
                        <a14:foregroundMark x1="76193" y1="73389" x2="76041" y2="85523"/>
                        <a14:foregroundMark x1="4500" y1="29874" x2="7023" y2="56402"/>
                        <a14:foregroundMark x1="7023" y1="56402" x2="7145" y2="56653"/>
                        <a14:foregroundMark x1="8088" y1="53891" x2="11310" y2="31715"/>
                        <a14:backgroundMark x1="74582" y1="80753" x2="74521" y2="82092"/>
                        <a14:backgroundMark x1="96047" y1="73473" x2="96260" y2="76485"/>
                        <a14:backgroundMark x1="95804" y1="73305" x2="95561" y2="80502"/>
                        <a14:backgroundMark x1="95287" y1="76820" x2="95531" y2="84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8887" y="108846"/>
            <a:ext cx="1439112" cy="486348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70CC628E-FD3F-4409-9A70-F73A58A0D2FD}"/>
              </a:ext>
            </a:extLst>
          </p:cNvPr>
          <p:cNvGrpSpPr/>
          <p:nvPr/>
        </p:nvGrpSpPr>
        <p:grpSpPr>
          <a:xfrm>
            <a:off x="1153218" y="108846"/>
            <a:ext cx="1439112" cy="486348"/>
            <a:chOff x="8763166" y="7397"/>
            <a:chExt cx="1439112" cy="486348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3EBA8819-29C1-4C76-94CD-9C602709C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50" b="90126" l="4409" r="97628">
                          <a14:foregroundMark x1="4409" y1="29874" x2="5564" y2="48368"/>
                          <a14:foregroundMark x1="10672" y1="30711" x2="7479" y2="56151"/>
                          <a14:foregroundMark x1="7479" y1="56151" x2="7388" y2="56151"/>
                          <a14:foregroundMark x1="21709" y1="36485" x2="21770" y2="57992"/>
                          <a14:foregroundMark x1="22074" y1="25858" x2="21526" y2="27448"/>
                          <a14:foregroundMark x1="26513" y1="36067" x2="27486" y2="54561"/>
                          <a14:foregroundMark x1="27486" y1="54561" x2="27151" y2="56402"/>
                          <a14:foregroundMark x1="36759" y1="34059" x2="32867" y2="41506"/>
                          <a14:foregroundMark x1="32867" y1="41506" x2="32867" y2="53975"/>
                          <a14:foregroundMark x1="32867" y1="53975" x2="36850" y2="60084"/>
                          <a14:foregroundMark x1="36850" y1="60084" x2="39313" y2="57238"/>
                          <a14:foregroundMark x1="58133" y1="8117" x2="58255" y2="10209"/>
                          <a14:foregroundMark x1="62785" y1="38075" x2="62603" y2="70544"/>
                          <a14:foregroundMark x1="76193" y1="40921" x2="75676" y2="52218"/>
                          <a14:foregroundMark x1="75676" y1="52218" x2="79568" y2="59916"/>
                          <a14:foregroundMark x1="79568" y1="59916" x2="83034" y2="56485"/>
                          <a14:foregroundMark x1="90362" y1="36067" x2="88051" y2="48870"/>
                          <a14:foregroundMark x1="88051" y1="48870" x2="88081" y2="57238"/>
                          <a14:foregroundMark x1="95074" y1="28368" x2="95135" y2="56904"/>
                          <a14:foregroundMark x1="95135" y1="56904" x2="95257" y2="57992"/>
                          <a14:foregroundMark x1="94132" y1="71967" x2="93129" y2="82510"/>
                          <a14:foregroundMark x1="93129" y1="82510" x2="93889" y2="88452"/>
                          <a14:foregroundMark x1="96920" y1="78691" x2="97628" y2="82845"/>
                          <a14:foregroundMark x1="95561" y1="70711" x2="96033" y2="73481"/>
                          <a14:foregroundMark x1="97628" y1="82845" x2="96838" y2="90126"/>
                          <a14:foregroundMark x1="87078" y1="71297" x2="86318" y2="84184"/>
                          <a14:foregroundMark x1="86318" y1="84184" x2="86957" y2="89540"/>
                          <a14:foregroundMark x1="80207" y1="71130" x2="79811" y2="79833"/>
                          <a14:foregroundMark x1="76193" y1="73389" x2="76041" y2="85523"/>
                          <a14:foregroundMark x1="4500" y1="29874" x2="7023" y2="56402"/>
                          <a14:foregroundMark x1="7023" y1="56402" x2="7145" y2="56653"/>
                          <a14:foregroundMark x1="8088" y1="53891" x2="11310" y2="31715"/>
                          <a14:backgroundMark x1="74582" y1="80753" x2="74521" y2="82092"/>
                          <a14:backgroundMark x1="96047" y1="73473" x2="96260" y2="76485"/>
                          <a14:backgroundMark x1="95804" y1="73305" x2="95561" y2="80502"/>
                          <a14:backgroundMark x1="95287" y1="76820" x2="95531" y2="846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63166" y="7397"/>
              <a:ext cx="1439112" cy="486348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F55567D-DFB6-4DE2-8F7B-F39CA8571A2B}"/>
                </a:ext>
              </a:extLst>
            </p:cNvPr>
            <p:cNvSpPr/>
            <p:nvPr/>
          </p:nvSpPr>
          <p:spPr>
            <a:xfrm>
              <a:off x="9738928" y="332897"/>
              <a:ext cx="144016" cy="130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7EE8E8D-7455-4E8C-AA4E-6CCFE2658AA6}"/>
              </a:ext>
            </a:extLst>
          </p:cNvPr>
          <p:cNvSpPr txBox="1"/>
          <p:nvPr/>
        </p:nvSpPr>
        <p:spPr>
          <a:xfrm rot="16200000">
            <a:off x="-2249110" y="2824729"/>
            <a:ext cx="553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Arial" charset="0"/>
                <a:cs typeface="Arial" charset="0"/>
              </a:rPr>
              <a:t>Verification	Qualification	Certification</a:t>
            </a:r>
          </a:p>
        </p:txBody>
      </p:sp>
      <p:pic>
        <p:nvPicPr>
          <p:cNvPr id="58" name="Picture 57" descr="A picture containing indoor&#10;&#10;Description automatically generated">
            <a:extLst>
              <a:ext uri="{FF2B5EF4-FFF2-40B4-BE49-F238E27FC236}">
                <a16:creationId xmlns:a16="http://schemas.microsoft.com/office/drawing/2014/main" id="{CC886498-DBAD-4441-96B5-AF1144658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7196" y="4510452"/>
            <a:ext cx="1489197" cy="3879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47D23DA-A5D6-4F61-9FE2-27E88618B16A}"/>
              </a:ext>
            </a:extLst>
          </p:cNvPr>
          <p:cNvSpPr txBox="1"/>
          <p:nvPr/>
        </p:nvSpPr>
        <p:spPr>
          <a:xfrm>
            <a:off x="4166827" y="4517890"/>
            <a:ext cx="191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Texta" panose="02000000000000000000" pitchFamily="50" charset="0"/>
                <a:cs typeface="Arial" charset="0"/>
              </a:rPr>
              <a:t>Copper/Fiber/Wi-Fi testing in your pocket</a:t>
            </a:r>
          </a:p>
        </p:txBody>
      </p:sp>
      <p:pic>
        <p:nvPicPr>
          <p:cNvPr id="63" name="Picture 62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D6E91C98-B215-4FB9-8268-BCCFA89362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49" y="4215541"/>
            <a:ext cx="1012112" cy="343087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052DC2D9-2F90-4F51-AB6B-9EAC7352BCEB}"/>
              </a:ext>
            </a:extLst>
          </p:cNvPr>
          <p:cNvSpPr txBox="1"/>
          <p:nvPr/>
        </p:nvSpPr>
        <p:spPr>
          <a:xfrm>
            <a:off x="5486100" y="4250234"/>
            <a:ext cx="517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Texta" panose="02000000000000000000" pitchFamily="50" charset="0"/>
                <a:cs typeface="Arial" charset="0"/>
              </a:rPr>
              <a:t>M3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D04385-0270-41B2-B0D2-3CA9603B601F}"/>
              </a:ext>
            </a:extLst>
          </p:cNvPr>
          <p:cNvSpPr txBox="1"/>
          <p:nvPr/>
        </p:nvSpPr>
        <p:spPr>
          <a:xfrm>
            <a:off x="1273485" y="4517890"/>
            <a:ext cx="11050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Texta" panose="02000000000000000000" pitchFamily="50" charset="0"/>
                <a:cs typeface="Arial" charset="0"/>
              </a:rPr>
              <a:t>Copper testing in your pocket</a:t>
            </a:r>
          </a:p>
        </p:txBody>
      </p:sp>
      <p:pic>
        <p:nvPicPr>
          <p:cNvPr id="28" name="Picture 27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502E36D2-F5FE-4C64-9988-0DB92D08E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19" y="4215541"/>
            <a:ext cx="1012112" cy="343087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6A800509-32EA-41E0-9DDA-E698CB82C320}"/>
              </a:ext>
            </a:extLst>
          </p:cNvPr>
          <p:cNvSpPr txBox="1"/>
          <p:nvPr/>
        </p:nvSpPr>
        <p:spPr>
          <a:xfrm>
            <a:off x="2368786" y="4250234"/>
            <a:ext cx="414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Texta" panose="02000000000000000000" pitchFamily="50" charset="0"/>
                <a:cs typeface="Arial" charset="0"/>
              </a:rPr>
              <a:t>TP</a:t>
            </a:r>
          </a:p>
        </p:txBody>
      </p:sp>
      <p:pic>
        <p:nvPicPr>
          <p:cNvPr id="108" name="Picture 107" descr="Graphical user interface&#10;&#10;Description automatically generated">
            <a:extLst>
              <a:ext uri="{FF2B5EF4-FFF2-40B4-BE49-F238E27FC236}">
                <a16:creationId xmlns:a16="http://schemas.microsoft.com/office/drawing/2014/main" id="{12424203-6260-4EB7-A17F-0582B9D955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7049" y="4645549"/>
            <a:ext cx="2088557" cy="113685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864B2B3-3939-4163-9464-C520B0E93D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62"/>
          <a:stretch/>
        </p:blipFill>
        <p:spPr>
          <a:xfrm>
            <a:off x="10085006" y="3381631"/>
            <a:ext cx="1028685" cy="560046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1B012EB-8E79-4DAD-9596-30C9019000EE}"/>
              </a:ext>
            </a:extLst>
          </p:cNvPr>
          <p:cNvGrpSpPr/>
          <p:nvPr/>
        </p:nvGrpSpPr>
        <p:grpSpPr>
          <a:xfrm>
            <a:off x="9981174" y="2642531"/>
            <a:ext cx="1236351" cy="685876"/>
            <a:chOff x="10815640" y="2802234"/>
            <a:chExt cx="1330642" cy="758489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32CCDAB-722F-4455-ACD9-AC1BF3669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43137" y="2802234"/>
              <a:ext cx="1134387" cy="35150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4E20260-8ED3-40DC-9FE0-6B2C9731C464}"/>
                </a:ext>
              </a:extLst>
            </p:cNvPr>
            <p:cNvSpPr txBox="1"/>
            <p:nvPr/>
          </p:nvSpPr>
          <p:spPr>
            <a:xfrm>
              <a:off x="10815640" y="3084219"/>
              <a:ext cx="1330642" cy="47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93C3F"/>
                  </a:solidFill>
                  <a:effectLst/>
                  <a:uLnTx/>
                  <a:uFillTx/>
                  <a:latin typeface="Texta" panose="02000000000000000000" pitchFamily="50" charset="0"/>
                  <a:cs typeface="Arial" charset="0"/>
                </a:rPr>
                <a:t>Wi-Fi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93C3F"/>
                  </a:solidFill>
                  <a:effectLst/>
                  <a:uLnTx/>
                  <a:uFillTx/>
                  <a:latin typeface="Texta" panose="02000000000000000000" pitchFamily="50" charset="0"/>
                  <a:cs typeface="Arial" charset="0"/>
                </a:rPr>
                <a:t>Packet analyzer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CCD449E-3C19-4ADE-A596-EBEA24C24C6D}"/>
              </a:ext>
            </a:extLst>
          </p:cNvPr>
          <p:cNvSpPr txBox="1"/>
          <p:nvPr/>
        </p:nvSpPr>
        <p:spPr>
          <a:xfrm>
            <a:off x="9607609" y="4110808"/>
            <a:ext cx="29062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Texta" panose="02000000000000000000" pitchFamily="50" charset="0"/>
                <a:cs typeface="Arial" charset="0"/>
              </a:rPr>
              <a:t>Fiber Microscope, Cleaning kits 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0F3D316-5678-437E-A84E-51A803A9FCD7}"/>
              </a:ext>
            </a:extLst>
          </p:cNvPr>
          <p:cNvSpPr txBox="1"/>
          <p:nvPr/>
        </p:nvSpPr>
        <p:spPr>
          <a:xfrm>
            <a:off x="8106541" y="108846"/>
            <a:ext cx="1210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Texta" panose="02000000000000000000" pitchFamily="50" charset="0"/>
                <a:cs typeface="Arial" charset="0"/>
              </a:rPr>
              <a:t>Fiber Tier 1 Certifier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FCBEC23-2641-4E50-96D9-CAC0635F5E1E}"/>
              </a:ext>
            </a:extLst>
          </p:cNvPr>
          <p:cNvSpPr txBox="1"/>
          <p:nvPr/>
        </p:nvSpPr>
        <p:spPr>
          <a:xfrm>
            <a:off x="11005500" y="108846"/>
            <a:ext cx="1157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Texta" panose="02000000000000000000" pitchFamily="50" charset="0"/>
                <a:cs typeface="Arial" charset="0"/>
              </a:rPr>
              <a:t>Fiber Tier 2 Certifier</a:t>
            </a:r>
          </a:p>
        </p:txBody>
      </p:sp>
      <p:pic>
        <p:nvPicPr>
          <p:cNvPr id="120" name="Picture 119" descr="Logo&#10;&#10;Description automatically generated">
            <a:extLst>
              <a:ext uri="{FF2B5EF4-FFF2-40B4-BE49-F238E27FC236}">
                <a16:creationId xmlns:a16="http://schemas.microsoft.com/office/drawing/2014/main" id="{D2151380-AA4A-4F90-95FC-9442610D10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8371" y="2517337"/>
            <a:ext cx="1382386" cy="57404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9E1E499-44A1-4556-7360-C8D0DA41EF66}"/>
              </a:ext>
            </a:extLst>
          </p:cNvPr>
          <p:cNvSpPr/>
          <p:nvPr/>
        </p:nvSpPr>
        <p:spPr>
          <a:xfrm rot="10800000">
            <a:off x="4032373" y="771676"/>
            <a:ext cx="2295759" cy="15582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262FF-3916-2E2B-7100-AAB5E77484D6}"/>
              </a:ext>
            </a:extLst>
          </p:cNvPr>
          <p:cNvSpPr/>
          <p:nvPr/>
        </p:nvSpPr>
        <p:spPr>
          <a:xfrm rot="10800000">
            <a:off x="6922997" y="771675"/>
            <a:ext cx="2295759" cy="15582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F6573E-3A09-A121-AD78-74A241BDF65A}"/>
              </a:ext>
            </a:extLst>
          </p:cNvPr>
          <p:cNvSpPr/>
          <p:nvPr/>
        </p:nvSpPr>
        <p:spPr>
          <a:xfrm rot="10800000">
            <a:off x="9789114" y="771675"/>
            <a:ext cx="2295759" cy="15582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2" name="Picture 21" descr="A couple of cell phones&#10;&#10;Description automatically generated with low confidence">
            <a:extLst>
              <a:ext uri="{FF2B5EF4-FFF2-40B4-BE49-F238E27FC236}">
                <a16:creationId xmlns:a16="http://schemas.microsoft.com/office/drawing/2014/main" id="{4A8996EB-8B67-BB9C-E60D-21C030D44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301" y="844597"/>
            <a:ext cx="1983148" cy="162691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A702E71-911D-4631-0C53-638F254EFF27}"/>
              </a:ext>
            </a:extLst>
          </p:cNvPr>
          <p:cNvGrpSpPr/>
          <p:nvPr/>
        </p:nvGrpSpPr>
        <p:grpSpPr>
          <a:xfrm>
            <a:off x="6899324" y="74077"/>
            <a:ext cx="1830919" cy="2297555"/>
            <a:chOff x="2303611" y="541737"/>
            <a:chExt cx="1830919" cy="2297555"/>
          </a:xfrm>
        </p:grpSpPr>
        <p:pic>
          <p:nvPicPr>
            <p:cNvPr id="24" name="Picture 2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1342949-AC32-95FA-0318-C16C7EAA9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350" y="1220428"/>
              <a:ext cx="806821" cy="1618864"/>
            </a:xfrm>
            <a:prstGeom prst="rect">
              <a:avLst/>
            </a:prstGeom>
          </p:spPr>
        </p:pic>
        <p:pic>
          <p:nvPicPr>
            <p:cNvPr id="26" name="Picture 2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89748967-07F2-DF84-4A0D-6FAA0C0C1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1763" y="1202891"/>
              <a:ext cx="652767" cy="1618863"/>
            </a:xfrm>
            <a:prstGeom prst="rect">
              <a:avLst/>
            </a:prstGeom>
          </p:spPr>
        </p:pic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D8A4EAC4-5A2D-EA5F-770E-802146B7E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611" y="541737"/>
              <a:ext cx="1290122" cy="50723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8CDC33D-2FD8-FDA8-76BC-27CCAF6931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30" y="918767"/>
            <a:ext cx="1128726" cy="1424174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8CC449B1-61E7-04ED-DDA3-38F33A7B1C70}"/>
              </a:ext>
            </a:extLst>
          </p:cNvPr>
          <p:cNvSpPr/>
          <p:nvPr/>
        </p:nvSpPr>
        <p:spPr>
          <a:xfrm>
            <a:off x="704005" y="6109828"/>
            <a:ext cx="11380867" cy="596995"/>
          </a:xfrm>
          <a:prstGeom prst="rightArrow">
            <a:avLst/>
          </a:prstGeom>
          <a:gradFill flip="none" rotWithShape="1">
            <a:gsLst>
              <a:gs pos="47000">
                <a:schemeClr val="accent6"/>
              </a:gs>
              <a:gs pos="18000">
                <a:schemeClr val="accent1">
                  <a:lumMod val="20000"/>
                  <a:lumOff val="80000"/>
                </a:schemeClr>
              </a:gs>
              <a:gs pos="76000">
                <a:schemeClr val="accent1">
                  <a:lumMod val="75000"/>
                </a:schemeClr>
              </a:gs>
            </a:gsLst>
            <a:lin ang="0" scaled="1"/>
            <a:tileRect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54F1D62-4E8E-46BC-DBB8-FE6773F60A32}"/>
              </a:ext>
            </a:extLst>
          </p:cNvPr>
          <p:cNvSpPr/>
          <p:nvPr/>
        </p:nvSpPr>
        <p:spPr>
          <a:xfrm>
            <a:off x="9017627" y="2510122"/>
            <a:ext cx="3144322" cy="372055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907B19-A748-9B00-439A-9D33D6C1C1CF}"/>
              </a:ext>
            </a:extLst>
          </p:cNvPr>
          <p:cNvSpPr txBox="1"/>
          <p:nvPr/>
        </p:nvSpPr>
        <p:spPr>
          <a:xfrm>
            <a:off x="9529275" y="6216888"/>
            <a:ext cx="212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C3F"/>
                </a:solidFill>
                <a:effectLst/>
                <a:uLnTx/>
                <a:uFillTx/>
                <a:latin typeface="Arial" charset="0"/>
                <a:cs typeface="Arial" charset="0"/>
              </a:rPr>
              <a:t>Accessories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7F0EC3D-AFCC-5398-B017-56B9B9A11B0D}"/>
              </a:ext>
            </a:extLst>
          </p:cNvPr>
          <p:cNvSpPr/>
          <p:nvPr/>
        </p:nvSpPr>
        <p:spPr>
          <a:xfrm rot="10800000">
            <a:off x="1904421" y="2541719"/>
            <a:ext cx="2295759" cy="15582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2585F-19C2-4B6B-A57C-711781FFA3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87" y="2806951"/>
            <a:ext cx="1588541" cy="890637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BE6FE885-2F5E-B3B5-BC17-70A06B1AE642}"/>
              </a:ext>
            </a:extLst>
          </p:cNvPr>
          <p:cNvSpPr/>
          <p:nvPr/>
        </p:nvSpPr>
        <p:spPr>
          <a:xfrm rot="10800000">
            <a:off x="5365083" y="2542335"/>
            <a:ext cx="2295759" cy="15582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91CC42-34E0-4F57-8949-C261FB5258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93583" l="6689" r="90803">
                        <a14:foregroundMark x1="15719" y1="43316" x2="37793" y2="39929"/>
                        <a14:foregroundMark x1="37793" y1="39929" x2="39632" y2="40107"/>
                        <a14:foregroundMark x1="18896" y1="52763" x2="21906" y2="57754"/>
                        <a14:foregroundMark x1="35619" y1="64884" x2="71739" y2="68093"/>
                        <a14:foregroundMark x1="73077" y1="70232" x2="48495" y2="75758"/>
                        <a14:foregroundMark x1="32609" y1="93583" x2="43645" y2="90196"/>
                        <a14:foregroundMark x1="70569" y1="66310" x2="75418" y2="61497"/>
                        <a14:foregroundMark x1="7023" y1="30481" x2="11037" y2="30125"/>
                        <a14:foregroundMark x1="90468" y1="56328" x2="88629" y2="55615"/>
                        <a14:foregroundMark x1="90803" y1="23529" x2="87291" y2="22995"/>
                        <a14:foregroundMark x1="52508" y1="25490" x2="52843" y2="29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956" y="2265880"/>
            <a:ext cx="2022401" cy="1897269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751EED72-A7E8-5DD1-C8D6-FBFFAACE451D}"/>
              </a:ext>
            </a:extLst>
          </p:cNvPr>
          <p:cNvSpPr/>
          <p:nvPr/>
        </p:nvSpPr>
        <p:spPr>
          <a:xfrm rot="10800000">
            <a:off x="1904421" y="4645548"/>
            <a:ext cx="2295759" cy="15582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4A4AA2-E8F5-4223-AEFB-1BDB7DBE4EDE}"/>
              </a:ext>
            </a:extLst>
          </p:cNvPr>
          <p:cNvGrpSpPr/>
          <p:nvPr/>
        </p:nvGrpSpPr>
        <p:grpSpPr>
          <a:xfrm>
            <a:off x="2431259" y="4884853"/>
            <a:ext cx="1344181" cy="1113607"/>
            <a:chOff x="7824356" y="3635129"/>
            <a:chExt cx="1497513" cy="1287940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650ED82-BAC0-4E0C-9CFD-25A235962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8246" y="3635129"/>
              <a:ext cx="803623" cy="1150635"/>
            </a:xfrm>
            <a:prstGeom prst="rect">
              <a:avLst/>
            </a:prstGeom>
          </p:spPr>
        </p:pic>
        <p:pic>
          <p:nvPicPr>
            <p:cNvPr id="10" name="Picture 9" descr="A picture containing text, monitor, electronics, cellphone&#10;&#10;Description automatically generated">
              <a:extLst>
                <a:ext uri="{FF2B5EF4-FFF2-40B4-BE49-F238E27FC236}">
                  <a16:creationId xmlns:a16="http://schemas.microsoft.com/office/drawing/2014/main" id="{F58DB677-F802-48C1-9FE3-4D96AD86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356" y="3746258"/>
              <a:ext cx="737398" cy="1176811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64B925C8-E293-4FB7-F6BC-FC1AE4368187}"/>
              </a:ext>
            </a:extLst>
          </p:cNvPr>
          <p:cNvSpPr/>
          <p:nvPr/>
        </p:nvSpPr>
        <p:spPr>
          <a:xfrm rot="10800000">
            <a:off x="5365083" y="4645548"/>
            <a:ext cx="2295759" cy="15582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398C900-263A-4C9E-8D2F-B0C37A22C790}"/>
              </a:ext>
            </a:extLst>
          </p:cNvPr>
          <p:cNvGrpSpPr/>
          <p:nvPr/>
        </p:nvGrpSpPr>
        <p:grpSpPr>
          <a:xfrm>
            <a:off x="5857172" y="4892157"/>
            <a:ext cx="1372818" cy="1109911"/>
            <a:chOff x="7824356" y="3639404"/>
            <a:chExt cx="1529417" cy="1283665"/>
          </a:xfrm>
        </p:grpSpPr>
        <p:pic>
          <p:nvPicPr>
            <p:cNvPr id="64" name="Picture 6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6A621615-5953-427D-84F8-DB1D96CB4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0150" y="3639404"/>
              <a:ext cx="803623" cy="1150634"/>
            </a:xfrm>
            <a:prstGeom prst="rect">
              <a:avLst/>
            </a:prstGeom>
          </p:spPr>
        </p:pic>
        <p:pic>
          <p:nvPicPr>
            <p:cNvPr id="65" name="Picture 64" descr="A picture containing text, monitor, electronics, cellphone&#10;&#10;Description automatically generated">
              <a:extLst>
                <a:ext uri="{FF2B5EF4-FFF2-40B4-BE49-F238E27FC236}">
                  <a16:creationId xmlns:a16="http://schemas.microsoft.com/office/drawing/2014/main" id="{4C283708-F3FB-4CEF-BC8F-30B87DC06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356" y="3746258"/>
              <a:ext cx="737398" cy="1176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8726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C61469-DD20-95CB-D201-64045DA6B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860" y="228797"/>
            <a:ext cx="5864280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5E444-31EA-8A9E-2D0C-280358335040}"/>
              </a:ext>
            </a:extLst>
          </p:cNvPr>
          <p:cNvSpPr txBox="1"/>
          <p:nvPr/>
        </p:nvSpPr>
        <p:spPr>
          <a:xfrm>
            <a:off x="441926" y="902156"/>
            <a:ext cx="27219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Qualification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IP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Ping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Tone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POE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CDP and LLDP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Trace Route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Wifi</a:t>
            </a:r>
            <a:r>
              <a:rPr lang="en-US" dirty="0"/>
              <a:t> troubleshooting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82963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EDD3FD-7BD6-8246-03FF-8E2B885E2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35" y="37214"/>
            <a:ext cx="920837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181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">
            <a:extLst>
              <a:ext uri="{FF2B5EF4-FFF2-40B4-BE49-F238E27FC236}">
                <a16:creationId xmlns:a16="http://schemas.microsoft.com/office/drawing/2014/main" id="{730AA34C-48BC-EF4C-3CCE-BCD5C3220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517913" cy="444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98309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7337B-52AE-7A91-F5BB-2799EDEDB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7" y="357669"/>
            <a:ext cx="9898912" cy="52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1101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8A5D68-0713-F83B-72EF-F84B25216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9" y="0"/>
            <a:ext cx="7830293" cy="56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00852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2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28" name="Titel 27"/>
          <p:cNvSpPr>
            <a:spLocks noGrp="1"/>
          </p:cNvSpPr>
          <p:nvPr>
            <p:ph type="title"/>
          </p:nvPr>
        </p:nvSpPr>
        <p:spPr>
          <a:xfrm>
            <a:off x="5872275" y="816764"/>
            <a:ext cx="5886091" cy="1337552"/>
          </a:xfrm>
        </p:spPr>
        <p:txBody>
          <a:bodyPr/>
          <a:lstStyle/>
          <a:p>
            <a:r>
              <a:rPr lang="en-GB" noProof="0" dirty="0"/>
              <a:t>dataFEED OPC Suite </a:t>
            </a:r>
            <a:br>
              <a:rPr lang="en-GB" noProof="0" dirty="0"/>
            </a:br>
            <a:r>
              <a:rPr lang="en-GB" sz="2400" dirty="0"/>
              <a:t>The “all in one” Data Integration Solution</a:t>
            </a:r>
          </a:p>
        </p:txBody>
      </p:sp>
      <p:pic>
        <p:nvPicPr>
          <p:cNvPr id="2" name="Bildplatzhalter 1">
            <a:extLst>
              <a:ext uri="{FF2B5EF4-FFF2-40B4-BE49-F238E27FC236}">
                <a16:creationId xmlns:a16="http://schemas.microsoft.com/office/drawing/2014/main" id="{B702370B-C6AF-45BE-8289-74CFA6624D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" r="2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B0A26-EAF1-F369-45D2-60CFAD9B5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714" y="2003978"/>
            <a:ext cx="6133212" cy="29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OFTING_Industrial_neu">
  <a:themeElements>
    <a:clrScheme name="Softing Industrial">
      <a:dk1>
        <a:srgbClr val="1C1E1F"/>
      </a:dk1>
      <a:lt1>
        <a:srgbClr val="FFFFFF"/>
      </a:lt1>
      <a:dk2>
        <a:srgbClr val="1C1E1F"/>
      </a:dk2>
      <a:lt2>
        <a:srgbClr val="FFFFFF"/>
      </a:lt2>
      <a:accent1>
        <a:srgbClr val="005591"/>
      </a:accent1>
      <a:accent2>
        <a:srgbClr val="00A0E1"/>
      </a:accent2>
      <a:accent3>
        <a:srgbClr val="92D050"/>
      </a:accent3>
      <a:accent4>
        <a:srgbClr val="FFC000"/>
      </a:accent4>
      <a:accent5>
        <a:srgbClr val="C00000"/>
      </a:accent5>
      <a:accent6>
        <a:srgbClr val="7030A0"/>
      </a:accent6>
      <a:hlink>
        <a:srgbClr val="005591"/>
      </a:hlink>
      <a:folHlink>
        <a:srgbClr val="005591"/>
      </a:folHlink>
    </a:clrScheme>
    <a:fontScheme name="Softing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Zusammengesetz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nhaltsangabe 1">
        <a:dk1>
          <a:srgbClr val="393C3F"/>
        </a:dk1>
        <a:lt1>
          <a:srgbClr val="FFFFFF"/>
        </a:lt1>
        <a:dk2>
          <a:srgbClr val="393C3F"/>
        </a:dk2>
        <a:lt2>
          <a:srgbClr val="6C7073"/>
        </a:lt2>
        <a:accent1>
          <a:srgbClr val="9DD7F1"/>
        </a:accent1>
        <a:accent2>
          <a:srgbClr val="099CDB"/>
        </a:accent2>
        <a:accent3>
          <a:srgbClr val="FFFFFF"/>
        </a:accent3>
        <a:accent4>
          <a:srgbClr val="2F3234"/>
        </a:accent4>
        <a:accent5>
          <a:srgbClr val="CCE8F7"/>
        </a:accent5>
        <a:accent6>
          <a:srgbClr val="078DC6"/>
        </a:accent6>
        <a:hlink>
          <a:srgbClr val="393C3F"/>
        </a:hlink>
        <a:folHlink>
          <a:srgbClr val="9599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haltsangabe">
  <a:themeElements>
    <a:clrScheme name="Softing_Farben_072012">
      <a:dk1>
        <a:srgbClr val="393C3F"/>
      </a:dk1>
      <a:lt1>
        <a:srgbClr val="FFFFFF"/>
      </a:lt1>
      <a:dk2>
        <a:srgbClr val="393C3F"/>
      </a:dk2>
      <a:lt2>
        <a:srgbClr val="F2F2F2"/>
      </a:lt2>
      <a:accent1>
        <a:srgbClr val="008BCD"/>
      </a:accent1>
      <a:accent2>
        <a:srgbClr val="428E4F"/>
      </a:accent2>
      <a:accent3>
        <a:srgbClr val="5062D1"/>
      </a:accent3>
      <a:accent4>
        <a:srgbClr val="6F5755"/>
      </a:accent4>
      <a:accent5>
        <a:srgbClr val="009CAC"/>
      </a:accent5>
      <a:accent6>
        <a:srgbClr val="99CC00"/>
      </a:accent6>
      <a:hlink>
        <a:srgbClr val="008BCD"/>
      </a:hlink>
      <a:folHlink>
        <a:srgbClr val="961A7B"/>
      </a:folHlink>
    </a:clrScheme>
    <a:fontScheme name="1_Benutzerdefiniertes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nhaltsangabe 1">
        <a:dk1>
          <a:srgbClr val="393C3F"/>
        </a:dk1>
        <a:lt1>
          <a:srgbClr val="FFFFFF"/>
        </a:lt1>
        <a:dk2>
          <a:srgbClr val="393C3F"/>
        </a:dk2>
        <a:lt2>
          <a:srgbClr val="6C7073"/>
        </a:lt2>
        <a:accent1>
          <a:srgbClr val="9DD7F1"/>
        </a:accent1>
        <a:accent2>
          <a:srgbClr val="099CDB"/>
        </a:accent2>
        <a:accent3>
          <a:srgbClr val="FFFFFF"/>
        </a:accent3>
        <a:accent4>
          <a:srgbClr val="2F3234"/>
        </a:accent4>
        <a:accent5>
          <a:srgbClr val="CCE8F7"/>
        </a:accent5>
        <a:accent6>
          <a:srgbClr val="078DC6"/>
        </a:accent6>
        <a:hlink>
          <a:srgbClr val="99CC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364</Words>
  <Application>Microsoft Office PowerPoint</Application>
  <PresentationFormat>Widescreen</PresentationFormat>
  <Paragraphs>117</Paragraphs>
  <Slides>19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Texta</vt:lpstr>
      <vt:lpstr>Wingdings</vt:lpstr>
      <vt:lpstr>Office Theme</vt:lpstr>
      <vt:lpstr>2_SOFTING_Industrial_neu</vt:lpstr>
      <vt:lpstr>Inhaltsangabe</vt:lpstr>
      <vt:lpstr>think-cell Folie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dataFEED OPC Suite  The “all in one” Data Integration Solution</vt:lpstr>
      <vt:lpstr>The “All-in-one” Data Integration Solution </vt:lpstr>
      <vt:lpstr>How to sell dataFEED OPC Suite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Tad Gropp</dc:creator>
  <cp:lastModifiedBy>Joel Austin</cp:lastModifiedBy>
  <cp:revision>2</cp:revision>
  <dcterms:created xsi:type="dcterms:W3CDTF">2023-01-03T15:30:37Z</dcterms:created>
  <dcterms:modified xsi:type="dcterms:W3CDTF">2023-03-23T12:43:48Z</dcterms:modified>
</cp:coreProperties>
</file>