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46"/>
  </p:notesMasterIdLst>
  <p:sldIdLst>
    <p:sldId id="260" r:id="rId2"/>
    <p:sldId id="289" r:id="rId3"/>
    <p:sldId id="282" r:id="rId4"/>
    <p:sldId id="257" r:id="rId5"/>
    <p:sldId id="261" r:id="rId6"/>
    <p:sldId id="262" r:id="rId7"/>
    <p:sldId id="263" r:id="rId8"/>
    <p:sldId id="264" r:id="rId9"/>
    <p:sldId id="265" r:id="rId10"/>
    <p:sldId id="266" r:id="rId11"/>
    <p:sldId id="302" r:id="rId12"/>
    <p:sldId id="268" r:id="rId13"/>
    <p:sldId id="269" r:id="rId14"/>
    <p:sldId id="270" r:id="rId15"/>
    <p:sldId id="271" r:id="rId16"/>
    <p:sldId id="267" r:id="rId17"/>
    <p:sldId id="303" r:id="rId18"/>
    <p:sldId id="304" r:id="rId19"/>
    <p:sldId id="305" r:id="rId20"/>
    <p:sldId id="306" r:id="rId21"/>
    <p:sldId id="307" r:id="rId22"/>
    <p:sldId id="279" r:id="rId23"/>
    <p:sldId id="276" r:id="rId24"/>
    <p:sldId id="283" r:id="rId25"/>
    <p:sldId id="272" r:id="rId26"/>
    <p:sldId id="313" r:id="rId27"/>
    <p:sldId id="285" r:id="rId28"/>
    <p:sldId id="286" r:id="rId29"/>
    <p:sldId id="312" r:id="rId30"/>
    <p:sldId id="300" r:id="rId31"/>
    <p:sldId id="301" r:id="rId32"/>
    <p:sldId id="308" r:id="rId33"/>
    <p:sldId id="314" r:id="rId34"/>
    <p:sldId id="311" r:id="rId35"/>
    <p:sldId id="275" r:id="rId36"/>
    <p:sldId id="297" r:id="rId37"/>
    <p:sldId id="298" r:id="rId38"/>
    <p:sldId id="299" r:id="rId39"/>
    <p:sldId id="292" r:id="rId40"/>
    <p:sldId id="293" r:id="rId41"/>
    <p:sldId id="295" r:id="rId42"/>
    <p:sldId id="310" r:id="rId43"/>
    <p:sldId id="309" r:id="rId44"/>
    <p:sldId id="28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759D"/>
    <a:srgbClr val="045571"/>
    <a:srgbClr val="0688B6"/>
    <a:srgbClr val="034055"/>
    <a:srgbClr val="8EB2BF"/>
    <a:srgbClr val="446A78"/>
    <a:srgbClr val="EAF7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4" autoAdjust="0"/>
    <p:restoredTop sz="87101" autoAdjust="0"/>
  </p:normalViewPr>
  <p:slideViewPr>
    <p:cSldViewPr snapToGrid="0">
      <p:cViewPr varScale="1">
        <p:scale>
          <a:sx n="89" d="100"/>
          <a:sy n="89" d="100"/>
        </p:scale>
        <p:origin x="7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0CAFB-BA6A-4EAD-8632-EFF9673D5756}" type="datetimeFigureOut">
              <a:rPr lang="en-US" smtClean="0"/>
              <a:t>3/10/2024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3D755-2BB7-4E46-A026-A3354C074F5C}" type="slidenum">
              <a:rPr lang="en-US" smtClean="0"/>
              <a:t>‹#›</a:t>
            </a:fld>
            <a:endParaRPr lang="en-US" dirty="0"/>
          </a:p>
        </p:txBody>
      </p:sp>
    </p:spTree>
    <p:extLst>
      <p:ext uri="{BB962C8B-B14F-4D97-AF65-F5344CB8AC3E}">
        <p14:creationId xmlns:p14="http://schemas.microsoft.com/office/powerpoint/2010/main" val="2094424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3D755-2BB7-4E46-A026-A3354C074F5C}" type="slidenum">
              <a:rPr lang="en-US" smtClean="0"/>
              <a:t>4</a:t>
            </a:fld>
            <a:endParaRPr lang="en-US" dirty="0"/>
          </a:p>
        </p:txBody>
      </p:sp>
    </p:spTree>
    <p:extLst>
      <p:ext uri="{BB962C8B-B14F-4D97-AF65-F5344CB8AC3E}">
        <p14:creationId xmlns:p14="http://schemas.microsoft.com/office/powerpoint/2010/main" val="1640625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HDPE</a:t>
            </a:r>
          </a:p>
        </p:txBody>
      </p:sp>
      <p:sp>
        <p:nvSpPr>
          <p:cNvPr id="4" name="Slide Number Placeholder 3"/>
          <p:cNvSpPr>
            <a:spLocks noGrp="1"/>
          </p:cNvSpPr>
          <p:nvPr>
            <p:ph type="sldNum" sz="quarter" idx="5"/>
          </p:nvPr>
        </p:nvSpPr>
        <p:spPr/>
        <p:txBody>
          <a:bodyPr/>
          <a:lstStyle/>
          <a:p>
            <a:fld id="{1223D755-2BB7-4E46-A026-A3354C074F5C}" type="slidenum">
              <a:rPr lang="en-US" smtClean="0"/>
              <a:t>27</a:t>
            </a:fld>
            <a:endParaRPr lang="en-US" dirty="0"/>
          </a:p>
        </p:txBody>
      </p:sp>
    </p:spTree>
    <p:extLst>
      <p:ext uri="{BB962C8B-B14F-4D97-AF65-F5344CB8AC3E}">
        <p14:creationId xmlns:p14="http://schemas.microsoft.com/office/powerpoint/2010/main" val="3907480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Neoprene</a:t>
            </a:r>
          </a:p>
        </p:txBody>
      </p:sp>
      <p:sp>
        <p:nvSpPr>
          <p:cNvPr id="4" name="Slide Number Placeholder 3"/>
          <p:cNvSpPr>
            <a:spLocks noGrp="1"/>
          </p:cNvSpPr>
          <p:nvPr>
            <p:ph type="sldNum" sz="quarter" idx="5"/>
          </p:nvPr>
        </p:nvSpPr>
        <p:spPr/>
        <p:txBody>
          <a:bodyPr/>
          <a:lstStyle/>
          <a:p>
            <a:fld id="{1223D755-2BB7-4E46-A026-A3354C074F5C}" type="slidenum">
              <a:rPr lang="en-US" smtClean="0"/>
              <a:t>28</a:t>
            </a:fld>
            <a:endParaRPr lang="en-US" dirty="0"/>
          </a:p>
        </p:txBody>
      </p:sp>
    </p:spTree>
    <p:extLst>
      <p:ext uri="{BB962C8B-B14F-4D97-AF65-F5344CB8AC3E}">
        <p14:creationId xmlns:p14="http://schemas.microsoft.com/office/powerpoint/2010/main" val="415300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Neoprene</a:t>
            </a:r>
          </a:p>
        </p:txBody>
      </p:sp>
      <p:sp>
        <p:nvSpPr>
          <p:cNvPr id="4" name="Slide Number Placeholder 3"/>
          <p:cNvSpPr>
            <a:spLocks noGrp="1"/>
          </p:cNvSpPr>
          <p:nvPr>
            <p:ph type="sldNum" sz="quarter" idx="5"/>
          </p:nvPr>
        </p:nvSpPr>
        <p:spPr/>
        <p:txBody>
          <a:bodyPr/>
          <a:lstStyle/>
          <a:p>
            <a:fld id="{1223D755-2BB7-4E46-A026-A3354C074F5C}" type="slidenum">
              <a:rPr lang="en-US" smtClean="0"/>
              <a:t>34</a:t>
            </a:fld>
            <a:endParaRPr lang="en-US" dirty="0"/>
          </a:p>
        </p:txBody>
      </p:sp>
    </p:spTree>
    <p:extLst>
      <p:ext uri="{BB962C8B-B14F-4D97-AF65-F5344CB8AC3E}">
        <p14:creationId xmlns:p14="http://schemas.microsoft.com/office/powerpoint/2010/main" val="3835524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3D755-2BB7-4E46-A026-A3354C074F5C}" type="slidenum">
              <a:rPr lang="en-US" smtClean="0"/>
              <a:t>38</a:t>
            </a:fld>
            <a:endParaRPr lang="en-US" dirty="0"/>
          </a:p>
        </p:txBody>
      </p:sp>
    </p:spTree>
    <p:extLst>
      <p:ext uri="{BB962C8B-B14F-4D97-AF65-F5344CB8AC3E}">
        <p14:creationId xmlns:p14="http://schemas.microsoft.com/office/powerpoint/2010/main" val="3428441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3D755-2BB7-4E46-A026-A3354C074F5C}" type="slidenum">
              <a:rPr lang="en-US" smtClean="0"/>
              <a:t>41</a:t>
            </a:fld>
            <a:endParaRPr lang="en-US" dirty="0"/>
          </a:p>
        </p:txBody>
      </p:sp>
    </p:spTree>
    <p:extLst>
      <p:ext uri="{BB962C8B-B14F-4D97-AF65-F5344CB8AC3E}">
        <p14:creationId xmlns:p14="http://schemas.microsoft.com/office/powerpoint/2010/main" val="1817552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3D755-2BB7-4E46-A026-A3354C074F5C}" type="slidenum">
              <a:rPr lang="en-US" smtClean="0"/>
              <a:t>44</a:t>
            </a:fld>
            <a:endParaRPr lang="en-US" dirty="0"/>
          </a:p>
        </p:txBody>
      </p:sp>
    </p:spTree>
    <p:extLst>
      <p:ext uri="{BB962C8B-B14F-4D97-AF65-F5344CB8AC3E}">
        <p14:creationId xmlns:p14="http://schemas.microsoft.com/office/powerpoint/2010/main" val="2966623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33675" y="2599135"/>
            <a:ext cx="9144000" cy="2387600"/>
          </a:xfrm>
          <a:prstGeom prst="rect">
            <a:avLst/>
          </a:prstGeom>
        </p:spPr>
        <p:txBody>
          <a:bodyPr anchor="b"/>
          <a:lstStyle>
            <a:lvl1pPr algn="r">
              <a:defRPr sz="4800">
                <a:latin typeface="Segoe UI" panose="020B0502040204020203" pitchFamily="34" charset="0"/>
                <a:cs typeface="Segoe UI" panose="020B0502040204020203" pitchFamily="34" charset="0"/>
              </a:defRPr>
            </a:lvl1pPr>
          </a:lstStyle>
          <a:p>
            <a:r>
              <a:rPr lang="en-US" dirty="0"/>
              <a:t>Alternate Blocking Materials</a:t>
            </a:r>
          </a:p>
        </p:txBody>
      </p:sp>
      <p:sp>
        <p:nvSpPr>
          <p:cNvPr id="3" name="Subtitle 2"/>
          <p:cNvSpPr>
            <a:spLocks noGrp="1"/>
          </p:cNvSpPr>
          <p:nvPr>
            <p:ph type="subTitle" idx="1" hasCustomPrompt="1"/>
          </p:nvPr>
        </p:nvSpPr>
        <p:spPr>
          <a:xfrm>
            <a:off x="2733675" y="4986735"/>
            <a:ext cx="9144000" cy="604440"/>
          </a:xfrm>
        </p:spPr>
        <p:txBody>
          <a:bodyPr/>
          <a:lstStyle>
            <a:lvl1pPr marL="0" indent="0" algn="r">
              <a:buNone/>
              <a:defRPr sz="2400">
                <a:solidFill>
                  <a:srgbClr val="04557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NSRP Panel Project PP 23-018</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1" y="-240918"/>
            <a:ext cx="12355313" cy="1976850"/>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1" y="-240918"/>
            <a:ext cx="12355313" cy="1976850"/>
          </a:xfrm>
          <a:prstGeom prst="rect">
            <a:avLst/>
          </a:prstGeom>
        </p:spPr>
      </p:pic>
      <p:sp>
        <p:nvSpPr>
          <p:cNvPr id="5" name="Slide Number Placeholder 4"/>
          <p:cNvSpPr>
            <a:spLocks noGrp="1"/>
          </p:cNvSpPr>
          <p:nvPr>
            <p:ph type="sldNum" sz="quarter" idx="11"/>
          </p:nvPr>
        </p:nvSpPr>
        <p:spPr/>
        <p:txBody>
          <a:bodyPr/>
          <a:lstStyle>
            <a:lvl1pPr>
              <a:defRPr>
                <a:solidFill>
                  <a:schemeClr val="bg2">
                    <a:lumMod val="50000"/>
                  </a:schemeClr>
                </a:solidFill>
              </a:defRPr>
            </a:lvl1pPr>
          </a:lstStyle>
          <a:p>
            <a:fld id="{A916C171-007E-46CF-80D5-F89E015BD616}" type="slidenum">
              <a:rPr lang="en-US" smtClean="0"/>
              <a:pPr/>
              <a:t>‹#›</a:t>
            </a:fld>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0838" y="5675431"/>
            <a:ext cx="1626901" cy="977918"/>
          </a:xfrm>
          <a:prstGeom prst="rect">
            <a:avLst/>
          </a:prstGeom>
        </p:spPr>
      </p:pic>
      <p:pic>
        <p:nvPicPr>
          <p:cNvPr id="8" name="Picture 7" descr="Logo&#10;&#10;Description automatically generated">
            <a:extLst>
              <a:ext uri="{FF2B5EF4-FFF2-40B4-BE49-F238E27FC236}">
                <a16:creationId xmlns:a16="http://schemas.microsoft.com/office/drawing/2014/main" id="{AA59B80E-8AD4-1284-33E1-F56B47589E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5709" y="1299434"/>
            <a:ext cx="2725232" cy="2659681"/>
          </a:xfrm>
          <a:prstGeom prst="rect">
            <a:avLst/>
          </a:prstGeom>
        </p:spPr>
      </p:pic>
    </p:spTree>
    <p:extLst>
      <p:ext uri="{BB962C8B-B14F-4D97-AF65-F5344CB8AC3E}">
        <p14:creationId xmlns:p14="http://schemas.microsoft.com/office/powerpoint/2010/main" val="119877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2050" name="Picture 2" descr="HDPE Plastic Sheet (5 Sheets) 12&quot; x 24&quot; x 1/4&quot; - Black Marine Board -  ProTech Plastic: Amazon.com: Industrial &amp; Scientific">
            <a:extLst>
              <a:ext uri="{FF2B5EF4-FFF2-40B4-BE49-F238E27FC236}">
                <a16:creationId xmlns:a16="http://schemas.microsoft.com/office/drawing/2014/main" id="{EACC4C5D-FBDA-63E6-BA51-3AD95F64B71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36759" y="1328863"/>
            <a:ext cx="4304581" cy="43045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hasCustomPrompt="1"/>
          </p:nvPr>
        </p:nvSpPr>
        <p:spPr>
          <a:xfrm>
            <a:off x="44690" y="1138805"/>
            <a:ext cx="5450336" cy="5091160"/>
          </a:xfrm>
        </p:spPr>
        <p:txBody>
          <a:bodyPr/>
          <a:lstStyle>
            <a:lvl1pPr>
              <a:defRPr sz="3200"/>
            </a:lvl1pPr>
            <a:lvl2pPr marL="457200" indent="0">
              <a:buNone/>
              <a:defRPr sz="2800">
                <a:solidFill>
                  <a:srgbClr val="045571"/>
                </a:solidFill>
                <a:latin typeface="Segoe UI" panose="020B0502040204020203" pitchFamily="34" charset="0"/>
                <a:cs typeface="Segoe UI" panose="020B0502040204020203" pitchFamily="34" charset="0"/>
              </a:defRPr>
            </a:lvl2pPr>
            <a:lvl3pPr marL="914400" indent="0">
              <a:buNone/>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Similar to wood in strength, construction, &amp; density</a:t>
            </a:r>
          </a:p>
          <a:p>
            <a:pPr lvl="0"/>
            <a:r>
              <a:rPr lang="en-US" dirty="0"/>
              <a:t>Completely waterproof &amp; UV Stabilized</a:t>
            </a:r>
          </a:p>
          <a:p>
            <a:pPr lvl="0"/>
            <a:r>
              <a:rPr lang="en-US" dirty="0"/>
              <a:t>Will not rot</a:t>
            </a:r>
          </a:p>
          <a:p>
            <a:pPr lvl="0"/>
            <a:r>
              <a:rPr lang="en-US" dirty="0"/>
              <a:t>Can be easily repaired without having to be replaced.</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HDPE</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593101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Neoprene Pads</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4" name="Content Placeholder 2">
            <a:extLst>
              <a:ext uri="{FF2B5EF4-FFF2-40B4-BE49-F238E27FC236}">
                <a16:creationId xmlns:a16="http://schemas.microsoft.com/office/drawing/2014/main" id="{2C71A979-68EE-032E-588A-2A14DA6A46A6}"/>
              </a:ext>
            </a:extLst>
          </p:cNvPr>
          <p:cNvSpPr>
            <a:spLocks noGrp="1"/>
          </p:cNvSpPr>
          <p:nvPr>
            <p:ph idx="1" hasCustomPrompt="1"/>
          </p:nvPr>
        </p:nvSpPr>
        <p:spPr>
          <a:xfrm>
            <a:off x="44690" y="1138805"/>
            <a:ext cx="5450336" cy="5091160"/>
          </a:xfrm>
        </p:spPr>
        <p:txBody>
          <a:bodyPr/>
          <a:lstStyle>
            <a:lvl1pPr>
              <a:defRPr sz="3200"/>
            </a:lvl1pPr>
            <a:lvl2pPr marL="457200" indent="0">
              <a:buNone/>
              <a:defRPr sz="2800">
                <a:solidFill>
                  <a:srgbClr val="045571"/>
                </a:solidFill>
                <a:latin typeface="Segoe UI" panose="020B0502040204020203" pitchFamily="34" charset="0"/>
                <a:cs typeface="Segoe UI" panose="020B0502040204020203" pitchFamily="34" charset="0"/>
              </a:defRPr>
            </a:lvl2pPr>
            <a:lvl3pPr marL="914400" indent="0">
              <a:buNone/>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Readily available world wide</a:t>
            </a:r>
          </a:p>
          <a:p>
            <a:pPr lvl="0"/>
            <a:r>
              <a:rPr lang="en-US" dirty="0"/>
              <a:t>Will provide better flexibility than wood</a:t>
            </a:r>
          </a:p>
          <a:p>
            <a:pPr lvl="0"/>
            <a:r>
              <a:rPr lang="en-US" dirty="0"/>
              <a:t>Will not rot</a:t>
            </a:r>
          </a:p>
        </p:txBody>
      </p:sp>
      <p:pic>
        <p:nvPicPr>
          <p:cNvPr id="13" name="Picture 12">
            <a:extLst>
              <a:ext uri="{FF2B5EF4-FFF2-40B4-BE49-F238E27FC236}">
                <a16:creationId xmlns:a16="http://schemas.microsoft.com/office/drawing/2014/main" id="{408DEBAB-BD8F-E1A6-7483-DDE54E02ABE8}"/>
              </a:ext>
            </a:extLst>
          </p:cNvPr>
          <p:cNvPicPr>
            <a:picLocks noChangeAspect="1"/>
          </p:cNvPicPr>
          <p:nvPr userDrawn="1"/>
        </p:nvPicPr>
        <p:blipFill>
          <a:blip r:embed="rId4"/>
          <a:stretch>
            <a:fillRect/>
          </a:stretch>
        </p:blipFill>
        <p:spPr>
          <a:xfrm>
            <a:off x="5902819" y="1798990"/>
            <a:ext cx="4393081" cy="3770790"/>
          </a:xfrm>
          <a:prstGeom prst="rect">
            <a:avLst/>
          </a:prstGeom>
        </p:spPr>
      </p:pic>
    </p:spTree>
    <p:extLst>
      <p:ext uri="{BB962C8B-B14F-4D97-AF65-F5344CB8AC3E}">
        <p14:creationId xmlns:p14="http://schemas.microsoft.com/office/powerpoint/2010/main" val="2096497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hasCustomPrompt="1"/>
          </p:nvPr>
        </p:nvSpPr>
        <p:spPr>
          <a:xfrm>
            <a:off x="69850" y="1130178"/>
            <a:ext cx="5062867" cy="5091160"/>
          </a:xfrm>
        </p:spPr>
        <p:txBody>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Quicker to produce blocks</a:t>
            </a:r>
          </a:p>
          <a:p>
            <a:pPr lvl="0"/>
            <a:r>
              <a:rPr lang="en-US" dirty="0"/>
              <a:t>Blocks tend to spall less, lengthening service life</a:t>
            </a:r>
          </a:p>
          <a:p>
            <a:pPr lvl="0"/>
            <a:r>
              <a:rPr lang="en-US" dirty="0"/>
              <a:t>Same or better strength for same </a:t>
            </a:r>
            <a:r>
              <a:rPr lang="en-US" dirty="0" err="1"/>
              <a:t>f’c</a:t>
            </a:r>
            <a:r>
              <a:rPr lang="en-US" dirty="0"/>
              <a:t> value</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07927" y="-105709"/>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FRC</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pic>
        <p:nvPicPr>
          <p:cNvPr id="3074" name="Picture 2" descr="New Developments in Steel Fiber Reinforced Concrete - Structural Guide">
            <a:extLst>
              <a:ext uri="{FF2B5EF4-FFF2-40B4-BE49-F238E27FC236}">
                <a16:creationId xmlns:a16="http://schemas.microsoft.com/office/drawing/2014/main" id="{C2A4A15B-60E5-AE27-5577-70349AD618E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48270" y="1448194"/>
            <a:ext cx="4442604" cy="2497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75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hasCustomPrompt="1"/>
          </p:nvPr>
        </p:nvSpPr>
        <p:spPr>
          <a:xfrm>
            <a:off x="69850" y="1130178"/>
            <a:ext cx="9669373" cy="5091160"/>
          </a:xfrm>
        </p:spPr>
        <p:txBody>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All materials are expected to have a longer service life (expected approx. 5 times soft wood)</a:t>
            </a:r>
          </a:p>
          <a:p>
            <a:pPr lvl="0"/>
            <a:r>
              <a:rPr lang="en-US" dirty="0"/>
              <a:t>All materials can be recycled at the end of their service life</a:t>
            </a:r>
          </a:p>
          <a:p>
            <a:pPr lvl="0"/>
            <a:r>
              <a:rPr lang="en-US" dirty="0"/>
              <a:t>All materials are expected to have similar or better mechanical properties than current technology</a:t>
            </a:r>
          </a:p>
          <a:p>
            <a:pPr lvl="0"/>
            <a:r>
              <a:rPr lang="en-US" dirty="0"/>
              <a:t>The proposed materials are new to our industry, but they are not new materials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Benefits</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220503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hasCustomPrompt="1"/>
          </p:nvPr>
        </p:nvSpPr>
        <p:spPr>
          <a:xfrm>
            <a:off x="69850" y="1130178"/>
            <a:ext cx="11550650" cy="5091160"/>
          </a:xfrm>
        </p:spPr>
        <p:txBody>
          <a:bodyPr/>
          <a:lstStyle>
            <a:lvl1pPr>
              <a:defRPr sz="3200"/>
            </a:lvl1pPr>
            <a:lvl2pPr marL="914400" indent="-457200">
              <a:buFont typeface="Arial" panose="020B0604020202020204" pitchFamily="34" charset="0"/>
              <a:buChar char="•"/>
              <a:defRPr lang="en-US" sz="2800" kern="1200" dirty="0" smtClean="0">
                <a:solidFill>
                  <a:srgbClr val="045571"/>
                </a:solidFill>
                <a:latin typeface="Segoe UI" panose="020B0502040204020203" pitchFamily="34" charset="0"/>
                <a:ea typeface="+mn-ea"/>
                <a:cs typeface="Segoe UI" panose="020B0502040204020203" pitchFamily="34" charset="0"/>
              </a:defRPr>
            </a:lvl2pPr>
            <a:lvl3pPr marL="685800" indent="0">
              <a:buNone/>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Gulf Copper Shipyard, Port Arthur, TX</a:t>
            </a:r>
          </a:p>
          <a:p>
            <a:pPr lvl="1"/>
            <a:r>
              <a:rPr lang="en-US" dirty="0"/>
              <a:t>Testing HDPE &amp; neoprene caps</a:t>
            </a:r>
          </a:p>
          <a:p>
            <a:pPr lvl="0"/>
            <a:r>
              <a:rPr lang="en-US" dirty="0"/>
              <a:t>Navy Shipyard, San Diego, CA</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Testing HDPE &amp; neoprene caps</a:t>
            </a:r>
          </a:p>
          <a:p>
            <a:pPr lvl="0"/>
            <a:r>
              <a:rPr lang="en-US" dirty="0"/>
              <a:t>Mare Island Dry Dock, Vallejo, CA</a:t>
            </a:r>
          </a:p>
          <a:p>
            <a:pPr lvl="1"/>
            <a:r>
              <a:rPr lang="en-US" dirty="0"/>
              <a:t>Testing fiber reinforce concrete blocks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Implementation </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2143139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hasCustomPrompt="1"/>
          </p:nvPr>
        </p:nvSpPr>
        <p:spPr>
          <a:xfrm>
            <a:off x="69850" y="1130178"/>
            <a:ext cx="9292781" cy="5091160"/>
          </a:xfrm>
        </p:spPr>
        <p:txBody>
          <a:bodyPr/>
          <a:lstStyle>
            <a:lvl1pPr>
              <a:defRPr sz="3200"/>
            </a:lvl1pPr>
            <a:lvl2pPr marL="914400" indent="-457200">
              <a:buFont typeface="Arial" panose="020B0604020202020204" pitchFamily="34" charset="0"/>
              <a:buChar char="•"/>
              <a:defRPr lang="en-US" sz="2800" kern="1200" dirty="0" smtClean="0">
                <a:solidFill>
                  <a:srgbClr val="045571"/>
                </a:solidFill>
                <a:latin typeface="Segoe UI" panose="020B0502040204020203" pitchFamily="34" charset="0"/>
                <a:ea typeface="+mn-ea"/>
                <a:cs typeface="Segoe UI" panose="020B0502040204020203" pitchFamily="34" charset="0"/>
              </a:defRPr>
            </a:lvl2pPr>
            <a:lvl3pPr marL="685800" indent="0">
              <a:buNone/>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Take measurements of materials before &amp; after dockings.  Measurements will be compared.</a:t>
            </a:r>
          </a:p>
          <a:p>
            <a:pPr lvl="0"/>
            <a:r>
              <a:rPr lang="en-US" dirty="0"/>
              <a:t>General observations to be made before and after dockings (such as rips / tears, etc.).</a:t>
            </a:r>
          </a:p>
          <a:p>
            <a:pPr lvl="0"/>
            <a:r>
              <a:rPr lang="en-US" dirty="0"/>
              <a:t>Material lab will be provided control &amp; post-docking samples for material testing.</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Testing </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524277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hasCustomPrompt="1"/>
          </p:nvPr>
        </p:nvSpPr>
        <p:spPr>
          <a:xfrm>
            <a:off x="69850" y="1130178"/>
            <a:ext cx="9292781" cy="5091160"/>
          </a:xfrm>
        </p:spPr>
        <p:txBody>
          <a:bodyPr/>
          <a:lstStyle>
            <a:lvl1pPr>
              <a:defRPr sz="3200"/>
            </a:lvl1pPr>
            <a:lvl2pPr marL="914400" indent="-457200">
              <a:buFont typeface="Arial" panose="020B0604020202020204" pitchFamily="34" charset="0"/>
              <a:buChar char="•"/>
              <a:defRPr lang="en-US" sz="2800" kern="1200" dirty="0" smtClean="0">
                <a:solidFill>
                  <a:srgbClr val="045571"/>
                </a:solidFill>
                <a:latin typeface="Segoe UI" panose="020B0502040204020203" pitchFamily="34" charset="0"/>
                <a:ea typeface="+mn-ea"/>
                <a:cs typeface="Segoe UI" panose="020B0502040204020203" pitchFamily="34" charset="0"/>
              </a:defRPr>
            </a:lvl2pPr>
            <a:lvl3pPr marL="685800" indent="0">
              <a:buNone/>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All results will be compiled into one single, final research paper.</a:t>
            </a:r>
          </a:p>
          <a:p>
            <a:pPr lvl="0"/>
            <a:r>
              <a:rPr lang="en-US" dirty="0"/>
              <a:t>Paper will contain project description, drawings, costs, photographs, lab results, etc.  </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Deliverables </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2403255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hasCustomPrompt="1"/>
          </p:nvPr>
        </p:nvSpPr>
        <p:spPr>
          <a:xfrm>
            <a:off x="69850" y="1130178"/>
            <a:ext cx="11550650" cy="5091160"/>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DMC acknowledges all government purpose rights of the technical data.  This includes use, modification, reproduction, release, disclosure, or any other use as deemed acceptable to the federal government of the United States without technical redaction or restriction. </a:t>
            </a:r>
          </a:p>
          <a:p>
            <a:pPr lvl="0"/>
            <a:endParaRPr lang="en-US" dirty="0"/>
          </a:p>
          <a:p>
            <a:pPr lvl="0"/>
            <a:r>
              <a:rPr lang="en-US" dirty="0"/>
              <a:t>DMC will immediately inform the public of project award by posting information concerning the award on the DMC website and the quarterly dry dock newsletter circulated by DMC to professionals in the drydocking industry throughout the world.  These same public information methods will be used for major updates throughout the project.  Finally, the results of the testing will be published using the same methods as well as presented at marine industry conferences and trade shows.  All technical information, research, and results will be made available for public use without restriction (See deliverables section of this document). </a:t>
            </a:r>
          </a:p>
          <a:p>
            <a:pPr lvl="0"/>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Rights &amp; Technology Transfer</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3770671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p:nvPr>
        </p:nvSpPr>
        <p:spPr>
          <a:xfrm>
            <a:off x="69850" y="1130178"/>
            <a:ext cx="11550650" cy="5091160"/>
          </a:xfrm>
        </p:spPr>
        <p:txBody>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ROI</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2249371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p:nvPr>
        </p:nvSpPr>
        <p:spPr>
          <a:xfrm>
            <a:off x="69850" y="1130178"/>
            <a:ext cx="11550650" cy="5091160"/>
          </a:xfrm>
        </p:spPr>
        <p:txBody>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ROI</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74110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hasCustomPrompt="1"/>
          </p:nvPr>
        </p:nvSpPr>
        <p:spPr>
          <a:xfrm>
            <a:off x="69850" y="1130178"/>
            <a:ext cx="11550650" cy="5091160"/>
          </a:xfrm>
        </p:spPr>
        <p:txBody>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Established 2000</a:t>
            </a:r>
          </a:p>
          <a:p>
            <a:pPr lvl="0"/>
            <a:r>
              <a:rPr lang="en-US" dirty="0"/>
              <a:t>Certified Dock Masters</a:t>
            </a:r>
          </a:p>
          <a:p>
            <a:pPr lvl="1"/>
            <a:r>
              <a:rPr lang="en-US" dirty="0"/>
              <a:t>5000+ Drydocking operations. </a:t>
            </a:r>
          </a:p>
          <a:p>
            <a:pPr lvl="1"/>
            <a:r>
              <a:rPr lang="en-US" dirty="0"/>
              <a:t>150+ Years Combined Experience</a:t>
            </a:r>
          </a:p>
          <a:p>
            <a:pPr lvl="0"/>
            <a:r>
              <a:rPr lang="en-US" dirty="0"/>
              <a:t>Training, Consulting, Dry Dock Acquisitions</a:t>
            </a:r>
          </a:p>
          <a:p>
            <a:pPr lvl="0"/>
            <a:r>
              <a:rPr lang="en-US" dirty="0"/>
              <a:t>Technology Advocates</a:t>
            </a:r>
          </a:p>
          <a:p>
            <a:pPr lvl="1"/>
            <a:r>
              <a:rPr lang="en-US" dirty="0"/>
              <a:t>3D Scanning</a:t>
            </a:r>
          </a:p>
          <a:p>
            <a:pPr lvl="1"/>
            <a:r>
              <a:rPr lang="en-US" dirty="0"/>
              <a:t>Software Development </a:t>
            </a:r>
          </a:p>
          <a:p>
            <a:pPr lvl="1"/>
            <a:r>
              <a:rPr lang="en-US" dirty="0"/>
              <a:t>Modern Supports</a:t>
            </a:r>
          </a:p>
          <a:p>
            <a:pPr lvl="1"/>
            <a:r>
              <a:rPr lang="en-US" dirty="0"/>
              <a:t>Monitoring Systems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DM Consulting – Dry Dock Experts</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C7870C3-C7D4-99F8-DADE-B5AE427B8B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1398130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p:nvPr>
        </p:nvSpPr>
        <p:spPr>
          <a:xfrm>
            <a:off x="69850" y="1130178"/>
            <a:ext cx="11550650" cy="5091160"/>
          </a:xfrm>
        </p:spPr>
        <p:txBody>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07927"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Carbon Footprint</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2450956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le and Split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p:nvPr>
        </p:nvSpPr>
        <p:spPr>
          <a:xfrm>
            <a:off x="69850" y="1130178"/>
            <a:ext cx="5912206" cy="5091160"/>
          </a:xfrm>
        </p:spPr>
        <p:txBody>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4"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sp>
        <p:nvSpPr>
          <p:cNvPr id="9" name="Content Placeholder 2"/>
          <p:cNvSpPr>
            <a:spLocks noGrp="1"/>
          </p:cNvSpPr>
          <p:nvPr>
            <p:ph idx="12"/>
          </p:nvPr>
        </p:nvSpPr>
        <p:spPr>
          <a:xfrm>
            <a:off x="6133800" y="1130178"/>
            <a:ext cx="5801111" cy="5091160"/>
          </a:xfrm>
        </p:spPr>
        <p:txBody>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Logo&#10;&#10;Description automatically generated">
            <a:extLst>
              <a:ext uri="{FF2B5EF4-FFF2-40B4-BE49-F238E27FC236}">
                <a16:creationId xmlns:a16="http://schemas.microsoft.com/office/drawing/2014/main" id="{E96D74C5-550C-F4FE-2333-F0646A6BC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3703891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815136" cy="1381961"/>
          </a:xfrm>
          <a:prstGeom prst="rect">
            <a:avLst/>
          </a:prstGeom>
        </p:spPr>
      </p:pic>
      <p:sp>
        <p:nvSpPr>
          <p:cNvPr id="9"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graphicFrame>
        <p:nvGraphicFramePr>
          <p:cNvPr id="10" name="Table 9"/>
          <p:cNvGraphicFramePr>
            <a:graphicFrameLocks noGrp="1"/>
          </p:cNvGraphicFramePr>
          <p:nvPr userDrawn="1">
            <p:extLst>
              <p:ext uri="{D42A27DB-BD31-4B8C-83A1-F6EECF244321}">
                <p14:modId xmlns:p14="http://schemas.microsoft.com/office/powerpoint/2010/main" val="1048120217"/>
              </p:ext>
            </p:extLst>
          </p:nvPr>
        </p:nvGraphicFramePr>
        <p:xfrm>
          <a:off x="1835842" y="1227430"/>
          <a:ext cx="8181796" cy="5094481"/>
        </p:xfrm>
        <a:graphic>
          <a:graphicData uri="http://schemas.openxmlformats.org/drawingml/2006/table">
            <a:tbl>
              <a:tblPr firstRow="1" firstCol="1" bandRow="1"/>
              <a:tblGrid>
                <a:gridCol w="938894">
                  <a:extLst>
                    <a:ext uri="{9D8B030D-6E8A-4147-A177-3AD203B41FA5}">
                      <a16:colId xmlns:a16="http://schemas.microsoft.com/office/drawing/2014/main" val="2932954129"/>
                    </a:ext>
                  </a:extLst>
                </a:gridCol>
                <a:gridCol w="4667897">
                  <a:extLst>
                    <a:ext uri="{9D8B030D-6E8A-4147-A177-3AD203B41FA5}">
                      <a16:colId xmlns:a16="http://schemas.microsoft.com/office/drawing/2014/main" val="511602394"/>
                    </a:ext>
                  </a:extLst>
                </a:gridCol>
                <a:gridCol w="2575005">
                  <a:extLst>
                    <a:ext uri="{9D8B030D-6E8A-4147-A177-3AD203B41FA5}">
                      <a16:colId xmlns:a16="http://schemas.microsoft.com/office/drawing/2014/main" val="3374404517"/>
                    </a:ext>
                  </a:extLst>
                </a:gridCol>
              </a:tblGrid>
              <a:tr h="331533">
                <a:tc>
                  <a:txBody>
                    <a:bodyPr/>
                    <a:lstStyle/>
                    <a:p>
                      <a:pPr marL="0" marR="102870">
                        <a:lnSpc>
                          <a:spcPct val="115000"/>
                        </a:lnSpc>
                        <a:spcBef>
                          <a:spcPts val="0"/>
                        </a:spcBef>
                        <a:spcAft>
                          <a:spcPts val="0"/>
                        </a:spcAft>
                        <a:tabLst>
                          <a:tab pos="560070" algn="ctr"/>
                        </a:tabLst>
                      </a:pPr>
                      <a:r>
                        <a:rPr lang="en-US" sz="1200" b="1"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Time</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571"/>
                    </a:solidFill>
                  </a:tcPr>
                </a:tc>
                <a:tc>
                  <a:txBody>
                    <a:bodyPr/>
                    <a:lstStyle/>
                    <a:p>
                      <a:pPr marL="0" marR="2274570">
                        <a:lnSpc>
                          <a:spcPct val="115000"/>
                        </a:lnSpc>
                        <a:spcBef>
                          <a:spcPts val="0"/>
                        </a:spcBef>
                        <a:spcAft>
                          <a:spcPts val="0"/>
                        </a:spcAft>
                      </a:pPr>
                      <a:r>
                        <a:rPr lang="en-US" sz="1200" b="1"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Presentation</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571"/>
                    </a:solidFill>
                  </a:tcPr>
                </a:tc>
                <a:tc>
                  <a:txBody>
                    <a:bodyPr/>
                    <a:lstStyle/>
                    <a:p>
                      <a:pPr marL="0" marR="0">
                        <a:lnSpc>
                          <a:spcPct val="115000"/>
                        </a:lnSpc>
                        <a:spcBef>
                          <a:spcPts val="0"/>
                        </a:spcBef>
                        <a:spcAft>
                          <a:spcPts val="0"/>
                        </a:spcAft>
                      </a:pPr>
                      <a:r>
                        <a:rPr lang="en-US" sz="1200" b="1" dirty="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Speaker</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571"/>
                    </a:solidFill>
                  </a:tcPr>
                </a:tc>
                <a:extLst>
                  <a:ext uri="{0D108BD9-81ED-4DB2-BD59-A6C34878D82A}">
                    <a16:rowId xmlns:a16="http://schemas.microsoft.com/office/drawing/2014/main" val="271360870"/>
                  </a:ext>
                </a:extLst>
              </a:tr>
              <a:tr h="331533">
                <a:tc>
                  <a:txBody>
                    <a:bodyPr/>
                    <a:lstStyle/>
                    <a:p>
                      <a:pPr marL="0" marR="102870">
                        <a:lnSpc>
                          <a:spcPct val="115000"/>
                        </a:lnSpc>
                        <a:spcBef>
                          <a:spcPts val="0"/>
                        </a:spcBef>
                        <a:spcAft>
                          <a:spcPts val="0"/>
                        </a:spcAft>
                        <a:tabLst>
                          <a:tab pos="560070" algn="ctr"/>
                        </a:tabLst>
                      </a:pPr>
                      <a:r>
                        <a:rPr lang="en-US" sz="1200" b="1" dirty="0">
                          <a:effectLst/>
                          <a:latin typeface="Segoe UI" panose="020B0502040204020203" pitchFamily="34" charset="0"/>
                          <a:ea typeface="Times New Roman" panose="02020603050405020304" pitchFamily="18" charset="0"/>
                          <a:cs typeface="Times New Roman" panose="02020603050405020304" pitchFamily="18" charset="0"/>
                        </a:rPr>
                        <a:t>8:00</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102870">
                        <a:lnSpc>
                          <a:spcPct val="115000"/>
                        </a:lnSpc>
                        <a:spcBef>
                          <a:spcPts val="0"/>
                        </a:spcBef>
                        <a:spcAft>
                          <a:spcPts val="0"/>
                        </a:spcAft>
                      </a:pPr>
                      <a:r>
                        <a:rPr lang="en-US" sz="1200" b="1" dirty="0">
                          <a:effectLst/>
                          <a:latin typeface="Segoe UI" panose="020B0502040204020203" pitchFamily="34" charset="0"/>
                          <a:ea typeface="Times New Roman" panose="02020603050405020304" pitchFamily="18" charset="0"/>
                          <a:cs typeface="Times New Roman" panose="02020603050405020304" pitchFamily="18" charset="0"/>
                        </a:rPr>
                        <a:t>Convene Meeting</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2598155790"/>
                  </a:ext>
                </a:extLst>
              </a:tr>
              <a:tr h="331533">
                <a:tc>
                  <a:txBody>
                    <a:bodyPr/>
                    <a:lstStyle/>
                    <a:p>
                      <a:pPr marL="0" marR="102870">
                        <a:lnSpc>
                          <a:spcPct val="115000"/>
                        </a:lnSpc>
                        <a:spcBef>
                          <a:spcPts val="0"/>
                        </a:spcBef>
                        <a:spcAft>
                          <a:spcPts val="0"/>
                        </a:spcAft>
                        <a:tabLst>
                          <a:tab pos="560070" algn="ctr"/>
                        </a:tabLst>
                      </a:pP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8:00</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9419735"/>
                  </a:ext>
                </a:extLst>
              </a:tr>
              <a:tr h="404771">
                <a:tc>
                  <a:txBody>
                    <a:bodyPr/>
                    <a:lstStyle/>
                    <a:p>
                      <a:pPr marL="0" marR="102870">
                        <a:lnSpc>
                          <a:spcPct val="115000"/>
                        </a:lnSpc>
                        <a:spcBef>
                          <a:spcPts val="0"/>
                        </a:spcBef>
                        <a:spcAft>
                          <a:spcPts val="0"/>
                        </a:spcAft>
                        <a:tabLst>
                          <a:tab pos="560070" algn="ctr"/>
                        </a:tabLs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224274004"/>
                  </a:ext>
                </a:extLst>
              </a:tr>
              <a:tr h="331533">
                <a:tc>
                  <a:txBody>
                    <a:bodyPr/>
                    <a:lstStyle/>
                    <a:p>
                      <a:pPr marL="0" marR="102870">
                        <a:lnSpc>
                          <a:spcPct val="115000"/>
                        </a:lnSpc>
                        <a:spcBef>
                          <a:spcPts val="0"/>
                        </a:spcBef>
                        <a:spcAft>
                          <a:spcPts val="0"/>
                        </a:spcAft>
                        <a:tabLst>
                          <a:tab pos="560070" algn="ctr"/>
                        </a:tabLs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3760212"/>
                  </a:ext>
                </a:extLst>
              </a:tr>
              <a:tr h="331533">
                <a:tc>
                  <a:txBody>
                    <a:bodyPr/>
                    <a:lstStyle/>
                    <a:p>
                      <a:pPr marL="0" marR="102870">
                        <a:lnSpc>
                          <a:spcPct val="115000"/>
                        </a:lnSpc>
                        <a:spcBef>
                          <a:spcPts val="0"/>
                        </a:spcBef>
                        <a:spcAft>
                          <a:spcPts val="0"/>
                        </a:spcAft>
                        <a:tabLst>
                          <a:tab pos="560070" algn="ctr"/>
                        </a:tabLst>
                      </a:pPr>
                      <a:r>
                        <a:rPr lang="en-US" sz="1200" b="1" dirty="0">
                          <a:effectLst/>
                          <a:latin typeface="Segoe UI" panose="020B0502040204020203" pitchFamily="34" charset="0"/>
                          <a:ea typeface="Times New Roman" panose="02020603050405020304" pitchFamily="18" charset="0"/>
                          <a:cs typeface="Times New Roman" panose="02020603050405020304" pitchFamily="18" charset="0"/>
                        </a:rPr>
                        <a:t>10:00</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102870">
                        <a:lnSpc>
                          <a:spcPct val="115000"/>
                        </a:lnSpc>
                        <a:spcBef>
                          <a:spcPts val="0"/>
                        </a:spcBef>
                        <a:spcAft>
                          <a:spcPts val="0"/>
                        </a:spcAft>
                      </a:pPr>
                      <a:r>
                        <a:rPr lang="en-US" sz="1200" b="1" dirty="0">
                          <a:effectLst/>
                          <a:latin typeface="Segoe UI" panose="020B0502040204020203" pitchFamily="34" charset="0"/>
                          <a:ea typeface="Times New Roman" panose="02020603050405020304" pitchFamily="18" charset="0"/>
                          <a:cs typeface="Times New Roman" panose="02020603050405020304" pitchFamily="18" charset="0"/>
                        </a:rPr>
                        <a:t>Break</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102870">
                        <a:lnSpc>
                          <a:spcPct val="115000"/>
                        </a:lnSpc>
                        <a:spcBef>
                          <a:spcPts val="0"/>
                        </a:spcBef>
                        <a:spcAft>
                          <a:spcPts val="0"/>
                        </a:spcAft>
                      </a:pP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766597345"/>
                  </a:ext>
                </a:extLst>
              </a:tr>
              <a:tr h="331533">
                <a:tc>
                  <a:txBody>
                    <a:bodyPr/>
                    <a:lstStyle/>
                    <a:p>
                      <a:pPr marL="0" marR="102870">
                        <a:lnSpc>
                          <a:spcPct val="115000"/>
                        </a:lnSpc>
                        <a:spcBef>
                          <a:spcPts val="0"/>
                        </a:spcBef>
                        <a:spcAft>
                          <a:spcPts val="0"/>
                        </a:spcAft>
                        <a:tabLst>
                          <a:tab pos="560070" algn="ctr"/>
                        </a:tabLs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2881883"/>
                  </a:ext>
                </a:extLst>
              </a:tr>
              <a:tr h="331533">
                <a:tc>
                  <a:txBody>
                    <a:bodyPr/>
                    <a:lstStyle/>
                    <a:p>
                      <a:pPr marL="0" marR="102870">
                        <a:lnSpc>
                          <a:spcPct val="115000"/>
                        </a:lnSpc>
                        <a:spcBef>
                          <a:spcPts val="0"/>
                        </a:spcBef>
                        <a:spcAft>
                          <a:spcPts val="0"/>
                        </a:spcAft>
                        <a:tabLst>
                          <a:tab pos="560070" algn="ctr"/>
                        </a:tabLs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727699409"/>
                  </a:ext>
                </a:extLst>
              </a:tr>
              <a:tr h="331533">
                <a:tc>
                  <a:txBody>
                    <a:bodyPr/>
                    <a:lstStyle/>
                    <a:p>
                      <a:pPr marL="0" marR="102870" algn="l" defTabSz="914400" rtl="0" eaLnBrk="1" latinLnBrk="0" hangingPunct="1">
                        <a:lnSpc>
                          <a:spcPct val="115000"/>
                        </a:lnSpc>
                        <a:spcBef>
                          <a:spcPts val="0"/>
                        </a:spcBef>
                        <a:spcAft>
                          <a:spcPts val="0"/>
                        </a:spcAft>
                        <a:tabLst>
                          <a:tab pos="560070" algn="ctr"/>
                        </a:tabLst>
                      </a:pPr>
                      <a:endParaRPr lang="en-US" sz="1200" kern="1200" dirty="0">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102870" algn="l" defTabSz="914400" rtl="0" eaLnBrk="1" latinLnBrk="0" hangingPunct="1">
                        <a:lnSpc>
                          <a:spcPct val="115000"/>
                        </a:lnSpc>
                        <a:spcBef>
                          <a:spcPts val="0"/>
                        </a:spcBef>
                        <a:spcAft>
                          <a:spcPts val="0"/>
                        </a:spcAft>
                      </a:pPr>
                      <a:endParaRPr lang="en-US" sz="1200" kern="1200" dirty="0">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102870" algn="l" defTabSz="914400" rtl="0" eaLnBrk="1" latinLnBrk="0" hangingPunct="1">
                        <a:lnSpc>
                          <a:spcPct val="115000"/>
                        </a:lnSpc>
                        <a:spcBef>
                          <a:spcPts val="0"/>
                        </a:spcBef>
                        <a:spcAft>
                          <a:spcPts val="0"/>
                        </a:spcAft>
                      </a:pPr>
                      <a:endParaRPr lang="en-US" sz="1200" kern="1200" dirty="0">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9373010"/>
                  </a:ext>
                </a:extLst>
              </a:tr>
              <a:tr h="331533">
                <a:tc>
                  <a:txBody>
                    <a:bodyPr/>
                    <a:lstStyle/>
                    <a:p>
                      <a:pPr marL="0" marR="102870">
                        <a:lnSpc>
                          <a:spcPct val="115000"/>
                        </a:lnSpc>
                        <a:spcBef>
                          <a:spcPts val="0"/>
                        </a:spcBef>
                        <a:spcAft>
                          <a:spcPts val="0"/>
                        </a:spcAft>
                        <a:tabLst>
                          <a:tab pos="560070" algn="ctr"/>
                        </a:tabLst>
                      </a:pPr>
                      <a:r>
                        <a:rPr lang="en-US" sz="1200" b="1" dirty="0">
                          <a:effectLst/>
                          <a:latin typeface="Segoe UI" panose="020B0502040204020203" pitchFamily="34" charset="0"/>
                          <a:ea typeface="Times New Roman" panose="02020603050405020304" pitchFamily="18" charset="0"/>
                          <a:cs typeface="Times New Roman" panose="02020603050405020304" pitchFamily="18" charset="0"/>
                        </a:rPr>
                        <a:t>12:00</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102870">
                        <a:lnSpc>
                          <a:spcPct val="115000"/>
                        </a:lnSpc>
                        <a:spcBef>
                          <a:spcPts val="0"/>
                        </a:spcBef>
                        <a:spcAft>
                          <a:spcPts val="0"/>
                        </a:spcAft>
                      </a:pPr>
                      <a:r>
                        <a:rPr lang="en-US" sz="1200" b="1" dirty="0">
                          <a:effectLst/>
                          <a:latin typeface="Segoe UI" panose="020B0502040204020203" pitchFamily="34" charset="0"/>
                          <a:ea typeface="Times New Roman" panose="02020603050405020304" pitchFamily="18" charset="0"/>
                          <a:cs typeface="Times New Roman" panose="02020603050405020304" pitchFamily="18" charset="0"/>
                        </a:rPr>
                        <a:t>Lunch</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102870">
                        <a:lnSpc>
                          <a:spcPct val="115000"/>
                        </a:lnSpc>
                        <a:spcBef>
                          <a:spcPts val="0"/>
                        </a:spcBef>
                        <a:spcAft>
                          <a:spcPts val="0"/>
                        </a:spcAft>
                      </a:pP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409255333"/>
                  </a:ext>
                </a:extLst>
              </a:tr>
              <a:tr h="331533">
                <a:tc>
                  <a:txBody>
                    <a:bodyPr/>
                    <a:lstStyle/>
                    <a:p>
                      <a:pPr marL="0" marR="102870">
                        <a:lnSpc>
                          <a:spcPct val="115000"/>
                        </a:lnSpc>
                        <a:spcBef>
                          <a:spcPts val="0"/>
                        </a:spcBef>
                        <a:spcAft>
                          <a:spcPts val="0"/>
                        </a:spcAft>
                        <a:tabLst>
                          <a:tab pos="560070" algn="ctr"/>
                        </a:tabLs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8939695"/>
                  </a:ext>
                </a:extLst>
              </a:tr>
              <a:tr h="331533">
                <a:tc>
                  <a:txBody>
                    <a:bodyPr/>
                    <a:lstStyle/>
                    <a:p>
                      <a:pPr marL="0" marR="102870">
                        <a:lnSpc>
                          <a:spcPct val="115000"/>
                        </a:lnSpc>
                        <a:spcBef>
                          <a:spcPts val="0"/>
                        </a:spcBef>
                        <a:spcAft>
                          <a:spcPts val="0"/>
                        </a:spcAft>
                        <a:tabLst>
                          <a:tab pos="560070" algn="ctr"/>
                        </a:tabLs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690304744"/>
                  </a:ext>
                </a:extLst>
              </a:tr>
              <a:tr h="331533">
                <a:tc>
                  <a:txBody>
                    <a:bodyPr/>
                    <a:lstStyle/>
                    <a:p>
                      <a:pPr marL="0" marR="102870">
                        <a:lnSpc>
                          <a:spcPct val="115000"/>
                        </a:lnSpc>
                        <a:spcBef>
                          <a:spcPts val="0"/>
                        </a:spcBef>
                        <a:spcAft>
                          <a:spcPts val="0"/>
                        </a:spcAft>
                        <a:tabLst>
                          <a:tab pos="560070" algn="ctr"/>
                        </a:tabLst>
                      </a:pPr>
                      <a:r>
                        <a:rPr lang="en-US" sz="1200" b="1" dirty="0">
                          <a:effectLst/>
                          <a:latin typeface="Segoe UI" panose="020B0502040204020203" pitchFamily="34" charset="0"/>
                          <a:ea typeface="Times New Roman" panose="02020603050405020304" pitchFamily="18" charset="0"/>
                          <a:cs typeface="Times New Roman" panose="02020603050405020304" pitchFamily="18" charset="0"/>
                        </a:rPr>
                        <a:t>3:00</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102870">
                        <a:lnSpc>
                          <a:spcPct val="115000"/>
                        </a:lnSpc>
                        <a:spcBef>
                          <a:spcPts val="0"/>
                        </a:spcBef>
                        <a:spcAft>
                          <a:spcPts val="0"/>
                        </a:spcAft>
                      </a:pPr>
                      <a:r>
                        <a:rPr lang="en-US" sz="1200" b="1" dirty="0">
                          <a:effectLst/>
                          <a:latin typeface="Segoe UI" panose="020B0502040204020203" pitchFamily="34" charset="0"/>
                          <a:ea typeface="Times New Roman" panose="02020603050405020304" pitchFamily="18" charset="0"/>
                          <a:cs typeface="Times New Roman" panose="02020603050405020304" pitchFamily="18" charset="0"/>
                        </a:rPr>
                        <a:t>Break</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9979672"/>
                  </a:ext>
                </a:extLst>
              </a:tr>
              <a:tr h="379781">
                <a:tc>
                  <a:txBody>
                    <a:bodyPr/>
                    <a:lstStyle/>
                    <a:p>
                      <a:pPr marL="0" marR="102870">
                        <a:lnSpc>
                          <a:spcPct val="115000"/>
                        </a:lnSpc>
                        <a:spcBef>
                          <a:spcPts val="0"/>
                        </a:spcBef>
                        <a:spcAft>
                          <a:spcPts val="0"/>
                        </a:spcAft>
                        <a:tabLst>
                          <a:tab pos="560070" algn="ctr"/>
                        </a:tabLs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102870">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643200741"/>
                  </a:ext>
                </a:extLst>
              </a:tr>
              <a:tr h="331533">
                <a:tc>
                  <a:txBody>
                    <a:bodyPr/>
                    <a:lstStyle/>
                    <a:p>
                      <a:pPr marL="0" marR="102870">
                        <a:lnSpc>
                          <a:spcPct val="115000"/>
                        </a:lnSpc>
                        <a:spcBef>
                          <a:spcPts val="0"/>
                        </a:spcBef>
                        <a:spcAft>
                          <a:spcPts val="0"/>
                        </a:spcAft>
                        <a:tabLst>
                          <a:tab pos="560070" algn="ctr"/>
                        </a:tabLst>
                      </a:pPr>
                      <a:r>
                        <a:rPr lang="en-US" sz="1200" b="1" dirty="0">
                          <a:effectLst/>
                          <a:latin typeface="Segoe UI" panose="020B0502040204020203" pitchFamily="34" charset="0"/>
                          <a:ea typeface="Times New Roman" panose="02020603050405020304" pitchFamily="18" charset="0"/>
                          <a:cs typeface="Times New Roman" panose="02020603050405020304" pitchFamily="18" charset="0"/>
                        </a:rPr>
                        <a:t>5:00</a:t>
                      </a:r>
                      <a:endParaRPr lang="en-US"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102870">
                        <a:lnSpc>
                          <a:spcPct val="115000"/>
                        </a:lnSpc>
                        <a:spcBef>
                          <a:spcPts val="0"/>
                        </a:spcBef>
                        <a:spcAft>
                          <a:spcPts val="0"/>
                        </a:spcAft>
                      </a:pPr>
                      <a:r>
                        <a:rPr lang="en-US" sz="1200" b="1" dirty="0">
                          <a:effectLst/>
                          <a:latin typeface="Segoe UI" panose="020B0502040204020203" pitchFamily="34" charset="0"/>
                          <a:ea typeface="Times New Roman" panose="02020603050405020304" pitchFamily="18" charset="0"/>
                          <a:cs typeface="Times New Roman" panose="02020603050405020304" pitchFamily="18" charset="0"/>
                        </a:rPr>
                        <a:t>Adjourn</a:t>
                      </a:r>
                      <a:endParaRPr lang="en-US" sz="1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102870">
                        <a:lnSpc>
                          <a:spcPct val="115000"/>
                        </a:lnSpc>
                        <a:spcBef>
                          <a:spcPts val="0"/>
                        </a:spcBef>
                        <a:spcAft>
                          <a:spcPts val="0"/>
                        </a:spcAft>
                      </a:pP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2754446"/>
                  </a:ext>
                </a:extLst>
              </a:tr>
            </a:tbl>
          </a:graphicData>
        </a:graphic>
      </p:graphicFrame>
      <p:sp>
        <p:nvSpPr>
          <p:cNvPr id="13" name="Title 1"/>
          <p:cNvSpPr>
            <a:spLocks noGrp="1"/>
          </p:cNvSpPr>
          <p:nvPr>
            <p:ph type="title"/>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Click to edit Master title style</a:t>
            </a:r>
          </a:p>
        </p:txBody>
      </p:sp>
      <p:pic>
        <p:nvPicPr>
          <p:cNvPr id="2" name="Picture 1" descr="Logo&#10;&#10;Description automatically generated">
            <a:extLst>
              <a:ext uri="{FF2B5EF4-FFF2-40B4-BE49-F238E27FC236}">
                <a16:creationId xmlns:a16="http://schemas.microsoft.com/office/drawing/2014/main" id="{039C7098-F0C6-73BE-3D86-D3F5AB6F7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1528947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d Chart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graphicFrame>
        <p:nvGraphicFramePr>
          <p:cNvPr id="2" name="Table 1"/>
          <p:cNvGraphicFramePr>
            <a:graphicFrameLocks noGrp="1"/>
          </p:cNvGraphicFramePr>
          <p:nvPr userDrawn="1">
            <p:extLst>
              <p:ext uri="{D42A27DB-BD31-4B8C-83A1-F6EECF244321}">
                <p14:modId xmlns:p14="http://schemas.microsoft.com/office/powerpoint/2010/main" val="271191812"/>
              </p:ext>
            </p:extLst>
          </p:nvPr>
        </p:nvGraphicFramePr>
        <p:xfrm>
          <a:off x="165538" y="1532083"/>
          <a:ext cx="11274358" cy="4846320"/>
        </p:xfrm>
        <a:graphic>
          <a:graphicData uri="http://schemas.openxmlformats.org/drawingml/2006/table">
            <a:tbl>
              <a:tblPr bandRow="1">
                <a:tableStyleId>{BDBED569-4797-4DF1-A0F4-6AAB3CD982D8}</a:tableStyleId>
              </a:tblPr>
              <a:tblGrid>
                <a:gridCol w="5511907">
                  <a:extLst>
                    <a:ext uri="{9D8B030D-6E8A-4147-A177-3AD203B41FA5}">
                      <a16:colId xmlns:a16="http://schemas.microsoft.com/office/drawing/2014/main" val="3455249154"/>
                    </a:ext>
                  </a:extLst>
                </a:gridCol>
                <a:gridCol w="5762451">
                  <a:extLst>
                    <a:ext uri="{9D8B030D-6E8A-4147-A177-3AD203B41FA5}">
                      <a16:colId xmlns:a16="http://schemas.microsoft.com/office/drawing/2014/main" val="3729642697"/>
                    </a:ext>
                  </a:extLst>
                </a:gridCol>
              </a:tblGrid>
              <a:tr h="365760">
                <a:tc>
                  <a:txBody>
                    <a:bodyPr/>
                    <a:lstStyle/>
                    <a:p>
                      <a:r>
                        <a:rPr lang="en-US" b="1" dirty="0">
                          <a:latin typeface="Segoe UI" panose="020B0502040204020203" pitchFamily="34" charset="0"/>
                          <a:cs typeface="Segoe UI" panose="020B0502040204020203" pitchFamily="34" charset="0"/>
                        </a:rPr>
                        <a:t>PROJECT 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B5C1"/>
                    </a:solidFill>
                  </a:tcPr>
                </a:tc>
                <a:tc>
                  <a:txBody>
                    <a:bodyPr/>
                    <a:lstStyle/>
                    <a:p>
                      <a:r>
                        <a:rPr lang="en-US" b="1" dirty="0">
                          <a:latin typeface="Segoe UI" panose="020B0502040204020203" pitchFamily="34" charset="0"/>
                          <a:cs typeface="Segoe UI" panose="020B0502040204020203" pitchFamily="34" charset="0"/>
                        </a:rPr>
                        <a:t>OBJECTIVE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B5C1"/>
                    </a:solidFill>
                  </a:tcPr>
                </a:tc>
                <a:extLst>
                  <a:ext uri="{0D108BD9-81ED-4DB2-BD59-A6C34878D82A}">
                    <a16:rowId xmlns:a16="http://schemas.microsoft.com/office/drawing/2014/main" val="3992270513"/>
                  </a:ext>
                </a:extLst>
              </a:tr>
              <a:tr h="2286000">
                <a:tc>
                  <a:txBody>
                    <a:bodyPr/>
                    <a:lstStyle/>
                    <a:p>
                      <a:r>
                        <a:rPr lang="en-US" sz="1800" u="sng" dirty="0">
                          <a:latin typeface="Segoe UI" panose="020B0502040204020203" pitchFamily="34" charset="0"/>
                          <a:cs typeface="Segoe UI" panose="020B0502040204020203" pitchFamily="34" charset="0"/>
                        </a:rPr>
                        <a:t>Prime/Lead</a:t>
                      </a:r>
                      <a:r>
                        <a:rPr lang="en-US" sz="1800" dirty="0">
                          <a:latin typeface="Segoe UI" panose="020B0502040204020203" pitchFamily="34" charset="0"/>
                          <a:cs typeface="Segoe UI" panose="020B0502040204020203" pitchFamily="34" charset="0"/>
                        </a:rPr>
                        <a:t>:</a:t>
                      </a:r>
                    </a:p>
                    <a:p>
                      <a:endParaRPr lang="en-US" sz="1800" dirty="0">
                        <a:latin typeface="Segoe UI" panose="020B0502040204020203" pitchFamily="34" charset="0"/>
                        <a:cs typeface="Segoe UI" panose="020B0502040204020203" pitchFamily="34" charset="0"/>
                      </a:endParaRPr>
                    </a:p>
                    <a:p>
                      <a:r>
                        <a:rPr lang="en-US" sz="1800" u="sng" dirty="0">
                          <a:latin typeface="Segoe UI" panose="020B0502040204020203" pitchFamily="34" charset="0"/>
                          <a:cs typeface="Segoe UI" panose="020B0502040204020203" pitchFamily="34" charset="0"/>
                        </a:rPr>
                        <a:t>Team Members</a:t>
                      </a:r>
                      <a:r>
                        <a:rPr lang="en-US" sz="1800" dirty="0">
                          <a:latin typeface="Segoe UI" panose="020B0502040204020203" pitchFamily="34" charset="0"/>
                          <a:cs typeface="Segoe UI" panose="020B0502040204020203" pitchFamily="34" charset="0"/>
                        </a:rPr>
                        <a:t>:  </a:t>
                      </a:r>
                    </a:p>
                    <a:p>
                      <a:endParaRPr lang="en-US" sz="1800" dirty="0">
                        <a:latin typeface="Segoe UI" panose="020B0502040204020203" pitchFamily="34" charset="0"/>
                        <a:cs typeface="Segoe UI" panose="020B0502040204020203" pitchFamily="34" charset="0"/>
                      </a:endParaRPr>
                    </a:p>
                    <a:p>
                      <a:r>
                        <a:rPr lang="en-US" sz="1800" u="sng" dirty="0">
                          <a:latin typeface="Segoe UI" panose="020B0502040204020203" pitchFamily="34" charset="0"/>
                          <a:cs typeface="Segoe UI" panose="020B0502040204020203" pitchFamily="34" charset="0"/>
                        </a:rPr>
                        <a:t>Duration</a:t>
                      </a:r>
                      <a:r>
                        <a:rPr lang="en-US" sz="1800" dirty="0">
                          <a:latin typeface="Segoe UI" panose="020B0502040204020203" pitchFamily="34" charset="0"/>
                          <a:cs typeface="Segoe UI" panose="020B0502040204020203"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Segoe UI" panose="020B0502040204020203" pitchFamily="34" charset="0"/>
                          <a:cs typeface="Segoe UI" panose="020B0502040204020203" pitchFamily="34" charset="0"/>
                        </a:rPr>
                        <a:t>Enter</a:t>
                      </a:r>
                      <a:r>
                        <a:rPr lang="en-US" baseline="0" dirty="0">
                          <a:latin typeface="Segoe UI" panose="020B0502040204020203" pitchFamily="34" charset="0"/>
                          <a:cs typeface="Segoe UI" panose="020B0502040204020203" pitchFamily="34" charset="0"/>
                        </a:rPr>
                        <a:t> objective here.</a:t>
                      </a:r>
                      <a:endParaRPr lang="en-US"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9032222"/>
                  </a:ext>
                </a:extLst>
              </a:tr>
              <a:tr h="365760">
                <a:tc>
                  <a:txBody>
                    <a:bodyPr/>
                    <a:lstStyle/>
                    <a:p>
                      <a:r>
                        <a:rPr lang="en-US" b="1" dirty="0">
                          <a:latin typeface="Segoe UI" panose="020B0502040204020203" pitchFamily="34" charset="0"/>
                          <a:cs typeface="Segoe UI" panose="020B0502040204020203" pitchFamily="34" charset="0"/>
                        </a:rPr>
                        <a:t>DELIVERABLES/BENEFITS/ROI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B5C1"/>
                    </a:solidFill>
                  </a:tcPr>
                </a:tc>
                <a:tc>
                  <a:txBody>
                    <a:bodyPr/>
                    <a:lstStyle/>
                    <a:p>
                      <a:r>
                        <a:rPr lang="en-US" b="1" dirty="0">
                          <a:latin typeface="Segoe UI" panose="020B0502040204020203" pitchFamily="34" charset="0"/>
                          <a:cs typeface="Segoe UI" panose="020B0502040204020203" pitchFamily="34" charset="0"/>
                        </a:rPr>
                        <a:t>FINANCIAL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B5C1"/>
                    </a:solidFill>
                  </a:tcPr>
                </a:tc>
                <a:extLst>
                  <a:ext uri="{0D108BD9-81ED-4DB2-BD59-A6C34878D82A}">
                    <a16:rowId xmlns:a16="http://schemas.microsoft.com/office/drawing/2014/main" val="2005705520"/>
                  </a:ext>
                </a:extLst>
              </a:tr>
              <a:tr h="1828800">
                <a:tc>
                  <a:txBody>
                    <a:bodyPr/>
                    <a:lstStyle/>
                    <a:p>
                      <a:pPr marL="285750"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 </a:t>
                      </a:r>
                    </a:p>
                    <a:p>
                      <a:pPr marL="285750"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 </a:t>
                      </a:r>
                    </a:p>
                    <a:p>
                      <a:pPr marL="285750" indent="-285750">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Segoe UI" panose="020B0502040204020203" pitchFamily="34" charset="0"/>
                          <a:cs typeface="Segoe UI" panose="020B0502040204020203" pitchFamily="34" charset="0"/>
                        </a:rPr>
                        <a:t>Program Funds:  $</a:t>
                      </a:r>
                    </a:p>
                    <a:p>
                      <a:r>
                        <a:rPr lang="en-US" dirty="0">
                          <a:latin typeface="Segoe UI" panose="020B0502040204020203" pitchFamily="34" charset="0"/>
                          <a:cs typeface="Segoe UI" panose="020B0502040204020203" pitchFamily="34" charset="0"/>
                        </a:rPr>
                        <a:t>Cost</a:t>
                      </a:r>
                      <a:r>
                        <a:rPr lang="en-US" baseline="0" dirty="0">
                          <a:latin typeface="Segoe UI" panose="020B0502040204020203" pitchFamily="34" charset="0"/>
                          <a:cs typeface="Segoe UI" panose="020B0502040204020203" pitchFamily="34" charset="0"/>
                        </a:rPr>
                        <a:t> Share:         $</a:t>
                      </a:r>
                      <a:endParaRPr lang="en-US"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075137"/>
                  </a:ext>
                </a:extLst>
              </a:tr>
            </a:tbl>
          </a:graphicData>
        </a:graphic>
      </p:graphicFrame>
      <p:sp>
        <p:nvSpPr>
          <p:cNvPr id="11" name="TextBox 10"/>
          <p:cNvSpPr txBox="1"/>
          <p:nvPr userDrawn="1"/>
        </p:nvSpPr>
        <p:spPr>
          <a:xfrm>
            <a:off x="69850" y="1088325"/>
            <a:ext cx="5459401" cy="369332"/>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Subtitle</a:t>
            </a:r>
          </a:p>
        </p:txBody>
      </p:sp>
      <p:sp>
        <p:nvSpPr>
          <p:cNvPr id="12" name="TextBox 11"/>
          <p:cNvSpPr txBox="1"/>
          <p:nvPr userDrawn="1"/>
        </p:nvSpPr>
        <p:spPr>
          <a:xfrm>
            <a:off x="10135485" y="1046285"/>
            <a:ext cx="1282776" cy="369332"/>
          </a:xfrm>
          <a:prstGeom prst="rect">
            <a:avLst/>
          </a:prstGeom>
          <a:noFill/>
        </p:spPr>
        <p:txBody>
          <a:bodyPr wrap="square" rtlCol="0">
            <a:spAutoFit/>
          </a:bodyPr>
          <a:lstStyle/>
          <a:p>
            <a:pPr algn="r"/>
            <a:r>
              <a:rPr lang="en-US" dirty="0">
                <a:latin typeface="Segoe UI" panose="020B0502040204020203" pitchFamily="34" charset="0"/>
                <a:cs typeface="Segoe UI" panose="020B0502040204020203" pitchFamily="34" charset="0"/>
              </a:rPr>
              <a:t>0/00</a:t>
            </a:r>
          </a:p>
        </p:txBody>
      </p:sp>
      <p:pic>
        <p:nvPicPr>
          <p:cNvPr id="3" name="Picture 2" descr="Logo&#10;&#10;Description automatically generated">
            <a:extLst>
              <a:ext uri="{FF2B5EF4-FFF2-40B4-BE49-F238E27FC236}">
                <a16:creationId xmlns:a16="http://schemas.microsoft.com/office/drawing/2014/main" id="{4599F1D3-FEF0-F5ED-43F7-1B6B4C50AC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3264215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766219"/>
            <a:ext cx="10515600" cy="1325563"/>
          </a:xfrm>
          <a:prstGeom prst="rect">
            <a:avLst/>
          </a:prstGeom>
        </p:spPr>
        <p:txBody>
          <a:bodyPr/>
          <a:lstStyle>
            <a:lvl1pPr algn="ctr">
              <a:defRPr>
                <a:latin typeface="Segoe UI" panose="020B0502040204020203" pitchFamily="34" charset="0"/>
                <a:cs typeface="Segoe UI" panose="020B0502040204020203" pitchFamily="34" charset="0"/>
              </a:defRPr>
            </a:lvl1pPr>
          </a:lstStyle>
          <a:p>
            <a:r>
              <a:rPr lang="en-US" dirty="0"/>
              <a:t>Questions?</a:t>
            </a:r>
          </a:p>
        </p:txBody>
      </p:sp>
      <p:sp>
        <p:nvSpPr>
          <p:cNvPr id="4" name="Slide Number Placeholder 3"/>
          <p:cNvSpPr>
            <a:spLocks noGrp="1"/>
          </p:cNvSpPr>
          <p:nvPr>
            <p:ph type="sldNum" sz="quarter" idx="11"/>
          </p:nvPr>
        </p:nvSpPr>
        <p:spPr/>
        <p:txBody>
          <a:bodyPr/>
          <a:lstStyle>
            <a:lvl1pPr>
              <a:defRPr>
                <a:solidFill>
                  <a:schemeClr val="bg2">
                    <a:lumMod val="50000"/>
                  </a:schemeClr>
                </a:solidFill>
              </a:defRPr>
            </a:lvl1pPr>
          </a:lstStyle>
          <a:p>
            <a:fld id="{A916C171-007E-46CF-80D5-F89E015BD616}"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838" y="5675431"/>
            <a:ext cx="1626901" cy="977918"/>
          </a:xfrm>
          <a:prstGeom prst="rect">
            <a:avLst/>
          </a:prstGeom>
        </p:spPr>
      </p:pic>
      <p:pic>
        <p:nvPicPr>
          <p:cNvPr id="3" name="Picture 2" descr="Logo&#10;&#10;Description automatically generated">
            <a:extLst>
              <a:ext uri="{FF2B5EF4-FFF2-40B4-BE49-F238E27FC236}">
                <a16:creationId xmlns:a16="http://schemas.microsoft.com/office/drawing/2014/main" id="{47FD0713-1C85-8D65-18B9-AC7CA66896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426938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Drydocking</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3">
            <a:extLst>
              <a:ext uri="{FF2B5EF4-FFF2-40B4-BE49-F238E27FC236}">
                <a16:creationId xmlns:a16="http://schemas.microsoft.com/office/drawing/2014/main" id="{C34D6EDA-3754-FFDE-B2F8-CAC8D656FDFB}"/>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14533" b="14249"/>
          <a:stretch/>
        </p:blipFill>
        <p:spPr bwMode="auto">
          <a:xfrm>
            <a:off x="1992312" y="1458727"/>
            <a:ext cx="8207375" cy="438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B7C013F1-E237-E05E-20EF-4EDF7943E3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405089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hasCustomPrompt="1"/>
          </p:nvPr>
        </p:nvSpPr>
        <p:spPr>
          <a:xfrm>
            <a:off x="69850" y="1130178"/>
            <a:ext cx="11187622" cy="1302471"/>
          </a:xfrm>
        </p:spPr>
        <p:txBody>
          <a:bodyPr/>
          <a:lstStyle>
            <a:lvl1pPr marL="0" indent="0">
              <a:buNone/>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Keel Blocks </a:t>
            </a:r>
          </a:p>
          <a:p>
            <a:pPr lvl="0"/>
            <a:r>
              <a:rPr lang="en-US" dirty="0"/>
              <a:t>Support most of a ship’s weight</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Drydocking</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a:extLst>
              <a:ext uri="{FF2B5EF4-FFF2-40B4-BE49-F238E27FC236}">
                <a16:creationId xmlns:a16="http://schemas.microsoft.com/office/drawing/2014/main" id="{8C21DC6E-4497-3B1A-5D6D-5DCCA8A2622A}"/>
              </a:ext>
            </a:extLst>
          </p:cNvPr>
          <p:cNvPicPr>
            <a:picLocks noChangeAspect="1"/>
          </p:cNvPicPr>
          <p:nvPr userDrawn="1"/>
        </p:nvPicPr>
        <p:blipFill>
          <a:blip r:embed="rId3"/>
          <a:stretch>
            <a:fillRect/>
          </a:stretch>
        </p:blipFill>
        <p:spPr>
          <a:xfrm>
            <a:off x="3340100" y="2895601"/>
            <a:ext cx="5511800" cy="3260501"/>
          </a:xfrm>
          <a:prstGeom prst="rect">
            <a:avLst/>
          </a:prstGeom>
        </p:spPr>
      </p:pic>
      <p:pic>
        <p:nvPicPr>
          <p:cNvPr id="4" name="Picture 3" descr="Logo&#10;&#10;Description automatically generated">
            <a:extLst>
              <a:ext uri="{FF2B5EF4-FFF2-40B4-BE49-F238E27FC236}">
                <a16:creationId xmlns:a16="http://schemas.microsoft.com/office/drawing/2014/main" id="{FA4B8848-F725-BF9C-E7E2-CF34FD10D3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3774307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hasCustomPrompt="1"/>
          </p:nvPr>
        </p:nvSpPr>
        <p:spPr>
          <a:xfrm>
            <a:off x="69850" y="1130178"/>
            <a:ext cx="11248007" cy="1423233"/>
          </a:xfrm>
        </p:spPr>
        <p:txBody>
          <a:bodyPr/>
          <a:lstStyle>
            <a:lvl1pPr marL="0" indent="0">
              <a:buNone/>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Side Blocks</a:t>
            </a:r>
          </a:p>
          <a:p>
            <a:pPr lvl="0"/>
            <a:r>
              <a:rPr lang="en-US" dirty="0"/>
              <a:t>Keep vessel upright</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Drydocking</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8C2E5B7C-1E42-90A5-A23F-2CD5ABA23B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pic>
        <p:nvPicPr>
          <p:cNvPr id="4" name="Picture 3">
            <a:extLst>
              <a:ext uri="{FF2B5EF4-FFF2-40B4-BE49-F238E27FC236}">
                <a16:creationId xmlns:a16="http://schemas.microsoft.com/office/drawing/2014/main" id="{C8E2C456-4BF7-2BEA-846C-F70D91DD8CBC}"/>
              </a:ext>
            </a:extLst>
          </p:cNvPr>
          <p:cNvPicPr>
            <a:picLocks noChangeAspect="1"/>
          </p:cNvPicPr>
          <p:nvPr userDrawn="1"/>
        </p:nvPicPr>
        <p:blipFill>
          <a:blip r:embed="rId4"/>
          <a:stretch>
            <a:fillRect/>
          </a:stretch>
        </p:blipFill>
        <p:spPr>
          <a:xfrm>
            <a:off x="3340100" y="2895601"/>
            <a:ext cx="5511800" cy="3260501"/>
          </a:xfrm>
          <a:prstGeom prst="rect">
            <a:avLst/>
          </a:prstGeom>
        </p:spPr>
      </p:pic>
    </p:spTree>
    <p:extLst>
      <p:ext uri="{BB962C8B-B14F-4D97-AF65-F5344CB8AC3E}">
        <p14:creationId xmlns:p14="http://schemas.microsoft.com/office/powerpoint/2010/main" val="303177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Drydocking</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pic>
        <p:nvPicPr>
          <p:cNvPr id="4" name="Picture 2">
            <a:extLst>
              <a:ext uri="{FF2B5EF4-FFF2-40B4-BE49-F238E27FC236}">
                <a16:creationId xmlns:a16="http://schemas.microsoft.com/office/drawing/2014/main" id="{D2468C92-CA41-B13F-9126-9CEDC751F0FD}"/>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5417" t="23704" r="20973"/>
          <a:stretch/>
        </p:blipFill>
        <p:spPr bwMode="auto">
          <a:xfrm>
            <a:off x="135467" y="1874899"/>
            <a:ext cx="4153470" cy="443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aulingbilgeblockold">
            <a:extLst>
              <a:ext uri="{FF2B5EF4-FFF2-40B4-BE49-F238E27FC236}">
                <a16:creationId xmlns:a16="http://schemas.microsoft.com/office/drawing/2014/main" id="{4101639E-4680-8070-D49C-B9348FBEFE93}"/>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387399" y="1874899"/>
            <a:ext cx="3669133" cy="443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picture containing way&#10;&#10;Description automatically generated">
            <a:extLst>
              <a:ext uri="{FF2B5EF4-FFF2-40B4-BE49-F238E27FC236}">
                <a16:creationId xmlns:a16="http://schemas.microsoft.com/office/drawing/2014/main" id="{8A850FB3-0288-8C9E-C5CB-0E7D043D673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5000" t="52223" r="40000" b="9444"/>
          <a:stretch/>
        </p:blipFill>
        <p:spPr>
          <a:xfrm>
            <a:off x="4410673" y="1874899"/>
            <a:ext cx="3854990" cy="4433238"/>
          </a:xfrm>
          <a:prstGeom prst="rect">
            <a:avLst/>
          </a:prstGeom>
        </p:spPr>
      </p:pic>
    </p:spTree>
    <p:extLst>
      <p:ext uri="{BB962C8B-B14F-4D97-AF65-F5344CB8AC3E}">
        <p14:creationId xmlns:p14="http://schemas.microsoft.com/office/powerpoint/2010/main" val="4282842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hasCustomPrompt="1"/>
          </p:nvPr>
        </p:nvSpPr>
        <p:spPr>
          <a:xfrm>
            <a:off x="69850" y="1130178"/>
            <a:ext cx="11550650" cy="5091160"/>
          </a:xfrm>
        </p:spPr>
        <p:txBody>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7.5 ft block height (shaft removal)</a:t>
            </a:r>
          </a:p>
          <a:p>
            <a:pPr lvl="0"/>
            <a:r>
              <a:rPr lang="en-US" dirty="0"/>
              <a:t>5.5 ft base block + 2 ft of soft wood</a:t>
            </a:r>
          </a:p>
          <a:p>
            <a:pPr lvl="0"/>
            <a:r>
              <a:rPr lang="en-US" dirty="0"/>
              <a:t>80 Blocks total (KB + SBs)</a:t>
            </a:r>
          </a:p>
          <a:p>
            <a:pPr lvl="0"/>
            <a:r>
              <a:rPr lang="en-US" dirty="0"/>
              <a:t>Max SB height = 5 ft</a:t>
            </a:r>
          </a:p>
          <a:p>
            <a:pPr lvl="0"/>
            <a:r>
              <a:rPr lang="en-US" dirty="0"/>
              <a:t>~2600 ft³</a:t>
            </a:r>
          </a:p>
          <a:p>
            <a:pPr lvl="0"/>
            <a:endParaRPr lang="en-US" dirty="0"/>
          </a:p>
          <a:p>
            <a:pPr lvl="0"/>
            <a:r>
              <a:rPr lang="en-US" dirty="0"/>
              <a:t>Softwood lifespan = 2 years</a:t>
            </a:r>
          </a:p>
          <a:p>
            <a:pPr lvl="0"/>
            <a:r>
              <a:rPr lang="en-US" dirty="0"/>
              <a:t>Rubber lifespan = 10 years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Drydocking</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pic>
        <p:nvPicPr>
          <p:cNvPr id="4" name="Picture 3" descr="A picture containing way&#10;&#10;Description automatically generated">
            <a:extLst>
              <a:ext uri="{FF2B5EF4-FFF2-40B4-BE49-F238E27FC236}">
                <a16:creationId xmlns:a16="http://schemas.microsoft.com/office/drawing/2014/main" id="{29EE2A05-DC86-3461-07DF-DEFE6D23484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5000" t="52223" r="40000" b="9444"/>
          <a:stretch/>
        </p:blipFill>
        <p:spPr>
          <a:xfrm>
            <a:off x="7628646" y="1898818"/>
            <a:ext cx="3854990" cy="4433238"/>
          </a:xfrm>
          <a:prstGeom prst="rect">
            <a:avLst/>
          </a:prstGeom>
        </p:spPr>
      </p:pic>
    </p:spTree>
    <p:extLst>
      <p:ext uri="{BB962C8B-B14F-4D97-AF65-F5344CB8AC3E}">
        <p14:creationId xmlns:p14="http://schemas.microsoft.com/office/powerpoint/2010/main" val="4276005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Block Construction History</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pic>
        <p:nvPicPr>
          <p:cNvPr id="1026" name="Picture 2" descr="Dry dock, New York, 19th century - Stock Image - C015/6081 - Science Photo  Library">
            <a:extLst>
              <a:ext uri="{FF2B5EF4-FFF2-40B4-BE49-F238E27FC236}">
                <a16:creationId xmlns:a16="http://schemas.microsoft.com/office/drawing/2014/main" id="{F5EA59BE-8B60-FDCB-98E6-4A7D3B67C7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94644" y="1592392"/>
            <a:ext cx="6562839" cy="415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87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3" name="Content Placeholder 2"/>
          <p:cNvSpPr>
            <a:spLocks noGrp="1"/>
          </p:cNvSpPr>
          <p:nvPr>
            <p:ph idx="1" hasCustomPrompt="1"/>
          </p:nvPr>
        </p:nvSpPr>
        <p:spPr>
          <a:xfrm>
            <a:off x="69850" y="1130178"/>
            <a:ext cx="11550650" cy="5091160"/>
          </a:xfrm>
        </p:spPr>
        <p:txBody>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High Density Polyethylene (HDPE)</a:t>
            </a:r>
          </a:p>
          <a:p>
            <a:pPr lvl="1"/>
            <a:r>
              <a:rPr lang="en-US" dirty="0"/>
              <a:t>Goal is to replace hard and/or soft wood caps</a:t>
            </a:r>
          </a:p>
          <a:p>
            <a:pPr lvl="0"/>
            <a:endParaRPr lang="en-US" dirty="0"/>
          </a:p>
          <a:p>
            <a:pPr lvl="0"/>
            <a:r>
              <a:rPr lang="en-US" dirty="0"/>
              <a:t>Neoprene Pads</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Goal is to replace hard and/or soft wood caps</a:t>
            </a:r>
          </a:p>
          <a:p>
            <a:pPr lvl="0"/>
            <a:endParaRPr lang="en-US" dirty="0"/>
          </a:p>
          <a:p>
            <a:pPr lvl="0"/>
            <a:r>
              <a:rPr lang="en-US" dirty="0"/>
              <a:t>Fiber Reinforced Concrete (FRC)</a:t>
            </a:r>
          </a:p>
          <a:p>
            <a:pPr lvl="1"/>
            <a:r>
              <a:rPr lang="en-US" dirty="0"/>
              <a:t>Goal is to replace traditional steel reinforced concrete</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2416"/>
          <a:stretch/>
        </p:blipFill>
        <p:spPr>
          <a:xfrm>
            <a:off x="-623136" y="-105708"/>
            <a:ext cx="12598400" cy="1381961"/>
          </a:xfrm>
          <a:prstGeom prst="rect">
            <a:avLst/>
          </a:prstGeom>
        </p:spPr>
      </p:pic>
      <p:sp>
        <p:nvSpPr>
          <p:cNvPr id="8" name="Title 1"/>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New Materials</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52416" b="27631"/>
          <a:stretch/>
        </p:blipFill>
        <p:spPr>
          <a:xfrm rot="10800000">
            <a:off x="-607927" y="6390289"/>
            <a:ext cx="13474840" cy="579484"/>
          </a:xfrm>
          <a:prstGeom prst="rect">
            <a:avLst/>
          </a:prstGeom>
        </p:spPr>
      </p:pic>
      <p:sp>
        <p:nvSpPr>
          <p:cNvPr id="10" name="Slide Number Placeholder 3"/>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EF0689B3-52C3-5537-8AB0-3930E5EF47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Tree>
    <p:extLst>
      <p:ext uri="{BB962C8B-B14F-4D97-AF65-F5344CB8AC3E}">
        <p14:creationId xmlns:p14="http://schemas.microsoft.com/office/powerpoint/2010/main" val="3650420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62631" y="6545535"/>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A916C171-007E-46CF-80D5-F89E015BD616}" type="slidenum">
              <a:rPr lang="en-US" smtClean="0"/>
              <a:pPr/>
              <a:t>‹#›</a:t>
            </a:fld>
            <a:endParaRPr lang="en-US" dirty="0"/>
          </a:p>
        </p:txBody>
      </p:sp>
    </p:spTree>
    <p:extLst>
      <p:ext uri="{BB962C8B-B14F-4D97-AF65-F5344CB8AC3E}">
        <p14:creationId xmlns:p14="http://schemas.microsoft.com/office/powerpoint/2010/main" val="759101114"/>
      </p:ext>
    </p:extLst>
  </p:cSld>
  <p:clrMap bg1="lt1" tx1="dk1" bg2="lt2" tx2="dk2" accent1="accent1" accent2="accent2" accent3="accent3" accent4="accent4" accent5="accent5" accent6="accent6" hlink="hlink" folHlink="folHlink"/>
  <p:sldLayoutIdLst>
    <p:sldLayoutId id="2147483653" r:id="rId1"/>
    <p:sldLayoutId id="2147483657" r:id="rId2"/>
    <p:sldLayoutId id="2147483662" r:id="rId3"/>
    <p:sldLayoutId id="2147483663" r:id="rId4"/>
    <p:sldLayoutId id="2147483664" r:id="rId5"/>
    <p:sldLayoutId id="2147483661" r:id="rId6"/>
    <p:sldLayoutId id="2147483665" r:id="rId7"/>
    <p:sldLayoutId id="2147483666" r:id="rId8"/>
    <p:sldLayoutId id="2147483670" r:id="rId9"/>
    <p:sldLayoutId id="2147483669" r:id="rId10"/>
    <p:sldLayoutId id="2147483671" r:id="rId11"/>
    <p:sldLayoutId id="2147483672" r:id="rId12"/>
    <p:sldLayoutId id="2147483676" r:id="rId13"/>
    <p:sldLayoutId id="2147483674" r:id="rId14"/>
    <p:sldLayoutId id="2147483677" r:id="rId15"/>
    <p:sldLayoutId id="2147483678" r:id="rId16"/>
    <p:sldLayoutId id="2147483675" r:id="rId17"/>
    <p:sldLayoutId id="2147483673" r:id="rId18"/>
    <p:sldLayoutId id="2147483667" r:id="rId19"/>
    <p:sldLayoutId id="2147483668" r:id="rId20"/>
    <p:sldLayoutId id="2147483658" r:id="rId21"/>
    <p:sldLayoutId id="2147483660" r:id="rId22"/>
    <p:sldLayoutId id="2147483659" r:id="rId23"/>
    <p:sldLayoutId id="2147483656"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405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5759D"/>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5.jpeg"/><Relationship Id="rId7" Type="http://schemas.openxmlformats.org/officeDocument/2006/relationships/slide" Target="slide14.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oleObject" Target="../embeddings/oleObject1.bin"/><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86289DB-EFF7-E577-779D-2A9F237AF386}"/>
              </a:ext>
            </a:extLst>
          </p:cNvPr>
          <p:cNvSpPr>
            <a:spLocks noGrp="1"/>
          </p:cNvSpPr>
          <p:nvPr>
            <p:ph type="ctrTitle" hasCustomPrompt="1"/>
          </p:nvPr>
        </p:nvSpPr>
        <p:spPr>
          <a:xfrm>
            <a:off x="2733675" y="2599135"/>
            <a:ext cx="9144000" cy="2387600"/>
          </a:xfrm>
          <a:prstGeom prst="rect">
            <a:avLst/>
          </a:prstGeom>
        </p:spPr>
        <p:txBody>
          <a:bodyPr anchor="b"/>
          <a:lstStyle>
            <a:lvl1pPr algn="r">
              <a:defRPr sz="4800">
                <a:latin typeface="Segoe UI" panose="020B0502040204020203" pitchFamily="34" charset="0"/>
                <a:cs typeface="Segoe UI" panose="020B0502040204020203" pitchFamily="34" charset="0"/>
              </a:defRPr>
            </a:lvl1pPr>
          </a:lstStyle>
          <a:p>
            <a:r>
              <a:rPr lang="en-US" dirty="0"/>
              <a:t>Alternate Blocking Materials</a:t>
            </a:r>
          </a:p>
        </p:txBody>
      </p:sp>
      <p:sp>
        <p:nvSpPr>
          <p:cNvPr id="22" name="Subtitle 2">
            <a:extLst>
              <a:ext uri="{FF2B5EF4-FFF2-40B4-BE49-F238E27FC236}">
                <a16:creationId xmlns:a16="http://schemas.microsoft.com/office/drawing/2014/main" id="{0E7C780F-EE85-29A7-0A57-FACF9AB2B41E}"/>
              </a:ext>
            </a:extLst>
          </p:cNvPr>
          <p:cNvSpPr>
            <a:spLocks noGrp="1"/>
          </p:cNvSpPr>
          <p:nvPr>
            <p:ph type="subTitle" idx="1" hasCustomPrompt="1"/>
          </p:nvPr>
        </p:nvSpPr>
        <p:spPr>
          <a:xfrm>
            <a:off x="2733675" y="4986734"/>
            <a:ext cx="9144000" cy="1923925"/>
          </a:xfrm>
        </p:spPr>
        <p:txBody>
          <a:bodyPr/>
          <a:lstStyle>
            <a:lvl1pPr marL="0" indent="0" algn="r">
              <a:buNone/>
              <a:defRPr sz="2400">
                <a:solidFill>
                  <a:srgbClr val="04557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NSRP Panel Project PP 23-018</a:t>
            </a:r>
          </a:p>
          <a:p>
            <a:r>
              <a:rPr lang="en-US" dirty="0"/>
              <a:t>Final Presentation </a:t>
            </a:r>
          </a:p>
          <a:p>
            <a:r>
              <a:rPr lang="en-US" dirty="0"/>
              <a:t>12 March 2024</a:t>
            </a:r>
          </a:p>
        </p:txBody>
      </p:sp>
      <p:pic>
        <p:nvPicPr>
          <p:cNvPr id="23" name="Picture 22">
            <a:extLst>
              <a:ext uri="{FF2B5EF4-FFF2-40B4-BE49-F238E27FC236}">
                <a16:creationId xmlns:a16="http://schemas.microsoft.com/office/drawing/2014/main" id="{5E6B7038-01CF-AE7B-4F9A-3E24DE9687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1" y="-240918"/>
            <a:ext cx="12355313" cy="1976850"/>
          </a:xfrm>
          <a:prstGeom prst="rect">
            <a:avLst/>
          </a:prstGeom>
        </p:spPr>
      </p:pic>
      <p:pic>
        <p:nvPicPr>
          <p:cNvPr id="24" name="Picture 23">
            <a:extLst>
              <a:ext uri="{FF2B5EF4-FFF2-40B4-BE49-F238E27FC236}">
                <a16:creationId xmlns:a16="http://schemas.microsoft.com/office/drawing/2014/main" id="{4E726B15-77AE-C968-51BB-746662F123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1" y="-240918"/>
            <a:ext cx="12355313" cy="1976850"/>
          </a:xfrm>
          <a:prstGeom prst="rect">
            <a:avLst/>
          </a:prstGeom>
        </p:spPr>
      </p:pic>
      <p:sp>
        <p:nvSpPr>
          <p:cNvPr id="25" name="Slide Number Placeholder 4">
            <a:extLst>
              <a:ext uri="{FF2B5EF4-FFF2-40B4-BE49-F238E27FC236}">
                <a16:creationId xmlns:a16="http://schemas.microsoft.com/office/drawing/2014/main" id="{E743C66D-4B9D-0570-A7C5-87A1D54FCC92}"/>
              </a:ext>
            </a:extLst>
          </p:cNvPr>
          <p:cNvSpPr>
            <a:spLocks noGrp="1"/>
          </p:cNvSpPr>
          <p:nvPr>
            <p:ph type="sldNum" sz="quarter" idx="11"/>
          </p:nvPr>
        </p:nvSpPr>
        <p:spPr>
          <a:xfrm>
            <a:off x="9362631" y="6545535"/>
            <a:ext cx="2743200" cy="365125"/>
          </a:xfrm>
        </p:spPr>
        <p:txBody>
          <a:bodyPr/>
          <a:lstStyle>
            <a:lvl1pPr>
              <a:defRPr>
                <a:solidFill>
                  <a:schemeClr val="bg2">
                    <a:lumMod val="50000"/>
                  </a:schemeClr>
                </a:solidFill>
              </a:defRPr>
            </a:lvl1pPr>
          </a:lstStyle>
          <a:p>
            <a:fld id="{A916C171-007E-46CF-80D5-F89E015BD616}" type="slidenum">
              <a:rPr lang="en-US" smtClean="0"/>
              <a:pPr/>
              <a:t>1</a:t>
            </a:fld>
            <a:endParaRPr lang="en-US" dirty="0"/>
          </a:p>
        </p:txBody>
      </p:sp>
      <p:pic>
        <p:nvPicPr>
          <p:cNvPr id="26" name="Picture 25">
            <a:extLst>
              <a:ext uri="{FF2B5EF4-FFF2-40B4-BE49-F238E27FC236}">
                <a16:creationId xmlns:a16="http://schemas.microsoft.com/office/drawing/2014/main" id="{E9ABB15B-FD8B-C606-13A8-7D1794FD47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838" y="5675431"/>
            <a:ext cx="1626901" cy="977918"/>
          </a:xfrm>
          <a:prstGeom prst="rect">
            <a:avLst/>
          </a:prstGeom>
        </p:spPr>
      </p:pic>
    </p:spTree>
    <p:extLst>
      <p:ext uri="{BB962C8B-B14F-4D97-AF65-F5344CB8AC3E}">
        <p14:creationId xmlns:p14="http://schemas.microsoft.com/office/powerpoint/2010/main" val="2817235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10</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10</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Title 1">
            <a:extLst>
              <a:ext uri="{FF2B5EF4-FFF2-40B4-BE49-F238E27FC236}">
                <a16:creationId xmlns:a16="http://schemas.microsoft.com/office/drawing/2014/main" id="{7D1EC95A-30A5-A99E-E83B-A63BE6BFDED6}"/>
              </a:ext>
            </a:extLst>
          </p:cNvPr>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Block Construction History</a:t>
            </a:r>
          </a:p>
        </p:txBody>
      </p:sp>
      <p:sp>
        <p:nvSpPr>
          <p:cNvPr id="3" name="Slide Number Placeholder 3">
            <a:extLst>
              <a:ext uri="{FF2B5EF4-FFF2-40B4-BE49-F238E27FC236}">
                <a16:creationId xmlns:a16="http://schemas.microsoft.com/office/drawing/2014/main" id="{115A4AAA-853E-F3C6-A5FF-22BD8CEB72B6}"/>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10</a:t>
            </a:fld>
            <a:endParaRPr lang="en-US" dirty="0"/>
          </a:p>
        </p:txBody>
      </p:sp>
      <p:pic>
        <p:nvPicPr>
          <p:cNvPr id="5" name="Picture 2" descr="Dry dock, New York, 19th century - Stock Image - C015/6081 - Science Photo  Library">
            <a:extLst>
              <a:ext uri="{FF2B5EF4-FFF2-40B4-BE49-F238E27FC236}">
                <a16:creationId xmlns:a16="http://schemas.microsoft.com/office/drawing/2014/main" id="{89A33E89-F16E-7EBA-E757-BF6D3DFE9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644" y="1592392"/>
            <a:ext cx="6562839" cy="41509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A99C1E1-98BE-A6F4-BED3-A47EA720E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2848165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11</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B03F397E-EF71-3D51-1C36-4DD0AC02CCDC}"/>
              </a:ext>
            </a:extLst>
          </p:cNvPr>
          <p:cNvSpPr>
            <a:spLocks noGrp="1"/>
          </p:cNvSpPr>
          <p:nvPr>
            <p:ph idx="1" hasCustomPrompt="1"/>
          </p:nvPr>
        </p:nvSpPr>
        <p:spPr>
          <a:xfrm>
            <a:off x="374650" y="1434978"/>
            <a:ext cx="11550650" cy="5091160"/>
          </a:xfrm>
        </p:spPr>
        <p:txBody>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High Density Polyethylene (HDPE)</a:t>
            </a:r>
          </a:p>
          <a:p>
            <a:pPr lvl="1"/>
            <a:r>
              <a:rPr lang="en-US" dirty="0"/>
              <a:t>Goal is to replace soft wood caps</a:t>
            </a:r>
          </a:p>
          <a:p>
            <a:pPr lvl="0"/>
            <a:endParaRPr lang="en-US" dirty="0"/>
          </a:p>
          <a:p>
            <a:pPr lvl="0"/>
            <a:r>
              <a:rPr lang="en-US" dirty="0"/>
              <a:t>Neoprene Pads</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Goal is to replace soft wood caps</a:t>
            </a:r>
          </a:p>
          <a:p>
            <a:pPr lvl="0"/>
            <a:endParaRPr lang="en-US" dirty="0"/>
          </a:p>
          <a:p>
            <a:pPr lvl="0"/>
            <a:r>
              <a:rPr lang="en-US" dirty="0"/>
              <a:t>Fiber Reinforced Concrete Blocks</a:t>
            </a:r>
          </a:p>
          <a:p>
            <a:pPr lvl="1"/>
            <a:r>
              <a:rPr lang="en-US" dirty="0"/>
              <a:t>Goal is to replace traditional steel reinforced concrete blocks</a:t>
            </a:r>
          </a:p>
        </p:txBody>
      </p:sp>
      <p:sp>
        <p:nvSpPr>
          <p:cNvPr id="3" name="Title 1">
            <a:extLst>
              <a:ext uri="{FF2B5EF4-FFF2-40B4-BE49-F238E27FC236}">
                <a16:creationId xmlns:a16="http://schemas.microsoft.com/office/drawing/2014/main" id="{39917B4B-EC1F-6607-7F19-640F6F601DFE}"/>
              </a:ext>
            </a:extLst>
          </p:cNvPr>
          <p:cNvSpPr>
            <a:spLocks noGrp="1"/>
          </p:cNvSpPr>
          <p:nvPr>
            <p:ph type="title" hasCustomPrompt="1"/>
          </p:nvPr>
        </p:nvSpPr>
        <p:spPr>
          <a:xfrm>
            <a:off x="374650" y="5184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New Materials</a:t>
            </a:r>
          </a:p>
        </p:txBody>
      </p:sp>
      <p:pic>
        <p:nvPicPr>
          <p:cNvPr id="5" name="Picture 4">
            <a:extLst>
              <a:ext uri="{FF2B5EF4-FFF2-40B4-BE49-F238E27FC236}">
                <a16:creationId xmlns:a16="http://schemas.microsoft.com/office/drawing/2014/main" id="{10FC7638-5F1E-02EE-E016-A0BBAB61B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3904696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12</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pic>
        <p:nvPicPr>
          <p:cNvPr id="2" name="Picture 2" descr="HDPE Plastic Sheet (5 Sheets) 12&quot; x 24&quot; x 1/4&quot; - Black Marine Board -  ProTech Plastic: Amazon.com: Industrial &amp; Scientific">
            <a:extLst>
              <a:ext uri="{FF2B5EF4-FFF2-40B4-BE49-F238E27FC236}">
                <a16:creationId xmlns:a16="http://schemas.microsoft.com/office/drawing/2014/main" id="{4B499385-D498-2AEB-3C2B-143E6A2257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1559" y="1633663"/>
            <a:ext cx="4304581" cy="43045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CC00C6A-A309-B514-98B0-E75A184990BC}"/>
              </a:ext>
            </a:extLst>
          </p:cNvPr>
          <p:cNvSpPr>
            <a:spLocks noGrp="1"/>
          </p:cNvSpPr>
          <p:nvPr>
            <p:ph idx="1" hasCustomPrompt="1"/>
          </p:nvPr>
        </p:nvSpPr>
        <p:spPr>
          <a:xfrm>
            <a:off x="349490" y="1443605"/>
            <a:ext cx="6301476" cy="5091160"/>
          </a:xfrm>
        </p:spPr>
        <p:txBody>
          <a:bodyPr>
            <a:normAutofit/>
          </a:bodyPr>
          <a:lstStyle>
            <a:lvl1pPr>
              <a:defRPr sz="3200"/>
            </a:lvl1pPr>
            <a:lvl2pPr marL="457200" indent="0">
              <a:buNone/>
              <a:defRPr sz="2800">
                <a:solidFill>
                  <a:srgbClr val="045571"/>
                </a:solidFill>
                <a:latin typeface="Segoe UI" panose="020B0502040204020203" pitchFamily="34" charset="0"/>
                <a:cs typeface="Segoe UI" panose="020B0502040204020203" pitchFamily="34" charset="0"/>
              </a:defRPr>
            </a:lvl2pPr>
            <a:lvl3pPr marL="914400" indent="0">
              <a:buNone/>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Similar to wood in strength, construction, &amp; density</a:t>
            </a:r>
          </a:p>
          <a:p>
            <a:pPr lvl="0"/>
            <a:r>
              <a:rPr lang="en-US" dirty="0"/>
              <a:t>Completely waterproof &amp; UV Stabilized</a:t>
            </a:r>
          </a:p>
          <a:p>
            <a:pPr lvl="0"/>
            <a:r>
              <a:rPr lang="en-US" dirty="0"/>
              <a:t>Will not rot</a:t>
            </a:r>
          </a:p>
          <a:p>
            <a:pPr lvl="0"/>
            <a:r>
              <a:rPr lang="en-US" dirty="0"/>
              <a:t>Can be easily repaired without having to be replaced.</a:t>
            </a:r>
          </a:p>
          <a:p>
            <a:pPr lvl="0"/>
            <a:r>
              <a:rPr lang="en-US" dirty="0"/>
              <a:t>Can be constructed from recycled plastic and can be recycled at end of useful life.</a:t>
            </a:r>
          </a:p>
        </p:txBody>
      </p:sp>
      <p:sp>
        <p:nvSpPr>
          <p:cNvPr id="5" name="Title 1">
            <a:extLst>
              <a:ext uri="{FF2B5EF4-FFF2-40B4-BE49-F238E27FC236}">
                <a16:creationId xmlns:a16="http://schemas.microsoft.com/office/drawing/2014/main" id="{CF1F6FAA-8A1C-85EB-64FF-E7A1D7C896C0}"/>
              </a:ext>
            </a:extLst>
          </p:cNvPr>
          <p:cNvSpPr>
            <a:spLocks noGrp="1"/>
          </p:cNvSpPr>
          <p:nvPr>
            <p:ph type="title" hasCustomPrompt="1"/>
          </p:nvPr>
        </p:nvSpPr>
        <p:spPr>
          <a:xfrm>
            <a:off x="374650" y="5184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HDPE</a:t>
            </a:r>
          </a:p>
        </p:txBody>
      </p:sp>
      <p:pic>
        <p:nvPicPr>
          <p:cNvPr id="4" name="Picture 3">
            <a:extLst>
              <a:ext uri="{FF2B5EF4-FFF2-40B4-BE49-F238E27FC236}">
                <a16:creationId xmlns:a16="http://schemas.microsoft.com/office/drawing/2014/main" id="{7A2601C5-FBD1-9B6F-4F4B-443A672D77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2865888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13</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13</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Title 1">
            <a:extLst>
              <a:ext uri="{FF2B5EF4-FFF2-40B4-BE49-F238E27FC236}">
                <a16:creationId xmlns:a16="http://schemas.microsoft.com/office/drawing/2014/main" id="{AE67F1DC-F0EC-8AD7-5921-0A4C9E6A8F98}"/>
              </a:ext>
            </a:extLst>
          </p:cNvPr>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Neoprene Pads</a:t>
            </a:r>
          </a:p>
        </p:txBody>
      </p:sp>
      <p:sp>
        <p:nvSpPr>
          <p:cNvPr id="3" name="Content Placeholder 2">
            <a:extLst>
              <a:ext uri="{FF2B5EF4-FFF2-40B4-BE49-F238E27FC236}">
                <a16:creationId xmlns:a16="http://schemas.microsoft.com/office/drawing/2014/main" id="{FA706B01-C334-66B6-B1F8-C57C83DACD3B}"/>
              </a:ext>
            </a:extLst>
          </p:cNvPr>
          <p:cNvSpPr>
            <a:spLocks noGrp="1"/>
          </p:cNvSpPr>
          <p:nvPr>
            <p:ph idx="1" hasCustomPrompt="1"/>
          </p:nvPr>
        </p:nvSpPr>
        <p:spPr>
          <a:xfrm>
            <a:off x="44690" y="1138805"/>
            <a:ext cx="5450336" cy="5091160"/>
          </a:xfrm>
        </p:spPr>
        <p:txBody>
          <a:bodyPr/>
          <a:lstStyle>
            <a:lvl1pPr>
              <a:defRPr sz="3200"/>
            </a:lvl1pPr>
            <a:lvl2pPr marL="457200" indent="0">
              <a:buNone/>
              <a:defRPr sz="2800">
                <a:solidFill>
                  <a:srgbClr val="045571"/>
                </a:solidFill>
                <a:latin typeface="Segoe UI" panose="020B0502040204020203" pitchFamily="34" charset="0"/>
                <a:cs typeface="Segoe UI" panose="020B0502040204020203" pitchFamily="34" charset="0"/>
              </a:defRPr>
            </a:lvl2pPr>
            <a:lvl3pPr marL="914400" indent="0">
              <a:buNone/>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Readily available world wide</a:t>
            </a:r>
          </a:p>
          <a:p>
            <a:pPr lvl="0"/>
            <a:r>
              <a:rPr lang="en-US" dirty="0"/>
              <a:t>Will provide better flexibility than wood</a:t>
            </a:r>
          </a:p>
          <a:p>
            <a:pPr lvl="0"/>
            <a:r>
              <a:rPr lang="en-US" dirty="0"/>
              <a:t>Will not rot</a:t>
            </a:r>
          </a:p>
          <a:p>
            <a:pPr lvl="0"/>
            <a:r>
              <a:rPr lang="en-US" dirty="0"/>
              <a:t>When bonded with steel plates top and bottom, should have an expected service life of 20 years.</a:t>
            </a:r>
          </a:p>
        </p:txBody>
      </p:sp>
      <p:pic>
        <p:nvPicPr>
          <p:cNvPr id="5" name="Picture 4">
            <a:extLst>
              <a:ext uri="{FF2B5EF4-FFF2-40B4-BE49-F238E27FC236}">
                <a16:creationId xmlns:a16="http://schemas.microsoft.com/office/drawing/2014/main" id="{69D04713-DC38-0C04-1E06-5558A14F023D}"/>
              </a:ext>
            </a:extLst>
          </p:cNvPr>
          <p:cNvPicPr>
            <a:picLocks noChangeAspect="1"/>
          </p:cNvPicPr>
          <p:nvPr/>
        </p:nvPicPr>
        <p:blipFill>
          <a:blip r:embed="rId3"/>
          <a:stretch>
            <a:fillRect/>
          </a:stretch>
        </p:blipFill>
        <p:spPr>
          <a:xfrm>
            <a:off x="5902819" y="1798990"/>
            <a:ext cx="4393081" cy="3770790"/>
          </a:xfrm>
          <a:prstGeom prst="rect">
            <a:avLst/>
          </a:prstGeom>
        </p:spPr>
      </p:pic>
      <p:pic>
        <p:nvPicPr>
          <p:cNvPr id="6" name="Picture 5">
            <a:extLst>
              <a:ext uri="{FF2B5EF4-FFF2-40B4-BE49-F238E27FC236}">
                <a16:creationId xmlns:a16="http://schemas.microsoft.com/office/drawing/2014/main" id="{28B19716-A093-D5BB-AC3E-E18553F4F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1007414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locks b - gray copy">
            <a:extLst>
              <a:ext uri="{FF2B5EF4-FFF2-40B4-BE49-F238E27FC236}">
                <a16:creationId xmlns:a16="http://schemas.microsoft.com/office/drawing/2014/main" id="{2D3E7C4C-B3AA-2D3C-E24A-B85C99BE1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000" r="9166"/>
          <a:stretch>
            <a:fillRect/>
          </a:stretch>
        </p:blipFill>
        <p:spPr bwMode="auto">
          <a:xfrm>
            <a:off x="6579167" y="2799732"/>
            <a:ext cx="3065347" cy="377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1"/>
          </p:nvPr>
        </p:nvSpPr>
        <p:spPr/>
        <p:txBody>
          <a:bodyPr/>
          <a:lstStyle/>
          <a:p>
            <a:fld id="{A916C171-007E-46CF-80D5-F89E015BD616}" type="slidenum">
              <a:rPr lang="en-US" smtClean="0"/>
              <a:pPr/>
              <a:t>14</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14</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A9F5C7BA-6E49-3085-16B4-C27DCB29FC68}"/>
              </a:ext>
            </a:extLst>
          </p:cNvPr>
          <p:cNvSpPr>
            <a:spLocks noGrp="1"/>
          </p:cNvSpPr>
          <p:nvPr>
            <p:ph idx="1" hasCustomPrompt="1"/>
          </p:nvPr>
        </p:nvSpPr>
        <p:spPr>
          <a:xfrm>
            <a:off x="69850" y="1130178"/>
            <a:ext cx="9757544" cy="5091160"/>
          </a:xfrm>
        </p:spPr>
        <p:txBody>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Quicker to produce blocks</a:t>
            </a:r>
          </a:p>
          <a:p>
            <a:pPr lvl="0"/>
            <a:r>
              <a:rPr lang="en-US" dirty="0"/>
              <a:t>Blocks tend to spall less, lengthening service life</a:t>
            </a:r>
          </a:p>
          <a:p>
            <a:pPr lvl="0"/>
            <a:r>
              <a:rPr lang="en-US" dirty="0"/>
              <a:t>Same or better strength for same value</a:t>
            </a:r>
          </a:p>
        </p:txBody>
      </p:sp>
      <p:sp>
        <p:nvSpPr>
          <p:cNvPr id="3" name="Title 1">
            <a:extLst>
              <a:ext uri="{FF2B5EF4-FFF2-40B4-BE49-F238E27FC236}">
                <a16:creationId xmlns:a16="http://schemas.microsoft.com/office/drawing/2014/main" id="{3C71219A-740F-F733-3723-212DF6F187A5}"/>
              </a:ext>
            </a:extLst>
          </p:cNvPr>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Fiber Reinforced Concrete Blocks</a:t>
            </a:r>
          </a:p>
        </p:txBody>
      </p:sp>
      <p:pic>
        <p:nvPicPr>
          <p:cNvPr id="5" name="Picture 2" descr="New Developments in Steel Fiber Reinforced Concrete - Structural Guide">
            <a:extLst>
              <a:ext uri="{FF2B5EF4-FFF2-40B4-BE49-F238E27FC236}">
                <a16:creationId xmlns:a16="http://schemas.microsoft.com/office/drawing/2014/main" id="{7500F664-0AD2-824C-3F3E-7D7BD8FD90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115" y="3038246"/>
            <a:ext cx="5023539" cy="2823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6B140A-7A2A-755E-7F7A-70083B3F59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F4DD873C-8CD0-0FB2-3C5B-01B9CF919B82}"/>
                  </a:ext>
                </a:extLst>
              </p:cNvPr>
              <p:cNvGraphicFramePr>
                <a:graphicFrameLocks noChangeAspect="1"/>
              </p:cNvGraphicFramePr>
              <p:nvPr>
                <p:extLst>
                  <p:ext uri="{D42A27DB-BD31-4B8C-83A1-F6EECF244321}">
                    <p14:modId xmlns:p14="http://schemas.microsoft.com/office/powerpoint/2010/main" val="3577613358"/>
                  </p:ext>
                </p:extLst>
              </p:nvPr>
            </p:nvGraphicFramePr>
            <p:xfrm>
              <a:off x="-3147644" y="3429611"/>
              <a:ext cx="3048000" cy="1714500"/>
            </p:xfrm>
            <a:graphic>
              <a:graphicData uri="http://schemas.microsoft.com/office/powerpoint/2016/slidezoom">
                <pslz:sldZm>
                  <pslz:sldZmObj sldId="270" cId="48496452">
                    <pslz:zmPr id="{21480207-8A8D-4367-8FAE-4C28EBF55D61}"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Slide Zoom 7">
                <a:hlinkClick r:id="rId7" action="ppaction://hlinksldjump"/>
                <a:extLst>
                  <a:ext uri="{FF2B5EF4-FFF2-40B4-BE49-F238E27FC236}">
                    <a16:creationId xmlns:a16="http://schemas.microsoft.com/office/drawing/2014/main" id="{F4DD873C-8CD0-0FB2-3C5B-01B9CF919B82}"/>
                  </a:ext>
                </a:extLst>
              </p:cNvPr>
              <p:cNvPicPr>
                <a:picLocks noGrp="1" noRot="1" noChangeAspect="1" noMove="1" noResize="1" noEditPoints="1" noAdjustHandles="1" noChangeArrowheads="1" noChangeShapeType="1"/>
              </p:cNvPicPr>
              <p:nvPr/>
            </p:nvPicPr>
            <p:blipFill>
              <a:blip r:embed="rId8"/>
              <a:stretch>
                <a:fillRect/>
              </a:stretch>
            </p:blipFill>
            <p:spPr>
              <a:xfrm>
                <a:off x="-3147644" y="3429611"/>
                <a:ext cx="3048000" cy="1714500"/>
              </a:xfrm>
              <a:prstGeom prst="rect">
                <a:avLst/>
              </a:prstGeom>
              <a:ln w="3175">
                <a:solidFill>
                  <a:prstClr val="ltGray"/>
                </a:solidFill>
              </a:ln>
            </p:spPr>
          </p:pic>
        </mc:Fallback>
      </mc:AlternateContent>
      <p:sp>
        <p:nvSpPr>
          <p:cNvPr id="9" name="Content Placeholder 2">
            <a:extLst>
              <a:ext uri="{FF2B5EF4-FFF2-40B4-BE49-F238E27FC236}">
                <a16:creationId xmlns:a16="http://schemas.microsoft.com/office/drawing/2014/main" id="{9DB31ED2-1E50-03A1-4656-00DA2FC8C83F}"/>
              </a:ext>
            </a:extLst>
          </p:cNvPr>
          <p:cNvSpPr txBox="1">
            <a:spLocks/>
          </p:cNvSpPr>
          <p:nvPr/>
        </p:nvSpPr>
        <p:spPr>
          <a:xfrm>
            <a:off x="9657944" y="5508916"/>
            <a:ext cx="2690977" cy="1781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4557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688B6"/>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Typical Concrete block spalling due to steel reinforcement</a:t>
            </a:r>
          </a:p>
        </p:txBody>
      </p:sp>
      <p:sp>
        <p:nvSpPr>
          <p:cNvPr id="10" name="Content Placeholder 2">
            <a:extLst>
              <a:ext uri="{FF2B5EF4-FFF2-40B4-BE49-F238E27FC236}">
                <a16:creationId xmlns:a16="http://schemas.microsoft.com/office/drawing/2014/main" id="{8353A3B7-AEC6-BB73-209F-E350C5D1122C}"/>
              </a:ext>
            </a:extLst>
          </p:cNvPr>
          <p:cNvSpPr txBox="1">
            <a:spLocks/>
          </p:cNvSpPr>
          <p:nvPr/>
        </p:nvSpPr>
        <p:spPr>
          <a:xfrm>
            <a:off x="401685" y="5862024"/>
            <a:ext cx="5036969" cy="446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4557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688B6"/>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Fiber concrete mix</a:t>
            </a:r>
          </a:p>
        </p:txBody>
      </p:sp>
    </p:spTree>
    <p:extLst>
      <p:ext uri="{BB962C8B-B14F-4D97-AF65-F5344CB8AC3E}">
        <p14:creationId xmlns:p14="http://schemas.microsoft.com/office/powerpoint/2010/main" val="48496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15</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15</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0C129F90-A962-3C46-7C46-6F3F2D14FC73}"/>
              </a:ext>
            </a:extLst>
          </p:cNvPr>
          <p:cNvSpPr>
            <a:spLocks noGrp="1"/>
          </p:cNvSpPr>
          <p:nvPr>
            <p:ph idx="1" hasCustomPrompt="1"/>
          </p:nvPr>
        </p:nvSpPr>
        <p:spPr>
          <a:xfrm>
            <a:off x="69850" y="1130178"/>
            <a:ext cx="9669373" cy="5091160"/>
          </a:xfrm>
        </p:spPr>
        <p:txBody>
          <a:bodyPr>
            <a:normAutofit fontScale="92500" lnSpcReduction="10000"/>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All materials are expected to have a longer service life (expected approx. 5 times soft wood)</a:t>
            </a:r>
          </a:p>
          <a:p>
            <a:pPr lvl="0"/>
            <a:endParaRPr lang="en-US" dirty="0"/>
          </a:p>
          <a:p>
            <a:pPr lvl="0"/>
            <a:r>
              <a:rPr lang="en-US" dirty="0"/>
              <a:t>All materials can be recycled at the end of their service life</a:t>
            </a:r>
          </a:p>
          <a:p>
            <a:pPr lvl="0"/>
            <a:endParaRPr lang="en-US" dirty="0"/>
          </a:p>
          <a:p>
            <a:pPr lvl="0"/>
            <a:r>
              <a:rPr lang="en-US" dirty="0"/>
              <a:t>All materials are expected to have similar or better mechanical properties than current technology</a:t>
            </a:r>
          </a:p>
          <a:p>
            <a:pPr lvl="0"/>
            <a:endParaRPr lang="en-US" dirty="0"/>
          </a:p>
          <a:p>
            <a:pPr lvl="0"/>
            <a:r>
              <a:rPr lang="en-US" dirty="0"/>
              <a:t>The proposed materials are new to our industry, but they are not new materials</a:t>
            </a:r>
          </a:p>
        </p:txBody>
      </p:sp>
      <p:sp>
        <p:nvSpPr>
          <p:cNvPr id="3" name="Title 1">
            <a:extLst>
              <a:ext uri="{FF2B5EF4-FFF2-40B4-BE49-F238E27FC236}">
                <a16:creationId xmlns:a16="http://schemas.microsoft.com/office/drawing/2014/main" id="{A79D6E9F-16D1-1092-93A1-DD344CA6666C}"/>
              </a:ext>
            </a:extLst>
          </p:cNvPr>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Benefits</a:t>
            </a:r>
          </a:p>
        </p:txBody>
      </p:sp>
      <p:pic>
        <p:nvPicPr>
          <p:cNvPr id="5" name="Picture 4">
            <a:extLst>
              <a:ext uri="{FF2B5EF4-FFF2-40B4-BE49-F238E27FC236}">
                <a16:creationId xmlns:a16="http://schemas.microsoft.com/office/drawing/2014/main" id="{646D1EB7-623E-B77F-E89E-87A193D31F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2626532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16</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B03F397E-EF71-3D51-1C36-4DD0AC02CCDC}"/>
              </a:ext>
            </a:extLst>
          </p:cNvPr>
          <p:cNvSpPr>
            <a:spLocks noGrp="1"/>
          </p:cNvSpPr>
          <p:nvPr>
            <p:ph idx="1" hasCustomPrompt="1"/>
          </p:nvPr>
        </p:nvSpPr>
        <p:spPr>
          <a:xfrm>
            <a:off x="374650" y="1434977"/>
            <a:ext cx="11550650" cy="2963767"/>
          </a:xfrm>
        </p:spPr>
        <p:txBody>
          <a:bodyPr>
            <a:normAutofit/>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marL="0" lvl="0" indent="0">
              <a:buNone/>
            </a:pPr>
            <a:r>
              <a:rPr lang="en-US" dirty="0"/>
              <a:t>Docking Block Revolution Presentation</a:t>
            </a:r>
          </a:p>
          <a:p>
            <a:pPr lvl="1"/>
            <a:r>
              <a:rPr lang="en-US" dirty="0"/>
              <a:t>By the Docking Office at JRMC Yokosuka, JP</a:t>
            </a:r>
          </a:p>
          <a:p>
            <a:pPr lvl="1"/>
            <a:r>
              <a:rPr lang="en-US" dirty="0"/>
              <a:t>Idea was use it for curved blocks without cutting to shape</a:t>
            </a:r>
          </a:p>
          <a:p>
            <a:pPr lvl="1"/>
            <a:r>
              <a:rPr lang="en-US" dirty="0"/>
              <a:t>Undefined material make up</a:t>
            </a:r>
          </a:p>
          <a:p>
            <a:pPr lvl="1"/>
            <a:r>
              <a:rPr lang="en-US" dirty="0"/>
              <a:t>Undefined block flexibility effects on other aspects of analysis</a:t>
            </a:r>
          </a:p>
        </p:txBody>
      </p:sp>
      <p:sp>
        <p:nvSpPr>
          <p:cNvPr id="3" name="Title 1">
            <a:extLst>
              <a:ext uri="{FF2B5EF4-FFF2-40B4-BE49-F238E27FC236}">
                <a16:creationId xmlns:a16="http://schemas.microsoft.com/office/drawing/2014/main" id="{39917B4B-EC1F-6607-7F19-640F6F601DFE}"/>
              </a:ext>
            </a:extLst>
          </p:cNvPr>
          <p:cNvSpPr>
            <a:spLocks noGrp="1"/>
          </p:cNvSpPr>
          <p:nvPr>
            <p:ph type="title" hasCustomPrompt="1"/>
          </p:nvPr>
        </p:nvSpPr>
        <p:spPr>
          <a:xfrm>
            <a:off x="374650" y="5184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Other Research Projects</a:t>
            </a:r>
          </a:p>
        </p:txBody>
      </p:sp>
      <p:pic>
        <p:nvPicPr>
          <p:cNvPr id="5" name="Picture 4">
            <a:extLst>
              <a:ext uri="{FF2B5EF4-FFF2-40B4-BE49-F238E27FC236}">
                <a16:creationId xmlns:a16="http://schemas.microsoft.com/office/drawing/2014/main" id="{10FC7638-5F1E-02EE-E016-A0BBAB61B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3674066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17</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B03F397E-EF71-3D51-1C36-4DD0AC02CCDC}"/>
              </a:ext>
            </a:extLst>
          </p:cNvPr>
          <p:cNvSpPr>
            <a:spLocks noGrp="1"/>
          </p:cNvSpPr>
          <p:nvPr>
            <p:ph idx="1" hasCustomPrompt="1"/>
          </p:nvPr>
        </p:nvSpPr>
        <p:spPr>
          <a:xfrm>
            <a:off x="374650" y="1434977"/>
            <a:ext cx="11550650" cy="2596377"/>
          </a:xfrm>
        </p:spPr>
        <p:txBody>
          <a:bodyPr>
            <a:normAutofit/>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marL="0" lvl="0" indent="0">
              <a:buNone/>
            </a:pPr>
            <a:r>
              <a:rPr lang="en-US" dirty="0"/>
              <a:t>Fiber-Reinforced Rubber Blocks Presentation</a:t>
            </a:r>
          </a:p>
          <a:p>
            <a:pPr lvl="1"/>
            <a:r>
              <a:rPr lang="en-US" dirty="0"/>
              <a:t>By Shibata - a fender manufacturer</a:t>
            </a:r>
          </a:p>
          <a:p>
            <a:pPr lvl="1"/>
            <a:r>
              <a:rPr lang="en-US" dirty="0"/>
              <a:t>Conforms to hull, fiber adds rigidity</a:t>
            </a:r>
          </a:p>
          <a:p>
            <a:pPr lvl="1"/>
            <a:r>
              <a:rPr lang="en-US" dirty="0"/>
              <a:t>Undefined material make up</a:t>
            </a:r>
          </a:p>
          <a:p>
            <a:pPr lvl="1"/>
            <a:r>
              <a:rPr lang="en-US" dirty="0"/>
              <a:t>Undefined block flexibility effects on other aspects of analysis</a:t>
            </a:r>
          </a:p>
        </p:txBody>
      </p:sp>
      <p:sp>
        <p:nvSpPr>
          <p:cNvPr id="3" name="Title 1">
            <a:extLst>
              <a:ext uri="{FF2B5EF4-FFF2-40B4-BE49-F238E27FC236}">
                <a16:creationId xmlns:a16="http://schemas.microsoft.com/office/drawing/2014/main" id="{39917B4B-EC1F-6607-7F19-640F6F601DFE}"/>
              </a:ext>
            </a:extLst>
          </p:cNvPr>
          <p:cNvSpPr>
            <a:spLocks noGrp="1"/>
          </p:cNvSpPr>
          <p:nvPr>
            <p:ph type="title" hasCustomPrompt="1"/>
          </p:nvPr>
        </p:nvSpPr>
        <p:spPr>
          <a:xfrm>
            <a:off x="374650" y="5184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Other Research Projects</a:t>
            </a:r>
          </a:p>
        </p:txBody>
      </p:sp>
      <p:pic>
        <p:nvPicPr>
          <p:cNvPr id="5" name="Picture 4">
            <a:extLst>
              <a:ext uri="{FF2B5EF4-FFF2-40B4-BE49-F238E27FC236}">
                <a16:creationId xmlns:a16="http://schemas.microsoft.com/office/drawing/2014/main" id="{10FC7638-5F1E-02EE-E016-A0BBAB61B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pic>
        <p:nvPicPr>
          <p:cNvPr id="7" name="Picture 8">
            <a:extLst>
              <a:ext uri="{FF2B5EF4-FFF2-40B4-BE49-F238E27FC236}">
                <a16:creationId xmlns:a16="http://schemas.microsoft.com/office/drawing/2014/main" id="{84BE8D72-ECB5-DDDA-2A03-655B2E69A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35" y="3828315"/>
            <a:ext cx="5080000" cy="2108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78387BA-BFCD-17BB-7EAC-736818E54ADA}"/>
              </a:ext>
            </a:extLst>
          </p:cNvPr>
          <p:cNvSpPr txBox="1"/>
          <p:nvPr/>
        </p:nvSpPr>
        <p:spPr>
          <a:xfrm>
            <a:off x="750035" y="5936515"/>
            <a:ext cx="5080000" cy="369332"/>
          </a:xfrm>
          <a:prstGeom prst="rect">
            <a:avLst/>
          </a:prstGeom>
          <a:noFill/>
        </p:spPr>
        <p:txBody>
          <a:bodyPr wrap="square">
            <a:spAutoFit/>
          </a:bodyPr>
          <a:lstStyle/>
          <a:p>
            <a:pPr lvl="0" algn="ctr"/>
            <a:r>
              <a:rPr lang="en-US" dirty="0"/>
              <a:t>Fiber-reinforced rubber block section</a:t>
            </a:r>
          </a:p>
        </p:txBody>
      </p:sp>
      <p:graphicFrame>
        <p:nvGraphicFramePr>
          <p:cNvPr id="10" name="Object 11">
            <a:extLst>
              <a:ext uri="{FF2B5EF4-FFF2-40B4-BE49-F238E27FC236}">
                <a16:creationId xmlns:a16="http://schemas.microsoft.com/office/drawing/2014/main" id="{ADEDDB56-5C77-5BA6-C7A7-C558DD0B6452}"/>
              </a:ext>
            </a:extLst>
          </p:cNvPr>
          <p:cNvGraphicFramePr>
            <a:graphicFrameLocks noChangeAspect="1"/>
          </p:cNvGraphicFramePr>
          <p:nvPr/>
        </p:nvGraphicFramePr>
        <p:xfrm>
          <a:off x="8007350" y="3807960"/>
          <a:ext cx="3810000" cy="2667000"/>
        </p:xfrm>
        <a:graphic>
          <a:graphicData uri="http://schemas.openxmlformats.org/presentationml/2006/ole">
            <mc:AlternateContent xmlns:mc="http://schemas.openxmlformats.org/markup-compatibility/2006">
              <mc:Choice xmlns:v="urn:schemas-microsoft-com:vml" Requires="v">
                <p:oleObj name="Image" r:id="rId5" imgW="3809524" imgH="2666667" progId="Photoshop.Image.7">
                  <p:embed/>
                </p:oleObj>
              </mc:Choice>
              <mc:Fallback>
                <p:oleObj name="Image" r:id="rId5" imgW="3809524" imgH="2666667" progId="Photoshop.Image.7">
                  <p:embed/>
                  <p:pic>
                    <p:nvPicPr>
                      <p:cNvPr id="10" name="Object 11">
                        <a:extLst>
                          <a:ext uri="{FF2B5EF4-FFF2-40B4-BE49-F238E27FC236}">
                            <a16:creationId xmlns:a16="http://schemas.microsoft.com/office/drawing/2014/main" id="{ADEDDB56-5C77-5BA6-C7A7-C558DD0B64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7350" y="3807960"/>
                        <a:ext cx="3810000" cy="2667000"/>
                      </a:xfrm>
                      <a:prstGeom prst="rect">
                        <a:avLst/>
                      </a:prstGeom>
                      <a:noFill/>
                      <a:ln w="19050" cap="sq">
                        <a:solidFill>
                          <a:srgbClr val="C0C0C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59355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18</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B03F397E-EF71-3D51-1C36-4DD0AC02CCDC}"/>
              </a:ext>
            </a:extLst>
          </p:cNvPr>
          <p:cNvSpPr>
            <a:spLocks noGrp="1"/>
          </p:cNvSpPr>
          <p:nvPr>
            <p:ph idx="1" hasCustomPrompt="1"/>
          </p:nvPr>
        </p:nvSpPr>
        <p:spPr>
          <a:xfrm>
            <a:off x="374650" y="1434977"/>
            <a:ext cx="10031776" cy="4089924"/>
          </a:xfrm>
        </p:spPr>
        <p:txBody>
          <a:bodyPr>
            <a:normAutofit/>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marL="0" lvl="0" indent="0">
              <a:buNone/>
            </a:pPr>
            <a:r>
              <a:rPr lang="en-US" dirty="0"/>
              <a:t>Engineering and Economic Feasibility of Using Rubber Soft Caps For Drydocking of Naval Vessels</a:t>
            </a:r>
          </a:p>
          <a:p>
            <a:pPr lvl="1"/>
            <a:r>
              <a:rPr lang="en-US" dirty="0"/>
              <a:t>By LCDR Vincent C. Watson, FL</a:t>
            </a:r>
          </a:p>
          <a:p>
            <a:pPr lvl="1"/>
            <a:r>
              <a:rPr lang="en-US" dirty="0"/>
              <a:t>Engineering behind use for curved blocks without cutting to shape</a:t>
            </a:r>
          </a:p>
          <a:p>
            <a:pPr lvl="1"/>
            <a:r>
              <a:rPr lang="en-US" dirty="0"/>
              <a:t>Undefined material make up</a:t>
            </a:r>
          </a:p>
          <a:p>
            <a:pPr lvl="1"/>
            <a:r>
              <a:rPr lang="en-US" dirty="0"/>
              <a:t>Undefined block flexibility effects on other aspects of analysis</a:t>
            </a:r>
          </a:p>
        </p:txBody>
      </p:sp>
      <p:sp>
        <p:nvSpPr>
          <p:cNvPr id="3" name="Title 1">
            <a:extLst>
              <a:ext uri="{FF2B5EF4-FFF2-40B4-BE49-F238E27FC236}">
                <a16:creationId xmlns:a16="http://schemas.microsoft.com/office/drawing/2014/main" id="{39917B4B-EC1F-6607-7F19-640F6F601DFE}"/>
              </a:ext>
            </a:extLst>
          </p:cNvPr>
          <p:cNvSpPr>
            <a:spLocks noGrp="1"/>
          </p:cNvSpPr>
          <p:nvPr>
            <p:ph type="title" hasCustomPrompt="1"/>
          </p:nvPr>
        </p:nvSpPr>
        <p:spPr>
          <a:xfrm>
            <a:off x="374650" y="5184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Other Research Projects</a:t>
            </a:r>
          </a:p>
        </p:txBody>
      </p:sp>
      <p:pic>
        <p:nvPicPr>
          <p:cNvPr id="5" name="Picture 4">
            <a:extLst>
              <a:ext uri="{FF2B5EF4-FFF2-40B4-BE49-F238E27FC236}">
                <a16:creationId xmlns:a16="http://schemas.microsoft.com/office/drawing/2014/main" id="{10FC7638-5F1E-02EE-E016-A0BBAB61B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2513782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3AD459FA-67C6-B659-C87E-9812DF998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36" y="1565089"/>
            <a:ext cx="8373979" cy="492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00B79E48-E314-4C59-7718-C35C916EA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32916"/>
            <a:ext cx="2513475" cy="241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1"/>
          </p:nvPr>
        </p:nvSpPr>
        <p:spPr/>
        <p:txBody>
          <a:bodyPr/>
          <a:lstStyle/>
          <a:p>
            <a:fld id="{A916C171-007E-46CF-80D5-F89E015BD616}" type="slidenum">
              <a:rPr lang="en-US" smtClean="0"/>
              <a:pPr/>
              <a:t>19</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3" name="Title 1">
            <a:extLst>
              <a:ext uri="{FF2B5EF4-FFF2-40B4-BE49-F238E27FC236}">
                <a16:creationId xmlns:a16="http://schemas.microsoft.com/office/drawing/2014/main" id="{39917B4B-EC1F-6607-7F19-640F6F601DFE}"/>
              </a:ext>
            </a:extLst>
          </p:cNvPr>
          <p:cNvSpPr>
            <a:spLocks noGrp="1"/>
          </p:cNvSpPr>
          <p:nvPr>
            <p:ph type="title" hasCustomPrompt="1"/>
          </p:nvPr>
        </p:nvSpPr>
        <p:spPr>
          <a:xfrm>
            <a:off x="374650" y="5184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Other Known Use Cases</a:t>
            </a:r>
          </a:p>
        </p:txBody>
      </p:sp>
      <p:pic>
        <p:nvPicPr>
          <p:cNvPr id="5" name="Picture 4">
            <a:extLst>
              <a:ext uri="{FF2B5EF4-FFF2-40B4-BE49-F238E27FC236}">
                <a16:creationId xmlns:a16="http://schemas.microsoft.com/office/drawing/2014/main" id="{10FC7638-5F1E-02EE-E016-A0BBAB61B1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
        <p:nvSpPr>
          <p:cNvPr id="7" name="Content Placeholder 6">
            <a:extLst>
              <a:ext uri="{FF2B5EF4-FFF2-40B4-BE49-F238E27FC236}">
                <a16:creationId xmlns:a16="http://schemas.microsoft.com/office/drawing/2014/main" id="{EB656FDB-646D-1F0F-5918-0C20F5C11F62}"/>
              </a:ext>
            </a:extLst>
          </p:cNvPr>
          <p:cNvSpPr>
            <a:spLocks noGrp="1"/>
          </p:cNvSpPr>
          <p:nvPr>
            <p:ph idx="1"/>
          </p:nvPr>
        </p:nvSpPr>
        <p:spPr>
          <a:xfrm>
            <a:off x="8527615" y="4625801"/>
            <a:ext cx="3664385" cy="1713754"/>
          </a:xfrm>
        </p:spPr>
        <p:txBody>
          <a:bodyPr>
            <a:normAutofit/>
          </a:bodyPr>
          <a:lstStyle/>
          <a:p>
            <a:r>
              <a:rPr lang="en-US" sz="2000" dirty="0"/>
              <a:t>Based in Australia</a:t>
            </a:r>
          </a:p>
          <a:p>
            <a:r>
              <a:rPr lang="en-US" sz="2000" dirty="0"/>
              <a:t>No longer in business under this name.</a:t>
            </a:r>
          </a:p>
        </p:txBody>
      </p:sp>
      <p:pic>
        <p:nvPicPr>
          <p:cNvPr id="8" name="Picture 3">
            <a:extLst>
              <a:ext uri="{FF2B5EF4-FFF2-40B4-BE49-F238E27FC236}">
                <a16:creationId xmlns:a16="http://schemas.microsoft.com/office/drawing/2014/main" id="{0FB99258-81E8-0C03-485D-AE3EAE8822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68572" y="3749221"/>
            <a:ext cx="2467010" cy="87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44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2</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2</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23B0572-F835-F7DD-BD78-F72A381DB558}"/>
              </a:ext>
            </a:extLst>
          </p:cNvPr>
          <p:cNvSpPr>
            <a:spLocks noGrp="1"/>
          </p:cNvSpPr>
          <p:nvPr>
            <p:ph idx="1" hasCustomPrompt="1"/>
          </p:nvPr>
        </p:nvSpPr>
        <p:spPr>
          <a:xfrm>
            <a:off x="69851" y="1328862"/>
            <a:ext cx="10200306" cy="4892475"/>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spcBef>
                <a:spcPts val="0"/>
              </a:spcBef>
            </a:pPr>
            <a:r>
              <a:rPr lang="en-US" b="1" dirty="0"/>
              <a:t>Category B Funding: </a:t>
            </a:r>
          </a:p>
          <a:p>
            <a:pPr lvl="0">
              <a:spcBef>
                <a:spcPts val="0"/>
              </a:spcBef>
            </a:pPr>
            <a:r>
              <a:rPr lang="en-US" dirty="0"/>
              <a:t>Data developed partially with funding from project participants that was not charged to a government contract, and partially with government funding. </a:t>
            </a:r>
          </a:p>
          <a:p>
            <a:pPr lvl="0">
              <a:spcBef>
                <a:spcPts val="0"/>
              </a:spcBef>
            </a:pPr>
            <a:endParaRPr lang="en-US" dirty="0"/>
          </a:p>
          <a:p>
            <a:pPr lvl="0">
              <a:spcBef>
                <a:spcPts val="0"/>
              </a:spcBef>
            </a:pPr>
            <a:r>
              <a:rPr lang="en-US" b="1" dirty="0"/>
              <a:t>Distribution: </a:t>
            </a:r>
          </a:p>
          <a:p>
            <a:pPr lvl="0">
              <a:spcBef>
                <a:spcPts val="0"/>
              </a:spcBef>
            </a:pPr>
            <a:r>
              <a:rPr lang="en-US" dirty="0"/>
              <a:t>Distribution unlimited.</a:t>
            </a:r>
          </a:p>
          <a:p>
            <a:pPr lvl="0"/>
            <a:endParaRPr lang="en-US" dirty="0"/>
          </a:p>
        </p:txBody>
      </p:sp>
      <p:sp>
        <p:nvSpPr>
          <p:cNvPr id="3" name="Title 1">
            <a:extLst>
              <a:ext uri="{FF2B5EF4-FFF2-40B4-BE49-F238E27FC236}">
                <a16:creationId xmlns:a16="http://schemas.microsoft.com/office/drawing/2014/main" id="{88763704-8EF6-173C-2080-03F2AD7022C9}"/>
              </a:ext>
            </a:extLst>
          </p:cNvPr>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Rights &amp; Technology Transfer</a:t>
            </a:r>
          </a:p>
        </p:txBody>
      </p:sp>
      <p:pic>
        <p:nvPicPr>
          <p:cNvPr id="5" name="Picture 4">
            <a:extLst>
              <a:ext uri="{FF2B5EF4-FFF2-40B4-BE49-F238E27FC236}">
                <a16:creationId xmlns:a16="http://schemas.microsoft.com/office/drawing/2014/main" id="{520D7F0E-EE6E-4297-00C5-2216DCCF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2512672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20</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3" name="Title 1">
            <a:extLst>
              <a:ext uri="{FF2B5EF4-FFF2-40B4-BE49-F238E27FC236}">
                <a16:creationId xmlns:a16="http://schemas.microsoft.com/office/drawing/2014/main" id="{39917B4B-EC1F-6607-7F19-640F6F601DFE}"/>
              </a:ext>
            </a:extLst>
          </p:cNvPr>
          <p:cNvSpPr>
            <a:spLocks noGrp="1"/>
          </p:cNvSpPr>
          <p:nvPr>
            <p:ph type="title" hasCustomPrompt="1"/>
          </p:nvPr>
        </p:nvSpPr>
        <p:spPr>
          <a:xfrm>
            <a:off x="374650" y="5184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Other Known Use Cases</a:t>
            </a:r>
          </a:p>
        </p:txBody>
      </p:sp>
      <p:pic>
        <p:nvPicPr>
          <p:cNvPr id="5" name="Picture 4">
            <a:extLst>
              <a:ext uri="{FF2B5EF4-FFF2-40B4-BE49-F238E27FC236}">
                <a16:creationId xmlns:a16="http://schemas.microsoft.com/office/drawing/2014/main" id="{10FC7638-5F1E-02EE-E016-A0BBAB61B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
        <p:nvSpPr>
          <p:cNvPr id="10" name="Content Placeholder 6">
            <a:extLst>
              <a:ext uri="{FF2B5EF4-FFF2-40B4-BE49-F238E27FC236}">
                <a16:creationId xmlns:a16="http://schemas.microsoft.com/office/drawing/2014/main" id="{BD2D0D33-120D-DFDD-D282-E87AF0ED8DD9}"/>
              </a:ext>
            </a:extLst>
          </p:cNvPr>
          <p:cNvSpPr txBox="1">
            <a:spLocks/>
          </p:cNvSpPr>
          <p:nvPr/>
        </p:nvSpPr>
        <p:spPr>
          <a:xfrm>
            <a:off x="9303390" y="5481499"/>
            <a:ext cx="2561348" cy="8765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4557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688B6"/>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UK Navy</a:t>
            </a:r>
          </a:p>
          <a:p>
            <a:pPr marL="0" indent="0">
              <a:buNone/>
            </a:pPr>
            <a:r>
              <a:rPr lang="en-US" sz="2000" dirty="0"/>
              <a:t>Submarine Facility</a:t>
            </a:r>
          </a:p>
        </p:txBody>
      </p:sp>
      <p:pic>
        <p:nvPicPr>
          <p:cNvPr id="15" name="Picture 2" descr="Image1">
            <a:extLst>
              <a:ext uri="{FF2B5EF4-FFF2-40B4-BE49-F238E27FC236}">
                <a16:creationId xmlns:a16="http://schemas.microsoft.com/office/drawing/2014/main" id="{D0BFF05C-7B36-E0A2-63B7-73E489047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262" y="1365911"/>
            <a:ext cx="8797487" cy="510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923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21</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3" name="Title 1">
            <a:extLst>
              <a:ext uri="{FF2B5EF4-FFF2-40B4-BE49-F238E27FC236}">
                <a16:creationId xmlns:a16="http://schemas.microsoft.com/office/drawing/2014/main" id="{39917B4B-EC1F-6607-7F19-640F6F601DFE}"/>
              </a:ext>
            </a:extLst>
          </p:cNvPr>
          <p:cNvSpPr>
            <a:spLocks noGrp="1"/>
          </p:cNvSpPr>
          <p:nvPr>
            <p:ph type="title" hasCustomPrompt="1"/>
          </p:nvPr>
        </p:nvSpPr>
        <p:spPr>
          <a:xfrm>
            <a:off x="374650" y="5184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Other Known Use Cases</a:t>
            </a:r>
          </a:p>
        </p:txBody>
      </p:sp>
      <p:pic>
        <p:nvPicPr>
          <p:cNvPr id="5" name="Picture 4">
            <a:extLst>
              <a:ext uri="{FF2B5EF4-FFF2-40B4-BE49-F238E27FC236}">
                <a16:creationId xmlns:a16="http://schemas.microsoft.com/office/drawing/2014/main" id="{10FC7638-5F1E-02EE-E016-A0BBAB61B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pic>
        <p:nvPicPr>
          <p:cNvPr id="9" name="Content Placeholder 3">
            <a:extLst>
              <a:ext uri="{FF2B5EF4-FFF2-40B4-BE49-F238E27FC236}">
                <a16:creationId xmlns:a16="http://schemas.microsoft.com/office/drawing/2014/main" id="{C99359AB-2E91-73CB-5E90-D85EA3EA04D2}"/>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344027" y="1637364"/>
            <a:ext cx="7787574" cy="4579413"/>
          </a:xfrm>
        </p:spPr>
      </p:pic>
    </p:spTree>
    <p:extLst>
      <p:ext uri="{BB962C8B-B14F-4D97-AF65-F5344CB8AC3E}">
        <p14:creationId xmlns:p14="http://schemas.microsoft.com/office/powerpoint/2010/main" val="1892536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22</a:t>
            </a:fld>
            <a:endParaRPr lang="en-US" dirty="0"/>
          </a:p>
        </p:txBody>
      </p:sp>
      <p:sp>
        <p:nvSpPr>
          <p:cNvPr id="12" name="Slide Number Placeholder 3">
            <a:extLst>
              <a:ext uri="{FF2B5EF4-FFF2-40B4-BE49-F238E27FC236}">
                <a16:creationId xmlns:a16="http://schemas.microsoft.com/office/drawing/2014/main" id="{6FD39F25-EF0D-F739-3E4D-F91AEF2A9920}"/>
              </a:ext>
            </a:extLst>
          </p:cNvPr>
          <p:cNvSpPr txBox="1">
            <a:spLocks/>
          </p:cNvSpPr>
          <p:nvPr/>
        </p:nvSpPr>
        <p:spPr>
          <a:xfrm>
            <a:off x="9515031" y="66591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22</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22</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3" name="Title 1">
            <a:extLst>
              <a:ext uri="{FF2B5EF4-FFF2-40B4-BE49-F238E27FC236}">
                <a16:creationId xmlns:a16="http://schemas.microsoft.com/office/drawing/2014/main" id="{156C04AF-A9A1-5464-9FF9-3A5091AD9D40}"/>
              </a:ext>
            </a:extLst>
          </p:cNvPr>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Cost Comparisons</a:t>
            </a:r>
          </a:p>
        </p:txBody>
      </p:sp>
      <p:sp>
        <p:nvSpPr>
          <p:cNvPr id="22" name="Content Placeholder 2">
            <a:extLst>
              <a:ext uri="{FF2B5EF4-FFF2-40B4-BE49-F238E27FC236}">
                <a16:creationId xmlns:a16="http://schemas.microsoft.com/office/drawing/2014/main" id="{C6537766-CBAB-8462-513C-D5B6281B5275}"/>
              </a:ext>
            </a:extLst>
          </p:cNvPr>
          <p:cNvSpPr>
            <a:spLocks noGrp="1"/>
          </p:cNvSpPr>
          <p:nvPr>
            <p:ph idx="1" hasCustomPrompt="1"/>
          </p:nvPr>
        </p:nvSpPr>
        <p:spPr>
          <a:xfrm>
            <a:off x="69850" y="1130178"/>
            <a:ext cx="7184965" cy="5091160"/>
          </a:xfrm>
        </p:spPr>
        <p:txBody>
          <a:bodyPr>
            <a:normAutofit fontScale="92500" lnSpcReduction="20000"/>
          </a:bodyPr>
          <a:lstStyle>
            <a:lvl1pPr>
              <a:defRPr sz="3200"/>
            </a:lvl1pPr>
            <a:lvl2pPr marL="914400" indent="-457200">
              <a:buFont typeface="Arial" panose="020B0604020202020204" pitchFamily="34" charset="0"/>
              <a:buChar char="•"/>
              <a:defRPr lang="en-US" sz="2800" kern="1200" dirty="0" smtClean="0">
                <a:solidFill>
                  <a:srgbClr val="045571"/>
                </a:solidFill>
                <a:latin typeface="Segoe UI" panose="020B0502040204020203" pitchFamily="34" charset="0"/>
                <a:ea typeface="+mn-ea"/>
                <a:cs typeface="Segoe UI" panose="020B0502040204020203" pitchFamily="34" charset="0"/>
              </a:defRPr>
            </a:lvl2pPr>
            <a:lvl3pPr marL="685800" indent="0">
              <a:buNone/>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Example Case of Using HDPE or Neoprene instead of soft wood for the soft cap</a:t>
            </a:r>
          </a:p>
          <a:p>
            <a:pPr lvl="0"/>
            <a:r>
              <a:rPr lang="en-US" dirty="0"/>
              <a:t>60 Concrete blocks, topped with hard wood and a soft wood cap</a:t>
            </a:r>
          </a:p>
          <a:p>
            <a:pPr lvl="0"/>
            <a:r>
              <a:rPr lang="en-US" dirty="0"/>
              <a:t>Block length = 3.5’</a:t>
            </a:r>
          </a:p>
          <a:p>
            <a:pPr lvl="0"/>
            <a:r>
              <a:rPr lang="en-US" dirty="0"/>
              <a:t>Block Width = 4’</a:t>
            </a:r>
          </a:p>
          <a:p>
            <a:pPr lvl="0"/>
            <a:r>
              <a:rPr lang="en-US" dirty="0"/>
              <a:t>Soft Cap = 2”</a:t>
            </a:r>
          </a:p>
          <a:p>
            <a:pPr lvl="0"/>
            <a:r>
              <a:rPr lang="en-US" dirty="0"/>
              <a:t>Soft Cap Vol = 210 cu ft</a:t>
            </a:r>
          </a:p>
          <a:p>
            <a:pPr lvl="0"/>
            <a:r>
              <a:rPr lang="en-US" dirty="0"/>
              <a:t>Assume 6 dockings per year</a:t>
            </a:r>
          </a:p>
          <a:p>
            <a:pPr lvl="0"/>
            <a:r>
              <a:rPr lang="en-US" dirty="0"/>
              <a:t>Assume 1 hour for a crew of 3 at $40 / hour labor</a:t>
            </a:r>
          </a:p>
        </p:txBody>
      </p:sp>
      <p:pic>
        <p:nvPicPr>
          <p:cNvPr id="5" name="Picture 4" descr="A picture containing person, outdoor&#10;&#10;Description automatically generated">
            <a:extLst>
              <a:ext uri="{FF2B5EF4-FFF2-40B4-BE49-F238E27FC236}">
                <a16:creationId xmlns:a16="http://schemas.microsoft.com/office/drawing/2014/main" id="{D2269A2D-3892-D373-1698-2AAADF3B18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08" t="38032" r="31386" b="5615"/>
          <a:stretch/>
        </p:blipFill>
        <p:spPr>
          <a:xfrm>
            <a:off x="7480277" y="2075554"/>
            <a:ext cx="4069508" cy="3830129"/>
          </a:xfrm>
          <a:prstGeom prst="rect">
            <a:avLst/>
          </a:prstGeom>
        </p:spPr>
      </p:pic>
      <p:pic>
        <p:nvPicPr>
          <p:cNvPr id="2" name="Picture 1">
            <a:extLst>
              <a:ext uri="{FF2B5EF4-FFF2-40B4-BE49-F238E27FC236}">
                <a16:creationId xmlns:a16="http://schemas.microsoft.com/office/drawing/2014/main" id="{EBACB573-60F7-AB23-1A64-B5D77DFFF8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2120" y="952317"/>
            <a:ext cx="1458310" cy="876579"/>
          </a:xfrm>
          <a:prstGeom prst="rect">
            <a:avLst/>
          </a:prstGeom>
        </p:spPr>
      </p:pic>
    </p:spTree>
    <p:extLst>
      <p:ext uri="{BB962C8B-B14F-4D97-AF65-F5344CB8AC3E}">
        <p14:creationId xmlns:p14="http://schemas.microsoft.com/office/powerpoint/2010/main" val="1149676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9FE9EC-91BF-7A28-BEE9-41BF3DAA99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
        <p:nvSpPr>
          <p:cNvPr id="4" name="Slide Number Placeholder 3"/>
          <p:cNvSpPr>
            <a:spLocks noGrp="1"/>
          </p:cNvSpPr>
          <p:nvPr>
            <p:ph type="sldNum" sz="quarter" idx="11"/>
          </p:nvPr>
        </p:nvSpPr>
        <p:spPr/>
        <p:txBody>
          <a:bodyPr/>
          <a:lstStyle/>
          <a:p>
            <a:fld id="{A916C171-007E-46CF-80D5-F89E015BD616}" type="slidenum">
              <a:rPr lang="en-US" smtClean="0"/>
              <a:pPr/>
              <a:t>23</a:t>
            </a:fld>
            <a:endParaRPr lang="en-US" dirty="0"/>
          </a:p>
        </p:txBody>
      </p:sp>
      <p:sp>
        <p:nvSpPr>
          <p:cNvPr id="12" name="Slide Number Placeholder 3">
            <a:extLst>
              <a:ext uri="{FF2B5EF4-FFF2-40B4-BE49-F238E27FC236}">
                <a16:creationId xmlns:a16="http://schemas.microsoft.com/office/drawing/2014/main" id="{6FD39F25-EF0D-F739-3E4D-F91AEF2A9920}"/>
              </a:ext>
            </a:extLst>
          </p:cNvPr>
          <p:cNvSpPr txBox="1">
            <a:spLocks/>
          </p:cNvSpPr>
          <p:nvPr/>
        </p:nvSpPr>
        <p:spPr>
          <a:xfrm>
            <a:off x="9515031" y="66591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23</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23</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3" name="Title 1">
            <a:extLst>
              <a:ext uri="{FF2B5EF4-FFF2-40B4-BE49-F238E27FC236}">
                <a16:creationId xmlns:a16="http://schemas.microsoft.com/office/drawing/2014/main" id="{156C04AF-A9A1-5464-9FF9-3A5091AD9D40}"/>
              </a:ext>
            </a:extLst>
          </p:cNvPr>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Cost Comparisons</a:t>
            </a:r>
          </a:p>
        </p:txBody>
      </p:sp>
      <p:graphicFrame>
        <p:nvGraphicFramePr>
          <p:cNvPr id="21" name="Table 21">
            <a:extLst>
              <a:ext uri="{FF2B5EF4-FFF2-40B4-BE49-F238E27FC236}">
                <a16:creationId xmlns:a16="http://schemas.microsoft.com/office/drawing/2014/main" id="{53BC4DDF-24D2-77EB-3A6C-A9F4977E3A76}"/>
              </a:ext>
            </a:extLst>
          </p:cNvPr>
          <p:cNvGraphicFramePr>
            <a:graphicFrameLocks noGrp="1"/>
          </p:cNvGraphicFramePr>
          <p:nvPr>
            <p:extLst>
              <p:ext uri="{D42A27DB-BD31-4B8C-83A1-F6EECF244321}">
                <p14:modId xmlns:p14="http://schemas.microsoft.com/office/powerpoint/2010/main" val="2381357164"/>
              </p:ext>
            </p:extLst>
          </p:nvPr>
        </p:nvGraphicFramePr>
        <p:xfrm>
          <a:off x="396814" y="1042587"/>
          <a:ext cx="10009613" cy="5466555"/>
        </p:xfrm>
        <a:graphic>
          <a:graphicData uri="http://schemas.openxmlformats.org/drawingml/2006/table">
            <a:tbl>
              <a:tblPr firstRow="1" bandRow="1">
                <a:tableStyleId>{5C22544A-7EE6-4342-B048-85BDC9FD1C3A}</a:tableStyleId>
              </a:tblPr>
              <a:tblGrid>
                <a:gridCol w="1855820">
                  <a:extLst>
                    <a:ext uri="{9D8B030D-6E8A-4147-A177-3AD203B41FA5}">
                      <a16:colId xmlns:a16="http://schemas.microsoft.com/office/drawing/2014/main" val="1229729110"/>
                    </a:ext>
                  </a:extLst>
                </a:gridCol>
                <a:gridCol w="2717931">
                  <a:extLst>
                    <a:ext uri="{9D8B030D-6E8A-4147-A177-3AD203B41FA5}">
                      <a16:colId xmlns:a16="http://schemas.microsoft.com/office/drawing/2014/main" val="1103516400"/>
                    </a:ext>
                  </a:extLst>
                </a:gridCol>
                <a:gridCol w="2717931">
                  <a:extLst>
                    <a:ext uri="{9D8B030D-6E8A-4147-A177-3AD203B41FA5}">
                      <a16:colId xmlns:a16="http://schemas.microsoft.com/office/drawing/2014/main" val="3495803183"/>
                    </a:ext>
                  </a:extLst>
                </a:gridCol>
                <a:gridCol w="2717931">
                  <a:extLst>
                    <a:ext uri="{9D8B030D-6E8A-4147-A177-3AD203B41FA5}">
                      <a16:colId xmlns:a16="http://schemas.microsoft.com/office/drawing/2014/main" val="3127753152"/>
                    </a:ext>
                  </a:extLst>
                </a:gridCol>
              </a:tblGrid>
              <a:tr h="599464">
                <a:tc>
                  <a:txBody>
                    <a:bodyPr/>
                    <a:lstStyle/>
                    <a:p>
                      <a:pPr algn="ctr"/>
                      <a:r>
                        <a:rPr lang="en-US" dirty="0"/>
                        <a:t>Description</a:t>
                      </a:r>
                    </a:p>
                  </a:txBody>
                  <a:tcPr anchor="ctr"/>
                </a:tc>
                <a:tc>
                  <a:txBody>
                    <a:bodyPr/>
                    <a:lstStyle/>
                    <a:p>
                      <a:pPr algn="ctr"/>
                      <a:r>
                        <a:rPr lang="en-US" dirty="0"/>
                        <a:t>Wood</a:t>
                      </a:r>
                    </a:p>
                    <a:p>
                      <a:pPr algn="ctr"/>
                      <a:r>
                        <a:rPr lang="en-US" dirty="0"/>
                        <a:t>2x4x8 Yellow Pine</a:t>
                      </a:r>
                    </a:p>
                  </a:txBody>
                  <a:tcPr anchor="ctr"/>
                </a:tc>
                <a:tc>
                  <a:txBody>
                    <a:bodyPr/>
                    <a:lstStyle/>
                    <a:p>
                      <a:pPr algn="ctr"/>
                      <a:r>
                        <a:rPr lang="en-US" dirty="0"/>
                        <a:t>HDPE</a:t>
                      </a:r>
                    </a:p>
                    <a:p>
                      <a:pPr algn="ctr"/>
                      <a:r>
                        <a:rPr lang="en-US" dirty="0"/>
                        <a:t>54x48x1/2 Marine Grade</a:t>
                      </a:r>
                    </a:p>
                  </a:txBody>
                  <a:tcPr anchor="ctr"/>
                </a:tc>
                <a:tc>
                  <a:txBody>
                    <a:bodyPr/>
                    <a:lstStyle/>
                    <a:p>
                      <a:pPr algn="ctr"/>
                      <a:r>
                        <a:rPr lang="en-US" dirty="0"/>
                        <a:t>Neoprene Pads</a:t>
                      </a:r>
                    </a:p>
                  </a:txBody>
                  <a:tcPr anchor="ctr"/>
                </a:tc>
                <a:extLst>
                  <a:ext uri="{0D108BD9-81ED-4DB2-BD59-A6C34878D82A}">
                    <a16:rowId xmlns:a16="http://schemas.microsoft.com/office/drawing/2014/main" val="1767014562"/>
                  </a:ext>
                </a:extLst>
              </a:tr>
              <a:tr h="599464">
                <a:tc>
                  <a:txBody>
                    <a:bodyPr/>
                    <a:lstStyle/>
                    <a:p>
                      <a:pPr algn="ctr"/>
                      <a:r>
                        <a:rPr lang="en-US" dirty="0"/>
                        <a:t>Volume per Piece (cu ft)</a:t>
                      </a:r>
                    </a:p>
                  </a:txBody>
                  <a:tcPr anchor="ctr"/>
                </a:tc>
                <a:tc>
                  <a:txBody>
                    <a:bodyPr/>
                    <a:lstStyle/>
                    <a:p>
                      <a:pPr algn="ctr"/>
                      <a:r>
                        <a:rPr lang="en-US" dirty="0"/>
                        <a:t>1.5” x 7.5” x 8’ = 0.292 cu ft</a:t>
                      </a:r>
                    </a:p>
                  </a:txBody>
                  <a:tcPr anchor="ctr"/>
                </a:tc>
                <a:tc>
                  <a:txBody>
                    <a:bodyPr/>
                    <a:lstStyle/>
                    <a:p>
                      <a:pPr algn="ctr"/>
                      <a:r>
                        <a:rPr lang="en-US" dirty="0"/>
                        <a:t>54” x 48” x ½” = 0.75 cu ft</a:t>
                      </a:r>
                    </a:p>
                  </a:txBody>
                  <a:tcPr anchor="ctr"/>
                </a:tc>
                <a:tc>
                  <a:txBody>
                    <a:bodyPr/>
                    <a:lstStyle/>
                    <a:p>
                      <a:pPr algn="ctr"/>
                      <a:r>
                        <a:rPr lang="en-US" dirty="0"/>
                        <a:t>1 per block</a:t>
                      </a:r>
                    </a:p>
                  </a:txBody>
                  <a:tcPr anchor="ctr"/>
                </a:tc>
                <a:extLst>
                  <a:ext uri="{0D108BD9-81ED-4DB2-BD59-A6C34878D82A}">
                    <a16:rowId xmlns:a16="http://schemas.microsoft.com/office/drawing/2014/main" val="788826764"/>
                  </a:ext>
                </a:extLst>
              </a:tr>
              <a:tr h="398367">
                <a:tc>
                  <a:txBody>
                    <a:bodyPr/>
                    <a:lstStyle/>
                    <a:p>
                      <a:pPr algn="ctr"/>
                      <a:r>
                        <a:rPr lang="en-US" dirty="0"/>
                        <a:t>Quantity</a:t>
                      </a:r>
                    </a:p>
                  </a:txBody>
                  <a:tcPr anchor="ctr"/>
                </a:tc>
                <a:tc>
                  <a:txBody>
                    <a:bodyPr/>
                    <a:lstStyle/>
                    <a:p>
                      <a:pPr algn="ctr"/>
                      <a:r>
                        <a:rPr lang="en-US" dirty="0"/>
                        <a:t>720</a:t>
                      </a:r>
                    </a:p>
                  </a:txBody>
                  <a:tcPr anchor="ctr"/>
                </a:tc>
                <a:tc>
                  <a:txBody>
                    <a:bodyPr/>
                    <a:lstStyle/>
                    <a:p>
                      <a:pPr algn="ctr"/>
                      <a:r>
                        <a:rPr lang="en-US" dirty="0"/>
                        <a:t>280</a:t>
                      </a:r>
                    </a:p>
                  </a:txBody>
                  <a:tcPr anchor="ctr"/>
                </a:tc>
                <a:tc>
                  <a:txBody>
                    <a:bodyPr/>
                    <a:lstStyle/>
                    <a:p>
                      <a:pPr algn="ctr"/>
                      <a:r>
                        <a:rPr lang="en-US" dirty="0"/>
                        <a:t>60</a:t>
                      </a:r>
                    </a:p>
                  </a:txBody>
                  <a:tcPr anchor="ctr"/>
                </a:tc>
                <a:extLst>
                  <a:ext uri="{0D108BD9-81ED-4DB2-BD59-A6C34878D82A}">
                    <a16:rowId xmlns:a16="http://schemas.microsoft.com/office/drawing/2014/main" val="232946002"/>
                  </a:ext>
                </a:extLst>
              </a:tr>
              <a:tr h="398367">
                <a:tc>
                  <a:txBody>
                    <a:bodyPr/>
                    <a:lstStyle/>
                    <a:p>
                      <a:pPr algn="ctr"/>
                      <a:r>
                        <a:rPr lang="en-US" dirty="0"/>
                        <a:t>Unit Cost</a:t>
                      </a:r>
                    </a:p>
                  </a:txBody>
                  <a:tcPr anchor="ctr"/>
                </a:tc>
                <a:tc>
                  <a:txBody>
                    <a:bodyPr/>
                    <a:lstStyle/>
                    <a:p>
                      <a:pPr algn="ctr"/>
                      <a:r>
                        <a:rPr lang="en-US" dirty="0"/>
                        <a:t>$3.35</a:t>
                      </a:r>
                    </a:p>
                  </a:txBody>
                  <a:tcPr anchor="ctr"/>
                </a:tc>
                <a:tc>
                  <a:txBody>
                    <a:bodyPr/>
                    <a:lstStyle/>
                    <a:p>
                      <a:pPr algn="ctr"/>
                      <a:r>
                        <a:rPr lang="en-US" dirty="0"/>
                        <a:t>$256</a:t>
                      </a:r>
                    </a:p>
                  </a:txBody>
                  <a:tcPr anchor="ctr"/>
                </a:tc>
                <a:tc>
                  <a:txBody>
                    <a:bodyPr/>
                    <a:lstStyle/>
                    <a:p>
                      <a:pPr algn="ctr"/>
                      <a:r>
                        <a:rPr lang="en-US" dirty="0"/>
                        <a:t>$2,538</a:t>
                      </a:r>
                    </a:p>
                  </a:txBody>
                  <a:tcPr anchor="ctr"/>
                </a:tc>
                <a:extLst>
                  <a:ext uri="{0D108BD9-81ED-4DB2-BD59-A6C34878D82A}">
                    <a16:rowId xmlns:a16="http://schemas.microsoft.com/office/drawing/2014/main" val="3417150274"/>
                  </a:ext>
                </a:extLst>
              </a:tr>
              <a:tr h="599464">
                <a:tc>
                  <a:txBody>
                    <a:bodyPr/>
                    <a:lstStyle/>
                    <a:p>
                      <a:pPr algn="ctr"/>
                      <a:r>
                        <a:rPr lang="en-US" dirty="0"/>
                        <a:t>Extended Cost (Initial Cost)</a:t>
                      </a:r>
                    </a:p>
                  </a:txBody>
                  <a:tcPr anchor="ctr"/>
                </a:tc>
                <a:tc>
                  <a:txBody>
                    <a:bodyPr/>
                    <a:lstStyle/>
                    <a:p>
                      <a:pPr algn="ctr"/>
                      <a:r>
                        <a:rPr lang="en-US" dirty="0"/>
                        <a:t>$2,412</a:t>
                      </a:r>
                    </a:p>
                  </a:txBody>
                  <a:tcPr anchor="ctr"/>
                </a:tc>
                <a:tc>
                  <a:txBody>
                    <a:bodyPr/>
                    <a:lstStyle/>
                    <a:p>
                      <a:pPr algn="ctr"/>
                      <a:r>
                        <a:rPr lang="en-US" dirty="0"/>
                        <a:t>$71,680</a:t>
                      </a:r>
                    </a:p>
                  </a:txBody>
                  <a:tcPr anchor="ctr"/>
                </a:tc>
                <a:tc>
                  <a:txBody>
                    <a:bodyPr/>
                    <a:lstStyle/>
                    <a:p>
                      <a:pPr algn="ctr"/>
                      <a:r>
                        <a:rPr lang="en-US" dirty="0"/>
                        <a:t>$152,280</a:t>
                      </a:r>
                    </a:p>
                  </a:txBody>
                  <a:tcPr anchor="ctr"/>
                </a:tc>
                <a:extLst>
                  <a:ext uri="{0D108BD9-81ED-4DB2-BD59-A6C34878D82A}">
                    <a16:rowId xmlns:a16="http://schemas.microsoft.com/office/drawing/2014/main" val="1595729145"/>
                  </a:ext>
                </a:extLst>
              </a:tr>
              <a:tr h="398367">
                <a:tc>
                  <a:txBody>
                    <a:bodyPr/>
                    <a:lstStyle/>
                    <a:p>
                      <a:pPr algn="ctr"/>
                      <a:r>
                        <a:rPr lang="en-US" dirty="0"/>
                        <a:t>Labor Cost</a:t>
                      </a:r>
                    </a:p>
                  </a:txBody>
                  <a:tcPr anchor="ctr"/>
                </a:tc>
                <a:tc>
                  <a:txBody>
                    <a:bodyPr/>
                    <a:lstStyle/>
                    <a:p>
                      <a:pPr algn="ctr"/>
                      <a:r>
                        <a:rPr lang="en-US" dirty="0"/>
                        <a:t>$7,200</a:t>
                      </a:r>
                    </a:p>
                  </a:txBody>
                  <a:tcPr anchor="ctr"/>
                </a:tc>
                <a:tc>
                  <a:txBody>
                    <a:bodyPr/>
                    <a:lstStyle/>
                    <a:p>
                      <a:pPr algn="ctr"/>
                      <a:r>
                        <a:rPr lang="en-US" dirty="0"/>
                        <a:t>$7,200</a:t>
                      </a:r>
                    </a:p>
                  </a:txBody>
                  <a:tcPr anchor="ctr"/>
                </a:tc>
                <a:tc>
                  <a:txBody>
                    <a:bodyPr/>
                    <a:lstStyle/>
                    <a:p>
                      <a:pPr algn="ctr"/>
                      <a:r>
                        <a:rPr lang="en-US" dirty="0"/>
                        <a:t>$7,200</a:t>
                      </a:r>
                    </a:p>
                  </a:txBody>
                  <a:tcPr anchor="ctr"/>
                </a:tc>
                <a:extLst>
                  <a:ext uri="{0D108BD9-81ED-4DB2-BD59-A6C34878D82A}">
                    <a16:rowId xmlns:a16="http://schemas.microsoft.com/office/drawing/2014/main" val="3814554601"/>
                  </a:ext>
                </a:extLst>
              </a:tr>
              <a:tr h="398367">
                <a:tc>
                  <a:txBody>
                    <a:bodyPr/>
                    <a:lstStyle/>
                    <a:p>
                      <a:pPr algn="ctr"/>
                      <a:r>
                        <a:rPr lang="en-US" dirty="0"/>
                        <a:t>Install Cost</a:t>
                      </a:r>
                    </a:p>
                  </a:txBody>
                  <a:tcPr anchor="ctr"/>
                </a:tc>
                <a:tc>
                  <a:txBody>
                    <a:bodyPr/>
                    <a:lstStyle/>
                    <a:p>
                      <a:pPr algn="ctr"/>
                      <a:r>
                        <a:rPr lang="en-US" dirty="0"/>
                        <a:t>$9,612</a:t>
                      </a:r>
                    </a:p>
                  </a:txBody>
                  <a:tcPr anchor="ctr"/>
                </a:tc>
                <a:tc>
                  <a:txBody>
                    <a:bodyPr/>
                    <a:lstStyle/>
                    <a:p>
                      <a:pPr algn="ctr"/>
                      <a:r>
                        <a:rPr lang="en-US" dirty="0"/>
                        <a:t>$78,880</a:t>
                      </a:r>
                    </a:p>
                  </a:txBody>
                  <a:tcPr anchor="ctr"/>
                </a:tc>
                <a:tc>
                  <a:txBody>
                    <a:bodyPr/>
                    <a:lstStyle/>
                    <a:p>
                      <a:pPr algn="ctr"/>
                      <a:r>
                        <a:rPr lang="en-US" dirty="0"/>
                        <a:t>$159,480</a:t>
                      </a:r>
                    </a:p>
                  </a:txBody>
                  <a:tcPr anchor="ctr"/>
                </a:tc>
                <a:extLst>
                  <a:ext uri="{0D108BD9-81ED-4DB2-BD59-A6C34878D82A}">
                    <a16:rowId xmlns:a16="http://schemas.microsoft.com/office/drawing/2014/main" val="3571487038"/>
                  </a:ext>
                </a:extLst>
              </a:tr>
              <a:tr h="599464">
                <a:tc>
                  <a:txBody>
                    <a:bodyPr/>
                    <a:lstStyle/>
                    <a:p>
                      <a:pPr algn="ctr"/>
                      <a:r>
                        <a:rPr lang="en-US" dirty="0"/>
                        <a:t>% Replacement per Docking</a:t>
                      </a:r>
                    </a:p>
                  </a:txBody>
                  <a:tcPr anchor="ctr"/>
                </a:tc>
                <a:tc>
                  <a:txBody>
                    <a:bodyPr/>
                    <a:lstStyle/>
                    <a:p>
                      <a:pPr algn="ctr"/>
                      <a:r>
                        <a:rPr lang="en-US" dirty="0"/>
                        <a:t>100%</a:t>
                      </a:r>
                    </a:p>
                  </a:txBody>
                  <a:tcPr anchor="ctr"/>
                </a:tc>
                <a:tc>
                  <a:txBody>
                    <a:bodyPr/>
                    <a:lstStyle/>
                    <a:p>
                      <a:pPr algn="ctr"/>
                      <a:r>
                        <a:rPr lang="en-US" dirty="0"/>
                        <a:t>5%</a:t>
                      </a:r>
                    </a:p>
                  </a:txBody>
                  <a:tcPr anchor="ctr"/>
                </a:tc>
                <a:tc>
                  <a:txBody>
                    <a:bodyPr/>
                    <a:lstStyle/>
                    <a:p>
                      <a:pPr algn="ctr"/>
                      <a:r>
                        <a:rPr lang="en-US" dirty="0"/>
                        <a:t>2%</a:t>
                      </a:r>
                    </a:p>
                  </a:txBody>
                  <a:tcPr anchor="ctr"/>
                </a:tc>
                <a:extLst>
                  <a:ext uri="{0D108BD9-81ED-4DB2-BD59-A6C34878D82A}">
                    <a16:rowId xmlns:a16="http://schemas.microsoft.com/office/drawing/2014/main" val="1804594254"/>
                  </a:ext>
                </a:extLst>
              </a:tr>
              <a:tr h="856377">
                <a:tc>
                  <a:txBody>
                    <a:bodyPr/>
                    <a:lstStyle/>
                    <a:p>
                      <a:pPr algn="ctr"/>
                      <a:r>
                        <a:rPr lang="en-US" dirty="0"/>
                        <a:t>Annual Maintenance Cost</a:t>
                      </a:r>
                    </a:p>
                  </a:txBody>
                  <a:tcPr anchor="ctr"/>
                </a:tc>
                <a:tc>
                  <a:txBody>
                    <a:bodyPr/>
                    <a:lstStyle/>
                    <a:p>
                      <a:pPr algn="ctr"/>
                      <a:r>
                        <a:rPr lang="en-US" dirty="0"/>
                        <a:t>$57,672</a:t>
                      </a:r>
                    </a:p>
                  </a:txBody>
                  <a:tcPr anchor="ctr"/>
                </a:tc>
                <a:tc>
                  <a:txBody>
                    <a:bodyPr/>
                    <a:lstStyle/>
                    <a:p>
                      <a:pPr algn="ctr"/>
                      <a:r>
                        <a:rPr lang="en-US" dirty="0"/>
                        <a:t>$23,664</a:t>
                      </a:r>
                    </a:p>
                  </a:txBody>
                  <a:tcPr anchor="ctr"/>
                </a:tc>
                <a:tc>
                  <a:txBody>
                    <a:bodyPr/>
                    <a:lstStyle/>
                    <a:p>
                      <a:pPr algn="ctr"/>
                      <a:r>
                        <a:rPr lang="en-US" dirty="0"/>
                        <a:t>$19,138</a:t>
                      </a:r>
                    </a:p>
                  </a:txBody>
                  <a:tcPr anchor="ctr"/>
                </a:tc>
                <a:extLst>
                  <a:ext uri="{0D108BD9-81ED-4DB2-BD59-A6C34878D82A}">
                    <a16:rowId xmlns:a16="http://schemas.microsoft.com/office/drawing/2014/main" val="1785090613"/>
                  </a:ext>
                </a:extLst>
              </a:tr>
              <a:tr h="398367">
                <a:tc>
                  <a:txBody>
                    <a:bodyPr/>
                    <a:lstStyle/>
                    <a:p>
                      <a:pPr algn="ctr"/>
                      <a:r>
                        <a:rPr lang="en-US" dirty="0"/>
                        <a:t>10 Year Cost</a:t>
                      </a:r>
                    </a:p>
                  </a:txBody>
                  <a:tcPr anchor="ctr"/>
                </a:tc>
                <a:tc>
                  <a:txBody>
                    <a:bodyPr/>
                    <a:lstStyle/>
                    <a:p>
                      <a:pPr algn="ctr"/>
                      <a:r>
                        <a:rPr lang="en-US" dirty="0"/>
                        <a:t>$586,332</a:t>
                      </a:r>
                    </a:p>
                  </a:txBody>
                  <a:tcPr anchor="ctr"/>
                </a:tc>
                <a:tc>
                  <a:txBody>
                    <a:bodyPr/>
                    <a:lstStyle/>
                    <a:p>
                      <a:pPr algn="ctr"/>
                      <a:r>
                        <a:rPr lang="en-US" dirty="0"/>
                        <a:t>$315,520</a:t>
                      </a:r>
                    </a:p>
                  </a:txBody>
                  <a:tcPr anchor="ctr"/>
                </a:tc>
                <a:tc>
                  <a:txBody>
                    <a:bodyPr/>
                    <a:lstStyle/>
                    <a:p>
                      <a:pPr algn="ctr"/>
                      <a:r>
                        <a:rPr lang="en-US" dirty="0"/>
                        <a:t>$350,856</a:t>
                      </a:r>
                    </a:p>
                  </a:txBody>
                  <a:tcPr anchor="ctr"/>
                </a:tc>
                <a:extLst>
                  <a:ext uri="{0D108BD9-81ED-4DB2-BD59-A6C34878D82A}">
                    <a16:rowId xmlns:a16="http://schemas.microsoft.com/office/drawing/2014/main" val="4052701090"/>
                  </a:ext>
                </a:extLst>
              </a:tr>
            </a:tbl>
          </a:graphicData>
        </a:graphic>
      </p:graphicFrame>
    </p:spTree>
    <p:extLst>
      <p:ext uri="{BB962C8B-B14F-4D97-AF65-F5344CB8AC3E}">
        <p14:creationId xmlns:p14="http://schemas.microsoft.com/office/powerpoint/2010/main" val="4006158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24</a:t>
            </a:fld>
            <a:endParaRPr lang="en-US" dirty="0"/>
          </a:p>
        </p:txBody>
      </p:sp>
      <p:sp>
        <p:nvSpPr>
          <p:cNvPr id="12" name="Slide Number Placeholder 3">
            <a:extLst>
              <a:ext uri="{FF2B5EF4-FFF2-40B4-BE49-F238E27FC236}">
                <a16:creationId xmlns:a16="http://schemas.microsoft.com/office/drawing/2014/main" id="{6FD39F25-EF0D-F739-3E4D-F91AEF2A9920}"/>
              </a:ext>
            </a:extLst>
          </p:cNvPr>
          <p:cNvSpPr txBox="1">
            <a:spLocks/>
          </p:cNvSpPr>
          <p:nvPr/>
        </p:nvSpPr>
        <p:spPr>
          <a:xfrm>
            <a:off x="9515031" y="66591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24</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24</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3" name="Title 1">
            <a:extLst>
              <a:ext uri="{FF2B5EF4-FFF2-40B4-BE49-F238E27FC236}">
                <a16:creationId xmlns:a16="http://schemas.microsoft.com/office/drawing/2014/main" id="{156C04AF-A9A1-5464-9FF9-3A5091AD9D40}"/>
              </a:ext>
            </a:extLst>
          </p:cNvPr>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Cost Comparison</a:t>
            </a:r>
          </a:p>
        </p:txBody>
      </p:sp>
      <p:sp>
        <p:nvSpPr>
          <p:cNvPr id="22" name="Content Placeholder 2">
            <a:extLst>
              <a:ext uri="{FF2B5EF4-FFF2-40B4-BE49-F238E27FC236}">
                <a16:creationId xmlns:a16="http://schemas.microsoft.com/office/drawing/2014/main" id="{C6537766-CBAB-8462-513C-D5B6281B5275}"/>
              </a:ext>
            </a:extLst>
          </p:cNvPr>
          <p:cNvSpPr>
            <a:spLocks noGrp="1"/>
          </p:cNvSpPr>
          <p:nvPr>
            <p:ph idx="1" hasCustomPrompt="1"/>
          </p:nvPr>
        </p:nvSpPr>
        <p:spPr>
          <a:xfrm>
            <a:off x="69850" y="1130178"/>
            <a:ext cx="9445181" cy="5091160"/>
          </a:xfrm>
        </p:spPr>
        <p:txBody>
          <a:bodyPr>
            <a:normAutofit/>
          </a:bodyPr>
          <a:lstStyle>
            <a:lvl1pPr>
              <a:defRPr sz="3200"/>
            </a:lvl1pPr>
            <a:lvl2pPr marL="914400" indent="-457200">
              <a:buFont typeface="Arial" panose="020B0604020202020204" pitchFamily="34" charset="0"/>
              <a:buChar char="•"/>
              <a:defRPr lang="en-US" sz="2800" kern="1200" dirty="0" smtClean="0">
                <a:solidFill>
                  <a:srgbClr val="045571"/>
                </a:solidFill>
                <a:latin typeface="Segoe UI" panose="020B0502040204020203" pitchFamily="34" charset="0"/>
                <a:ea typeface="+mn-ea"/>
                <a:cs typeface="Segoe UI" panose="020B0502040204020203" pitchFamily="34" charset="0"/>
              </a:defRPr>
            </a:lvl2pPr>
            <a:lvl3pPr marL="685800" indent="0">
              <a:buNone/>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Fiber Reinforced blocks will cost approximately the same as traditional blocks.</a:t>
            </a:r>
          </a:p>
          <a:p>
            <a:pPr lvl="0"/>
            <a:endParaRPr lang="en-US" dirty="0"/>
          </a:p>
          <a:p>
            <a:pPr lvl="0"/>
            <a:r>
              <a:rPr lang="en-US" dirty="0"/>
              <a:t>Expected life span 33% more than traditional reinforced blocks (15 yrs vs. 20 yrs)</a:t>
            </a:r>
          </a:p>
        </p:txBody>
      </p:sp>
      <p:pic>
        <p:nvPicPr>
          <p:cNvPr id="2" name="Picture 1">
            <a:extLst>
              <a:ext uri="{FF2B5EF4-FFF2-40B4-BE49-F238E27FC236}">
                <a16:creationId xmlns:a16="http://schemas.microsoft.com/office/drawing/2014/main" id="{4FE0C8D9-1250-CE91-4DF7-794DF60B0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26999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25</a:t>
            </a:fld>
            <a:endParaRPr lang="en-US" dirty="0"/>
          </a:p>
        </p:txBody>
      </p:sp>
      <p:sp>
        <p:nvSpPr>
          <p:cNvPr id="12" name="Slide Number Placeholder 3">
            <a:extLst>
              <a:ext uri="{FF2B5EF4-FFF2-40B4-BE49-F238E27FC236}">
                <a16:creationId xmlns:a16="http://schemas.microsoft.com/office/drawing/2014/main" id="{6FD39F25-EF0D-F739-3E4D-F91AEF2A9920}"/>
              </a:ext>
            </a:extLst>
          </p:cNvPr>
          <p:cNvSpPr txBox="1">
            <a:spLocks/>
          </p:cNvSpPr>
          <p:nvPr/>
        </p:nvSpPr>
        <p:spPr>
          <a:xfrm>
            <a:off x="9515031" y="66591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25</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25</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924F9E16-90E3-7B2C-B093-EAF631CAF46F}"/>
              </a:ext>
            </a:extLst>
          </p:cNvPr>
          <p:cNvSpPr>
            <a:spLocks noGrp="1"/>
          </p:cNvSpPr>
          <p:nvPr>
            <p:ph idx="1" hasCustomPrompt="1"/>
          </p:nvPr>
        </p:nvSpPr>
        <p:spPr>
          <a:xfrm>
            <a:off x="69850" y="1339702"/>
            <a:ext cx="9875136" cy="4881636"/>
          </a:xfrm>
        </p:spPr>
        <p:txBody>
          <a:bodyPr/>
          <a:lstStyle>
            <a:lvl1pPr>
              <a:defRPr sz="3200"/>
            </a:lvl1pPr>
            <a:lvl2pPr marL="914400" indent="-457200">
              <a:buFont typeface="Arial" panose="020B0604020202020204" pitchFamily="34" charset="0"/>
              <a:buChar char="•"/>
              <a:defRPr lang="en-US" sz="2800" kern="1200" dirty="0" smtClean="0">
                <a:solidFill>
                  <a:srgbClr val="045571"/>
                </a:solidFill>
                <a:latin typeface="Segoe UI" panose="020B0502040204020203" pitchFamily="34" charset="0"/>
                <a:ea typeface="+mn-ea"/>
                <a:cs typeface="Segoe UI" panose="020B0502040204020203" pitchFamily="34" charset="0"/>
              </a:defRPr>
            </a:lvl2pPr>
            <a:lvl3pPr marL="685800" indent="0">
              <a:buNone/>
              <a:defRPr sz="2400">
                <a:solidFill>
                  <a:srgbClr val="0688B6"/>
                </a:solidFill>
              </a:defRPr>
            </a:lvl3pPr>
            <a:lvl4pPr>
              <a:defRPr sz="2000">
                <a:solidFill>
                  <a:schemeClr val="tx2"/>
                </a:solidFill>
              </a:defRPr>
            </a:lvl4pPr>
            <a:lvl5pPr>
              <a:defRPr sz="1800">
                <a:solidFill>
                  <a:schemeClr val="accent1"/>
                </a:solidFill>
              </a:defRPr>
            </a:lvl5pPr>
          </a:lstStyle>
          <a:p>
            <a:pPr marL="0" lvl="0" indent="0">
              <a:buNone/>
            </a:pPr>
            <a:r>
              <a:rPr lang="en-US" dirty="0"/>
              <a:t>Gulf Copper Shipyards, Port Arthur and Galveston, TX</a:t>
            </a:r>
          </a:p>
          <a:p>
            <a:pPr lvl="1"/>
            <a:r>
              <a:rPr lang="en-US" dirty="0"/>
              <a:t>Testing HDPE &amp; neoprene caps</a:t>
            </a:r>
          </a:p>
          <a:p>
            <a:pPr lvl="1"/>
            <a:r>
              <a:rPr lang="en-US" dirty="0"/>
              <a:t>Tug</a:t>
            </a:r>
          </a:p>
          <a:p>
            <a:pPr lvl="1"/>
            <a:r>
              <a:rPr lang="en-US" dirty="0"/>
              <a:t>Offshore Work Vessel </a:t>
            </a:r>
          </a:p>
          <a:p>
            <a:pPr lvl="1"/>
            <a:r>
              <a:rPr lang="en-US" dirty="0"/>
              <a:t>USACE Vessel</a:t>
            </a:r>
          </a:p>
          <a:p>
            <a:pPr marL="0" lvl="0" indent="0">
              <a:buNone/>
            </a:pPr>
            <a:endParaRPr lang="en-US" dirty="0"/>
          </a:p>
          <a:p>
            <a:pPr marL="0" lvl="0" indent="0">
              <a:buNone/>
            </a:pPr>
            <a:r>
              <a:rPr lang="en-US" dirty="0"/>
              <a:t>Mare Island Dry Dock, Vallejo, CA</a:t>
            </a:r>
          </a:p>
          <a:p>
            <a:pPr lvl="1"/>
            <a:r>
              <a:rPr lang="en-US" dirty="0"/>
              <a:t>Testing fiber reinforce concrete blocks</a:t>
            </a:r>
          </a:p>
          <a:p>
            <a:pPr lvl="1"/>
            <a:r>
              <a:rPr lang="en-US" dirty="0"/>
              <a:t>Coast Guard Vessel</a:t>
            </a:r>
          </a:p>
        </p:txBody>
      </p:sp>
      <p:sp>
        <p:nvSpPr>
          <p:cNvPr id="3" name="Title 1">
            <a:extLst>
              <a:ext uri="{FF2B5EF4-FFF2-40B4-BE49-F238E27FC236}">
                <a16:creationId xmlns:a16="http://schemas.microsoft.com/office/drawing/2014/main" id="{A335680A-BE73-D745-0F4B-E24350909562}"/>
              </a:ext>
            </a:extLst>
          </p:cNvPr>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Implementation </a:t>
            </a:r>
          </a:p>
        </p:txBody>
      </p:sp>
      <p:pic>
        <p:nvPicPr>
          <p:cNvPr id="5" name="Picture 4">
            <a:extLst>
              <a:ext uri="{FF2B5EF4-FFF2-40B4-BE49-F238E27FC236}">
                <a16:creationId xmlns:a16="http://schemas.microsoft.com/office/drawing/2014/main" id="{9A33480F-A662-4F40-715D-73D9D805BD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3529554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image">
            <a:extLst>
              <a:ext uri="{FF2B5EF4-FFF2-40B4-BE49-F238E27FC236}">
                <a16:creationId xmlns:a16="http://schemas.microsoft.com/office/drawing/2014/main" id="{EE9B5411-ABF9-C383-DDB7-09FF98505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22" y="1937779"/>
            <a:ext cx="12086955" cy="452320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1B7595A-714F-49A6-68C7-F5ECE74AD6BB}"/>
              </a:ext>
            </a:extLst>
          </p:cNvPr>
          <p:cNvSpPr>
            <a:spLocks noGrp="1"/>
          </p:cNvSpPr>
          <p:nvPr>
            <p:ph type="sldNum" sz="quarter" idx="11"/>
          </p:nvPr>
        </p:nvSpPr>
        <p:spPr/>
        <p:txBody>
          <a:bodyPr/>
          <a:lstStyle/>
          <a:p>
            <a:fld id="{A916C171-007E-46CF-80D5-F89E015BD616}" type="slidenum">
              <a:rPr lang="en-US" smtClean="0"/>
              <a:pPr/>
              <a:t>26</a:t>
            </a:fld>
            <a:endParaRPr lang="en-US" dirty="0"/>
          </a:p>
        </p:txBody>
      </p:sp>
      <p:sp>
        <p:nvSpPr>
          <p:cNvPr id="5" name="Content Placeholder 2">
            <a:extLst>
              <a:ext uri="{FF2B5EF4-FFF2-40B4-BE49-F238E27FC236}">
                <a16:creationId xmlns:a16="http://schemas.microsoft.com/office/drawing/2014/main" id="{7DC9DA14-E4BB-85B4-675E-2C2CF3552222}"/>
              </a:ext>
            </a:extLst>
          </p:cNvPr>
          <p:cNvSpPr>
            <a:spLocks noGrp="1"/>
          </p:cNvSpPr>
          <p:nvPr>
            <p:ph idx="1" hasCustomPrompt="1"/>
          </p:nvPr>
        </p:nvSpPr>
        <p:spPr>
          <a:xfrm>
            <a:off x="148824" y="984027"/>
            <a:ext cx="11715913" cy="893357"/>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3200" b="1" dirty="0"/>
              <a:t>HDPE/Neoprene </a:t>
            </a:r>
            <a:r>
              <a:rPr lang="en-US" sz="3200" dirty="0">
                <a:solidFill>
                  <a:srgbClr val="05759D"/>
                </a:solidFill>
              </a:rPr>
              <a:t>– Offshore Work Vessel </a:t>
            </a:r>
          </a:p>
          <a:p>
            <a:pPr lvl="0">
              <a:lnSpc>
                <a:spcPct val="100000"/>
              </a:lnSpc>
              <a:spcBef>
                <a:spcPts val="0"/>
              </a:spcBef>
            </a:pPr>
            <a:endParaRPr lang="en-US" sz="3200" dirty="0">
              <a:solidFill>
                <a:srgbClr val="05759D"/>
              </a:solidFill>
            </a:endParaRPr>
          </a:p>
          <a:p>
            <a:pPr lvl="0">
              <a:lnSpc>
                <a:spcPct val="100000"/>
              </a:lnSpc>
              <a:spcBef>
                <a:spcPts val="0"/>
              </a:spcBef>
            </a:pPr>
            <a:endParaRPr lang="en-US" sz="3200" b="1" dirty="0"/>
          </a:p>
          <a:p>
            <a:pPr lvl="0">
              <a:lnSpc>
                <a:spcPct val="100000"/>
              </a:lnSpc>
              <a:spcBef>
                <a:spcPts val="0"/>
              </a:spcBef>
            </a:pPr>
            <a:endParaRPr lang="en-US" sz="3200" dirty="0"/>
          </a:p>
          <a:p>
            <a:pPr marL="457200" lvl="0" indent="-457200">
              <a:lnSpc>
                <a:spcPct val="100000"/>
              </a:lnSpc>
              <a:spcBef>
                <a:spcPts val="0"/>
              </a:spcBef>
              <a:buFont typeface="Arial" panose="020B0604020202020204" pitchFamily="34" charset="0"/>
              <a:buChar char="•"/>
            </a:pPr>
            <a:endParaRPr lang="en-US" sz="3200" dirty="0"/>
          </a:p>
          <a:p>
            <a:pPr lvl="0">
              <a:lnSpc>
                <a:spcPct val="100000"/>
              </a:lnSpc>
            </a:pPr>
            <a:endParaRPr lang="en-US" sz="3200" dirty="0"/>
          </a:p>
        </p:txBody>
      </p:sp>
      <p:sp>
        <p:nvSpPr>
          <p:cNvPr id="6" name="Title 1">
            <a:extLst>
              <a:ext uri="{FF2B5EF4-FFF2-40B4-BE49-F238E27FC236}">
                <a16:creationId xmlns:a16="http://schemas.microsoft.com/office/drawing/2014/main" id="{4D87E7DA-796D-AA84-96FF-0FDC885280F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Material Testing</a:t>
            </a:r>
          </a:p>
        </p:txBody>
      </p:sp>
      <p:pic>
        <p:nvPicPr>
          <p:cNvPr id="7" name="Picture 6">
            <a:extLst>
              <a:ext uri="{FF2B5EF4-FFF2-40B4-BE49-F238E27FC236}">
                <a16:creationId xmlns:a16="http://schemas.microsoft.com/office/drawing/2014/main" id="{069F53A3-E0B2-2F4A-75E0-FAB29855D9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1618066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704AAB-3328-8AA1-B091-B8BFAF5B070E}"/>
              </a:ext>
            </a:extLst>
          </p:cNvPr>
          <p:cNvSpPr>
            <a:spLocks noGrp="1"/>
          </p:cNvSpPr>
          <p:nvPr>
            <p:ph type="sldNum" sz="quarter" idx="11"/>
          </p:nvPr>
        </p:nvSpPr>
        <p:spPr/>
        <p:txBody>
          <a:bodyPr/>
          <a:lstStyle/>
          <a:p>
            <a:fld id="{A916C171-007E-46CF-80D5-F89E015BD616}" type="slidenum">
              <a:rPr lang="en-US" smtClean="0"/>
              <a:pPr/>
              <a:t>27</a:t>
            </a:fld>
            <a:endParaRPr lang="en-US" dirty="0"/>
          </a:p>
        </p:txBody>
      </p:sp>
      <p:pic>
        <p:nvPicPr>
          <p:cNvPr id="5" name="Picture 4">
            <a:extLst>
              <a:ext uri="{FF2B5EF4-FFF2-40B4-BE49-F238E27FC236}">
                <a16:creationId xmlns:a16="http://schemas.microsoft.com/office/drawing/2014/main" id="{EFAACC3C-0CDC-61E0-1F8B-0237131AAE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9180" y="1520359"/>
            <a:ext cx="6289686" cy="4717410"/>
          </a:xfrm>
          <a:prstGeom prst="rect">
            <a:avLst/>
          </a:prstGeom>
          <a:noFill/>
          <a:ln>
            <a:noFill/>
          </a:ln>
        </p:spPr>
      </p:pic>
      <p:pic>
        <p:nvPicPr>
          <p:cNvPr id="2" name="Picture 1">
            <a:extLst>
              <a:ext uri="{FF2B5EF4-FFF2-40B4-BE49-F238E27FC236}">
                <a16:creationId xmlns:a16="http://schemas.microsoft.com/office/drawing/2014/main" id="{13AA56C1-B4B3-D20B-6AAF-3C348AF04B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
        <p:nvSpPr>
          <p:cNvPr id="3" name="Content Placeholder 2">
            <a:extLst>
              <a:ext uri="{FF2B5EF4-FFF2-40B4-BE49-F238E27FC236}">
                <a16:creationId xmlns:a16="http://schemas.microsoft.com/office/drawing/2014/main" id="{3841056E-08AB-289F-95F0-8E0DBE421A84}"/>
              </a:ext>
            </a:extLst>
          </p:cNvPr>
          <p:cNvSpPr>
            <a:spLocks noGrp="1"/>
          </p:cNvSpPr>
          <p:nvPr>
            <p:ph idx="1" hasCustomPrompt="1"/>
          </p:nvPr>
        </p:nvSpPr>
        <p:spPr>
          <a:xfrm>
            <a:off x="148824" y="984027"/>
            <a:ext cx="11715913" cy="2444974"/>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3200" b="1" dirty="0"/>
              <a:t>HDPE/Neoprene </a:t>
            </a:r>
            <a:r>
              <a:rPr lang="en-US" sz="3200" dirty="0">
                <a:solidFill>
                  <a:srgbClr val="05759D"/>
                </a:solidFill>
              </a:rPr>
              <a:t>– HDPE Block</a:t>
            </a:r>
          </a:p>
          <a:p>
            <a:pPr lvl="0">
              <a:lnSpc>
                <a:spcPct val="100000"/>
              </a:lnSpc>
              <a:spcBef>
                <a:spcPts val="0"/>
              </a:spcBef>
            </a:pPr>
            <a:endParaRPr lang="en-US" sz="3200" b="1" dirty="0"/>
          </a:p>
          <a:p>
            <a:pPr lvl="0">
              <a:lnSpc>
                <a:spcPct val="100000"/>
              </a:lnSpc>
              <a:spcBef>
                <a:spcPts val="0"/>
              </a:spcBef>
            </a:pPr>
            <a:endParaRPr lang="en-US" sz="3200" dirty="0"/>
          </a:p>
          <a:p>
            <a:pPr marL="457200" lvl="0" indent="-457200">
              <a:lnSpc>
                <a:spcPct val="100000"/>
              </a:lnSpc>
              <a:spcBef>
                <a:spcPts val="0"/>
              </a:spcBef>
              <a:buFont typeface="Arial" panose="020B0604020202020204" pitchFamily="34" charset="0"/>
              <a:buChar char="•"/>
            </a:pPr>
            <a:endParaRPr lang="en-US" sz="3200" dirty="0"/>
          </a:p>
          <a:p>
            <a:pPr lvl="0">
              <a:lnSpc>
                <a:spcPct val="100000"/>
              </a:lnSpc>
            </a:pPr>
            <a:endParaRPr lang="en-US" sz="3200" dirty="0"/>
          </a:p>
        </p:txBody>
      </p:sp>
      <p:sp>
        <p:nvSpPr>
          <p:cNvPr id="7" name="Title 1">
            <a:extLst>
              <a:ext uri="{FF2B5EF4-FFF2-40B4-BE49-F238E27FC236}">
                <a16:creationId xmlns:a16="http://schemas.microsoft.com/office/drawing/2014/main" id="{A55F110F-F726-07BE-4243-D44682318E7D}"/>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Material Testing</a:t>
            </a:r>
          </a:p>
        </p:txBody>
      </p:sp>
    </p:spTree>
    <p:extLst>
      <p:ext uri="{BB962C8B-B14F-4D97-AF65-F5344CB8AC3E}">
        <p14:creationId xmlns:p14="http://schemas.microsoft.com/office/powerpoint/2010/main" val="22928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704AAB-3328-8AA1-B091-B8BFAF5B070E}"/>
              </a:ext>
            </a:extLst>
          </p:cNvPr>
          <p:cNvSpPr>
            <a:spLocks noGrp="1"/>
          </p:cNvSpPr>
          <p:nvPr>
            <p:ph type="sldNum" sz="quarter" idx="11"/>
          </p:nvPr>
        </p:nvSpPr>
        <p:spPr/>
        <p:txBody>
          <a:bodyPr/>
          <a:lstStyle/>
          <a:p>
            <a:fld id="{A916C171-007E-46CF-80D5-F89E015BD616}" type="slidenum">
              <a:rPr lang="en-US" smtClean="0"/>
              <a:pPr/>
              <a:t>28</a:t>
            </a:fld>
            <a:endParaRPr lang="en-US" dirty="0"/>
          </a:p>
        </p:txBody>
      </p:sp>
      <p:pic>
        <p:nvPicPr>
          <p:cNvPr id="2" name="Picture 1" descr="A concrete block with a black top&#10;&#10;Description automatically generated">
            <a:extLst>
              <a:ext uri="{FF2B5EF4-FFF2-40B4-BE49-F238E27FC236}">
                <a16:creationId xmlns:a16="http://schemas.microsoft.com/office/drawing/2014/main" id="{1246BE57-736F-B246-711A-8D8B69F699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52" t="17756" r="16970"/>
          <a:stretch/>
        </p:blipFill>
        <p:spPr bwMode="auto">
          <a:xfrm>
            <a:off x="1185333" y="1697223"/>
            <a:ext cx="5494867" cy="4625550"/>
          </a:xfrm>
          <a:prstGeom prst="rect">
            <a:avLst/>
          </a:prstGeom>
          <a:noFill/>
          <a:ln>
            <a:noFill/>
          </a:ln>
        </p:spPr>
      </p:pic>
      <p:pic>
        <p:nvPicPr>
          <p:cNvPr id="5" name="Picture 4">
            <a:extLst>
              <a:ext uri="{FF2B5EF4-FFF2-40B4-BE49-F238E27FC236}">
                <a16:creationId xmlns:a16="http://schemas.microsoft.com/office/drawing/2014/main" id="{959A29E0-87AA-F5C9-3956-E763B66168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pic>
        <p:nvPicPr>
          <p:cNvPr id="6" name="Picture 5" descr="A concrete block with a black top&#10;&#10;Description automatically generated">
            <a:extLst>
              <a:ext uri="{FF2B5EF4-FFF2-40B4-BE49-F238E27FC236}">
                <a16:creationId xmlns:a16="http://schemas.microsoft.com/office/drawing/2014/main" id="{BB1CF09E-9DA8-EF93-6E4E-239A92D38E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051" t="32752" r="59042" b="60531"/>
          <a:stretch/>
        </p:blipFill>
        <p:spPr bwMode="auto">
          <a:xfrm>
            <a:off x="7482249" y="3115733"/>
            <a:ext cx="3760764" cy="3207040"/>
          </a:xfrm>
          <a:prstGeom prst="rect">
            <a:avLst/>
          </a:prstGeom>
          <a:noFill/>
          <a:ln>
            <a:noFill/>
          </a:ln>
        </p:spPr>
      </p:pic>
      <p:sp>
        <p:nvSpPr>
          <p:cNvPr id="7" name="Content Placeholder 2">
            <a:extLst>
              <a:ext uri="{FF2B5EF4-FFF2-40B4-BE49-F238E27FC236}">
                <a16:creationId xmlns:a16="http://schemas.microsoft.com/office/drawing/2014/main" id="{3D69D888-8BBF-9C4B-E3A1-3E999997DB73}"/>
              </a:ext>
            </a:extLst>
          </p:cNvPr>
          <p:cNvSpPr>
            <a:spLocks noGrp="1"/>
          </p:cNvSpPr>
          <p:nvPr>
            <p:ph idx="1" hasCustomPrompt="1"/>
          </p:nvPr>
        </p:nvSpPr>
        <p:spPr>
          <a:xfrm>
            <a:off x="148824" y="984027"/>
            <a:ext cx="11715913" cy="2444974"/>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3200" b="1" dirty="0"/>
              <a:t>HDPE/Neoprene </a:t>
            </a:r>
            <a:r>
              <a:rPr lang="en-US" sz="3200" dirty="0">
                <a:solidFill>
                  <a:srgbClr val="05759D"/>
                </a:solidFill>
              </a:rPr>
              <a:t>– Neoprene Block</a:t>
            </a:r>
          </a:p>
          <a:p>
            <a:pPr lvl="0">
              <a:lnSpc>
                <a:spcPct val="100000"/>
              </a:lnSpc>
              <a:spcBef>
                <a:spcPts val="0"/>
              </a:spcBef>
            </a:pPr>
            <a:endParaRPr lang="en-US" sz="3200" b="1" dirty="0"/>
          </a:p>
          <a:p>
            <a:pPr lvl="0">
              <a:lnSpc>
                <a:spcPct val="100000"/>
              </a:lnSpc>
              <a:spcBef>
                <a:spcPts val="0"/>
              </a:spcBef>
            </a:pPr>
            <a:endParaRPr lang="en-US" sz="3200" dirty="0"/>
          </a:p>
          <a:p>
            <a:pPr marL="457200" lvl="0" indent="-457200">
              <a:lnSpc>
                <a:spcPct val="100000"/>
              </a:lnSpc>
              <a:spcBef>
                <a:spcPts val="0"/>
              </a:spcBef>
              <a:buFont typeface="Arial" panose="020B0604020202020204" pitchFamily="34" charset="0"/>
              <a:buChar char="•"/>
            </a:pPr>
            <a:endParaRPr lang="en-US" sz="3200" dirty="0"/>
          </a:p>
          <a:p>
            <a:pPr lvl="0">
              <a:lnSpc>
                <a:spcPct val="100000"/>
              </a:lnSpc>
            </a:pPr>
            <a:endParaRPr lang="en-US" sz="3200" dirty="0"/>
          </a:p>
        </p:txBody>
      </p:sp>
      <p:sp>
        <p:nvSpPr>
          <p:cNvPr id="8" name="Title 1">
            <a:extLst>
              <a:ext uri="{FF2B5EF4-FFF2-40B4-BE49-F238E27FC236}">
                <a16:creationId xmlns:a16="http://schemas.microsoft.com/office/drawing/2014/main" id="{1EF2FE09-A4A6-B5F1-A068-481ED557D010}"/>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Material Testing</a:t>
            </a:r>
          </a:p>
        </p:txBody>
      </p:sp>
    </p:spTree>
    <p:extLst>
      <p:ext uri="{BB962C8B-B14F-4D97-AF65-F5344CB8AC3E}">
        <p14:creationId xmlns:p14="http://schemas.microsoft.com/office/powerpoint/2010/main" val="1263943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29</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29</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23B0572-F835-F7DD-BD78-F72A381DB558}"/>
              </a:ext>
            </a:extLst>
          </p:cNvPr>
          <p:cNvSpPr>
            <a:spLocks noGrp="1"/>
          </p:cNvSpPr>
          <p:nvPr>
            <p:ph idx="1" hasCustomPrompt="1"/>
          </p:nvPr>
        </p:nvSpPr>
        <p:spPr>
          <a:xfrm>
            <a:off x="148825" y="984026"/>
            <a:ext cx="9596308" cy="939127"/>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3200" b="1" dirty="0"/>
              <a:t>HDPE/Neoprene </a:t>
            </a:r>
            <a:r>
              <a:rPr lang="en-US" sz="3200" dirty="0">
                <a:solidFill>
                  <a:srgbClr val="05759D"/>
                </a:solidFill>
              </a:rPr>
              <a:t>– Strength Testing</a:t>
            </a:r>
          </a:p>
          <a:p>
            <a:pPr lvl="0">
              <a:lnSpc>
                <a:spcPct val="100000"/>
              </a:lnSpc>
            </a:pPr>
            <a:endParaRPr lang="en-US" sz="3200" dirty="0"/>
          </a:p>
        </p:txBody>
      </p:sp>
      <p:sp>
        <p:nvSpPr>
          <p:cNvPr id="3" name="Title 1">
            <a:extLst>
              <a:ext uri="{FF2B5EF4-FFF2-40B4-BE49-F238E27FC236}">
                <a16:creationId xmlns:a16="http://schemas.microsoft.com/office/drawing/2014/main" id="{88763704-8EF6-173C-2080-03F2AD7022C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Material Testing</a:t>
            </a:r>
          </a:p>
        </p:txBody>
      </p:sp>
      <p:pic>
        <p:nvPicPr>
          <p:cNvPr id="5" name="Picture 4">
            <a:extLst>
              <a:ext uri="{FF2B5EF4-FFF2-40B4-BE49-F238E27FC236}">
                <a16:creationId xmlns:a16="http://schemas.microsoft.com/office/drawing/2014/main" id="{520D7F0E-EE6E-4297-00C5-2216DCCF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graphicFrame>
        <p:nvGraphicFramePr>
          <p:cNvPr id="6" name="Table 5">
            <a:extLst>
              <a:ext uri="{FF2B5EF4-FFF2-40B4-BE49-F238E27FC236}">
                <a16:creationId xmlns:a16="http://schemas.microsoft.com/office/drawing/2014/main" id="{A5408D9B-A0BC-8120-73E1-245DA39A37A5}"/>
              </a:ext>
            </a:extLst>
          </p:cNvPr>
          <p:cNvGraphicFramePr>
            <a:graphicFrameLocks noGrp="1"/>
          </p:cNvGraphicFramePr>
          <p:nvPr>
            <p:extLst>
              <p:ext uri="{D42A27DB-BD31-4B8C-83A1-F6EECF244321}">
                <p14:modId xmlns:p14="http://schemas.microsoft.com/office/powerpoint/2010/main" val="3079606958"/>
              </p:ext>
            </p:extLst>
          </p:nvPr>
        </p:nvGraphicFramePr>
        <p:xfrm>
          <a:off x="258031" y="1812968"/>
          <a:ext cx="9377896" cy="3876515"/>
        </p:xfrm>
        <a:graphic>
          <a:graphicData uri="http://schemas.openxmlformats.org/drawingml/2006/table">
            <a:tbl>
              <a:tblPr firstRow="1" firstCol="1" bandRow="1">
                <a:tableStyleId>{5C22544A-7EE6-4342-B048-85BDC9FD1C3A}</a:tableStyleId>
              </a:tblPr>
              <a:tblGrid>
                <a:gridCol w="2983109">
                  <a:extLst>
                    <a:ext uri="{9D8B030D-6E8A-4147-A177-3AD203B41FA5}">
                      <a16:colId xmlns:a16="http://schemas.microsoft.com/office/drawing/2014/main" val="3198179748"/>
                    </a:ext>
                  </a:extLst>
                </a:gridCol>
                <a:gridCol w="2676970">
                  <a:extLst>
                    <a:ext uri="{9D8B030D-6E8A-4147-A177-3AD203B41FA5}">
                      <a16:colId xmlns:a16="http://schemas.microsoft.com/office/drawing/2014/main" val="38614225"/>
                    </a:ext>
                  </a:extLst>
                </a:gridCol>
                <a:gridCol w="3717817">
                  <a:extLst>
                    <a:ext uri="{9D8B030D-6E8A-4147-A177-3AD203B41FA5}">
                      <a16:colId xmlns:a16="http://schemas.microsoft.com/office/drawing/2014/main" val="1537618323"/>
                    </a:ext>
                  </a:extLst>
                </a:gridCol>
              </a:tblGrid>
              <a:tr h="775303">
                <a:tc gridSpan="3">
                  <a:txBody>
                    <a:bodyPr/>
                    <a:lstStyle/>
                    <a:p>
                      <a:pPr marL="0" marR="0" algn="ctr">
                        <a:spcBef>
                          <a:spcPts val="0"/>
                        </a:spcBef>
                        <a:spcAft>
                          <a:spcPts val="1200"/>
                        </a:spcAft>
                      </a:pPr>
                      <a:r>
                        <a:rPr lang="en-US" sz="2000">
                          <a:effectLst/>
                        </a:rPr>
                        <a:t>HDPE Material Testing Results</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8043666"/>
                  </a:ext>
                </a:extLst>
              </a:tr>
              <a:tr h="775303">
                <a:tc>
                  <a:txBody>
                    <a:bodyPr/>
                    <a:lstStyle/>
                    <a:p>
                      <a:pPr marL="0" marR="0" algn="ctr">
                        <a:spcBef>
                          <a:spcPts val="0"/>
                        </a:spcBef>
                        <a:spcAft>
                          <a:spcPts val="1200"/>
                        </a:spcAft>
                      </a:pPr>
                      <a:r>
                        <a:rPr lang="en-US" sz="2000">
                          <a:effectLst/>
                        </a:rPr>
                        <a:t>Nominal Material Thickness</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1200"/>
                        </a:spcAft>
                      </a:pPr>
                      <a:r>
                        <a:rPr lang="en-US" sz="2000">
                          <a:effectLst/>
                        </a:rPr>
                        <a:t>Yield Strength (Control) </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1200"/>
                        </a:spcAft>
                      </a:pPr>
                      <a:r>
                        <a:rPr lang="en-US" sz="2000" dirty="0">
                          <a:effectLst/>
                        </a:rPr>
                        <a:t>Yield Strength (Post Dockings)</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7690623"/>
                  </a:ext>
                </a:extLst>
              </a:tr>
              <a:tr h="775303">
                <a:tc>
                  <a:txBody>
                    <a:bodyPr/>
                    <a:lstStyle/>
                    <a:p>
                      <a:pPr marL="0" marR="0" algn="ctr">
                        <a:spcBef>
                          <a:spcPts val="0"/>
                        </a:spcBef>
                        <a:spcAft>
                          <a:spcPts val="1200"/>
                        </a:spcAft>
                      </a:pPr>
                      <a:r>
                        <a:rPr lang="en-US" sz="2000">
                          <a:effectLst/>
                        </a:rPr>
                        <a:t>1/2 inch</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1200"/>
                        </a:spcAft>
                      </a:pPr>
                      <a:r>
                        <a:rPr lang="en-US" sz="2000">
                          <a:effectLst/>
                        </a:rPr>
                        <a:t>870 psi</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1200"/>
                        </a:spcAft>
                      </a:pPr>
                      <a:r>
                        <a:rPr lang="en-US" sz="2000" dirty="0">
                          <a:effectLst/>
                        </a:rPr>
                        <a:t>1,100 psi</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0984411"/>
                  </a:ext>
                </a:extLst>
              </a:tr>
              <a:tr h="775303">
                <a:tc>
                  <a:txBody>
                    <a:bodyPr/>
                    <a:lstStyle/>
                    <a:p>
                      <a:pPr marL="0" marR="0" algn="ctr">
                        <a:spcBef>
                          <a:spcPts val="0"/>
                        </a:spcBef>
                        <a:spcAft>
                          <a:spcPts val="1200"/>
                        </a:spcAft>
                      </a:pPr>
                      <a:r>
                        <a:rPr lang="en-US" sz="2000">
                          <a:effectLst/>
                        </a:rPr>
                        <a:t>3/4 inch</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1200"/>
                        </a:spcAft>
                      </a:pPr>
                      <a:r>
                        <a:rPr lang="en-US" sz="2000">
                          <a:effectLst/>
                        </a:rPr>
                        <a:t>780 psi</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1200"/>
                        </a:spcAft>
                      </a:pPr>
                      <a:r>
                        <a:rPr lang="en-US" sz="2000">
                          <a:effectLst/>
                        </a:rPr>
                        <a:t>1,080 psi</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50515477"/>
                  </a:ext>
                </a:extLst>
              </a:tr>
              <a:tr h="775303">
                <a:tc>
                  <a:txBody>
                    <a:bodyPr/>
                    <a:lstStyle/>
                    <a:p>
                      <a:pPr marL="0" marR="0" algn="ctr">
                        <a:spcBef>
                          <a:spcPts val="0"/>
                        </a:spcBef>
                        <a:spcAft>
                          <a:spcPts val="1200"/>
                        </a:spcAft>
                      </a:pPr>
                      <a:r>
                        <a:rPr lang="en-US" sz="2000">
                          <a:effectLst/>
                        </a:rPr>
                        <a:t>1 inch</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1200"/>
                        </a:spcAft>
                      </a:pPr>
                      <a:r>
                        <a:rPr lang="en-US" sz="2000">
                          <a:effectLst/>
                        </a:rPr>
                        <a:t>960 psi</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1200"/>
                        </a:spcAft>
                      </a:pPr>
                      <a:r>
                        <a:rPr lang="en-US" sz="2000" dirty="0">
                          <a:effectLst/>
                        </a:rPr>
                        <a:t>1,120 psi</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820385"/>
                  </a:ext>
                </a:extLst>
              </a:tr>
            </a:tbl>
          </a:graphicData>
        </a:graphic>
      </p:graphicFrame>
    </p:spTree>
    <p:extLst>
      <p:ext uri="{BB962C8B-B14F-4D97-AF65-F5344CB8AC3E}">
        <p14:creationId xmlns:p14="http://schemas.microsoft.com/office/powerpoint/2010/main" val="1231068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3</a:t>
            </a:fld>
            <a:endParaRPr lang="en-US" dirty="0"/>
          </a:p>
        </p:txBody>
      </p:sp>
      <p:sp>
        <p:nvSpPr>
          <p:cNvPr id="8" name="Content Placeholder 2">
            <a:extLst>
              <a:ext uri="{FF2B5EF4-FFF2-40B4-BE49-F238E27FC236}">
                <a16:creationId xmlns:a16="http://schemas.microsoft.com/office/drawing/2014/main" id="{C28849E3-AC0A-F9E1-869A-E814F206894E}"/>
              </a:ext>
            </a:extLst>
          </p:cNvPr>
          <p:cNvSpPr>
            <a:spLocks noGrp="1"/>
          </p:cNvSpPr>
          <p:nvPr>
            <p:ph idx="1" hasCustomPrompt="1"/>
          </p:nvPr>
        </p:nvSpPr>
        <p:spPr>
          <a:xfrm>
            <a:off x="222250" y="1282578"/>
            <a:ext cx="11550650" cy="5091160"/>
          </a:xfrm>
        </p:spPr>
        <p:txBody>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DM Consulting Introduction</a:t>
            </a:r>
          </a:p>
          <a:p>
            <a:pPr lvl="0"/>
            <a:r>
              <a:rPr lang="en-US" dirty="0"/>
              <a:t>Introduction to Drydocking</a:t>
            </a:r>
          </a:p>
          <a:p>
            <a:pPr lvl="0"/>
            <a:r>
              <a:rPr lang="en-US" dirty="0"/>
              <a:t>Traditional Methods of Block Construction</a:t>
            </a:r>
          </a:p>
          <a:p>
            <a:pPr lvl="0"/>
            <a:r>
              <a:rPr lang="en-US" dirty="0"/>
              <a:t>Proposed New Materials</a:t>
            </a:r>
          </a:p>
          <a:p>
            <a:pPr lvl="0"/>
            <a:r>
              <a:rPr lang="en-US" dirty="0"/>
              <a:t>Other Research and Examples</a:t>
            </a:r>
          </a:p>
          <a:p>
            <a:pPr lvl="0"/>
            <a:r>
              <a:rPr lang="en-US" dirty="0"/>
              <a:t>Cost Comparison</a:t>
            </a:r>
          </a:p>
          <a:p>
            <a:pPr lvl="0"/>
            <a:r>
              <a:rPr lang="en-US" dirty="0"/>
              <a:t>Implementation</a:t>
            </a:r>
          </a:p>
          <a:p>
            <a:pPr lvl="0"/>
            <a:r>
              <a:rPr lang="en-US" dirty="0"/>
              <a:t>Conclusion</a:t>
            </a:r>
          </a:p>
          <a:p>
            <a:pPr lvl="0"/>
            <a:endParaRPr lang="en-US" dirty="0"/>
          </a:p>
          <a:p>
            <a:pPr lvl="0"/>
            <a:endParaRPr lang="en-US" dirty="0"/>
          </a:p>
        </p:txBody>
      </p:sp>
      <p:sp>
        <p:nvSpPr>
          <p:cNvPr id="10" name="Title 1">
            <a:extLst>
              <a:ext uri="{FF2B5EF4-FFF2-40B4-BE49-F238E27FC236}">
                <a16:creationId xmlns:a16="http://schemas.microsoft.com/office/drawing/2014/main" id="{6561E2C1-A5E6-32DB-6A73-593C6073E682}"/>
              </a:ext>
            </a:extLst>
          </p:cNvPr>
          <p:cNvSpPr>
            <a:spLocks noGrp="1"/>
          </p:cNvSpPr>
          <p:nvPr>
            <p:ph type="title" hasCustomPrompt="1"/>
          </p:nvPr>
        </p:nvSpPr>
        <p:spPr>
          <a:xfrm>
            <a:off x="222250" y="3660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Outline</a:t>
            </a:r>
          </a:p>
        </p:txBody>
      </p:sp>
      <p:pic>
        <p:nvPicPr>
          <p:cNvPr id="2" name="Picture 1">
            <a:extLst>
              <a:ext uri="{FF2B5EF4-FFF2-40B4-BE49-F238E27FC236}">
                <a16:creationId xmlns:a16="http://schemas.microsoft.com/office/drawing/2014/main" id="{8EBE3CFC-39C0-8CDC-8AF6-212F93F68F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3931950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30</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30</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23B0572-F835-F7DD-BD78-F72A381DB558}"/>
              </a:ext>
            </a:extLst>
          </p:cNvPr>
          <p:cNvSpPr>
            <a:spLocks noGrp="1"/>
          </p:cNvSpPr>
          <p:nvPr>
            <p:ph idx="1" hasCustomPrompt="1"/>
          </p:nvPr>
        </p:nvSpPr>
        <p:spPr>
          <a:xfrm>
            <a:off x="148824" y="984026"/>
            <a:ext cx="11715913" cy="5315493"/>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3200" b="1" dirty="0"/>
              <a:t>HDPE/Neoprene </a:t>
            </a:r>
            <a:r>
              <a:rPr lang="en-US" sz="3200" dirty="0">
                <a:solidFill>
                  <a:srgbClr val="05759D"/>
                </a:solidFill>
              </a:rPr>
              <a:t>– Friction Testing</a:t>
            </a:r>
          </a:p>
          <a:p>
            <a:pPr lvl="0">
              <a:lnSpc>
                <a:spcPct val="100000"/>
              </a:lnSpc>
              <a:spcBef>
                <a:spcPts val="0"/>
              </a:spcBef>
            </a:pPr>
            <a:endParaRPr lang="en-US" sz="3200" b="1" dirty="0"/>
          </a:p>
          <a:p>
            <a:pPr lvl="0">
              <a:lnSpc>
                <a:spcPct val="100000"/>
              </a:lnSpc>
              <a:spcBef>
                <a:spcPts val="0"/>
              </a:spcBef>
            </a:pPr>
            <a:endParaRPr lang="en-US" sz="3200" dirty="0"/>
          </a:p>
          <a:p>
            <a:pPr marL="457200" lvl="0" indent="-457200">
              <a:lnSpc>
                <a:spcPct val="100000"/>
              </a:lnSpc>
              <a:spcBef>
                <a:spcPts val="0"/>
              </a:spcBef>
              <a:buFont typeface="Arial" panose="020B0604020202020204" pitchFamily="34" charset="0"/>
              <a:buChar char="•"/>
            </a:pPr>
            <a:endParaRPr lang="en-US" sz="3200" dirty="0"/>
          </a:p>
          <a:p>
            <a:pPr lvl="0">
              <a:lnSpc>
                <a:spcPct val="100000"/>
              </a:lnSpc>
            </a:pPr>
            <a:endParaRPr lang="en-US" sz="3200" dirty="0"/>
          </a:p>
        </p:txBody>
      </p:sp>
      <p:sp>
        <p:nvSpPr>
          <p:cNvPr id="3" name="Title 1">
            <a:extLst>
              <a:ext uri="{FF2B5EF4-FFF2-40B4-BE49-F238E27FC236}">
                <a16:creationId xmlns:a16="http://schemas.microsoft.com/office/drawing/2014/main" id="{88763704-8EF6-173C-2080-03F2AD7022C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Material Testing</a:t>
            </a:r>
          </a:p>
        </p:txBody>
      </p:sp>
      <p:pic>
        <p:nvPicPr>
          <p:cNvPr id="5" name="Picture 4">
            <a:extLst>
              <a:ext uri="{FF2B5EF4-FFF2-40B4-BE49-F238E27FC236}">
                <a16:creationId xmlns:a16="http://schemas.microsoft.com/office/drawing/2014/main" id="{520D7F0E-EE6E-4297-00C5-2216DCCF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pic>
        <p:nvPicPr>
          <p:cNvPr id="7" name="Picture 6" descr="A person wearing a white helmet and a life jacket&#10;&#10;Description automatically generated">
            <a:extLst>
              <a:ext uri="{FF2B5EF4-FFF2-40B4-BE49-F238E27FC236}">
                <a16:creationId xmlns:a16="http://schemas.microsoft.com/office/drawing/2014/main" id="{EFB14450-1B42-0713-B1BC-50C49829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262" y="1688750"/>
            <a:ext cx="3212331" cy="2407629"/>
          </a:xfrm>
          <a:prstGeom prst="rect">
            <a:avLst/>
          </a:prstGeom>
          <a:noFill/>
          <a:ln>
            <a:noFill/>
          </a:ln>
        </p:spPr>
      </p:pic>
      <p:pic>
        <p:nvPicPr>
          <p:cNvPr id="8" name="Picture 7">
            <a:extLst>
              <a:ext uri="{FF2B5EF4-FFF2-40B4-BE49-F238E27FC236}">
                <a16:creationId xmlns:a16="http://schemas.microsoft.com/office/drawing/2014/main" id="{50A7D758-D47B-B16F-04A7-CB183D42142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9849" y="1688750"/>
            <a:ext cx="6094593" cy="4567467"/>
          </a:xfrm>
          <a:prstGeom prst="rect">
            <a:avLst/>
          </a:prstGeom>
          <a:noFill/>
          <a:ln>
            <a:noFill/>
          </a:ln>
        </p:spPr>
      </p:pic>
    </p:spTree>
    <p:extLst>
      <p:ext uri="{BB962C8B-B14F-4D97-AF65-F5344CB8AC3E}">
        <p14:creationId xmlns:p14="http://schemas.microsoft.com/office/powerpoint/2010/main" val="1332557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31</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31</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23B0572-F835-F7DD-BD78-F72A381DB558}"/>
              </a:ext>
            </a:extLst>
          </p:cNvPr>
          <p:cNvSpPr>
            <a:spLocks noGrp="1"/>
          </p:cNvSpPr>
          <p:nvPr>
            <p:ph idx="1" hasCustomPrompt="1"/>
          </p:nvPr>
        </p:nvSpPr>
        <p:spPr>
          <a:xfrm>
            <a:off x="148825" y="984026"/>
            <a:ext cx="10515600" cy="4642161"/>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3200" b="1" dirty="0"/>
              <a:t>HDPE/Neoprene </a:t>
            </a:r>
            <a:r>
              <a:rPr lang="en-US" sz="3200" dirty="0">
                <a:solidFill>
                  <a:srgbClr val="05759D"/>
                </a:solidFill>
              </a:rPr>
              <a:t>– Friction Testing Results</a:t>
            </a:r>
          </a:p>
          <a:p>
            <a:pPr lvl="0">
              <a:lnSpc>
                <a:spcPct val="100000"/>
              </a:lnSpc>
              <a:spcBef>
                <a:spcPts val="0"/>
              </a:spcBef>
            </a:pPr>
            <a:endParaRPr lang="en-US" sz="3200" b="1" dirty="0"/>
          </a:p>
          <a:p>
            <a:pPr marL="342900" indent="-342900">
              <a:lnSpc>
                <a:spcPct val="100000"/>
              </a:lnSpc>
              <a:spcBef>
                <a:spcPts val="0"/>
              </a:spcBef>
              <a:buFont typeface="Arial" panose="020B0604020202020204" pitchFamily="34" charset="0"/>
              <a:buChar char="•"/>
            </a:pPr>
            <a:r>
              <a:rPr lang="en-US" sz="2800" dirty="0"/>
              <a:t>Friction testing of HDPE yielded 50% friction coefficient of wood in some test conditions. </a:t>
            </a:r>
          </a:p>
          <a:p>
            <a:pPr>
              <a:lnSpc>
                <a:spcPct val="100000"/>
              </a:lnSpc>
              <a:spcBef>
                <a:spcPts val="0"/>
              </a:spcBef>
            </a:pPr>
            <a:endParaRPr lang="en-US" sz="2800" dirty="0"/>
          </a:p>
          <a:p>
            <a:pPr marL="342900" indent="-342900">
              <a:lnSpc>
                <a:spcPct val="100000"/>
              </a:lnSpc>
              <a:spcBef>
                <a:spcPts val="0"/>
              </a:spcBef>
              <a:buFont typeface="Arial" panose="020B0604020202020204" pitchFamily="34" charset="0"/>
              <a:buChar char="•"/>
            </a:pPr>
            <a:r>
              <a:rPr lang="en-US" sz="2800" dirty="0"/>
              <a:t>HDPE manufacturer stated a friction coefficient of 0.2 for both a greased and ungreased surfaces.</a:t>
            </a:r>
          </a:p>
          <a:p>
            <a:pPr marL="342900" indent="-342900">
              <a:lnSpc>
                <a:spcPct val="100000"/>
              </a:lnSpc>
              <a:spcBef>
                <a:spcPts val="0"/>
              </a:spcBef>
              <a:buFont typeface="Arial" panose="020B0604020202020204" pitchFamily="34" charset="0"/>
              <a:buChar char="•"/>
            </a:pPr>
            <a:endParaRPr lang="en-US" sz="2800" dirty="0"/>
          </a:p>
          <a:p>
            <a:pPr marL="342900" indent="-342900">
              <a:lnSpc>
                <a:spcPct val="100000"/>
              </a:lnSpc>
              <a:spcBef>
                <a:spcPts val="0"/>
              </a:spcBef>
              <a:buFont typeface="Arial" panose="020B0604020202020204" pitchFamily="34" charset="0"/>
              <a:buChar char="•"/>
            </a:pPr>
            <a:r>
              <a:rPr lang="en-US" sz="2800" dirty="0"/>
              <a:t>Neoprene friction testing yielded similar results to wood.</a:t>
            </a:r>
          </a:p>
          <a:p>
            <a:pPr marL="342900" indent="-342900">
              <a:lnSpc>
                <a:spcPct val="100000"/>
              </a:lnSpc>
              <a:spcBef>
                <a:spcPts val="0"/>
              </a:spcBef>
              <a:buFont typeface="Arial" panose="020B0604020202020204" pitchFamily="34" charset="0"/>
              <a:buChar char="•"/>
            </a:pPr>
            <a:endParaRPr lang="en-US" sz="2800" dirty="0"/>
          </a:p>
          <a:p>
            <a:pPr lvl="0">
              <a:lnSpc>
                <a:spcPct val="100000"/>
              </a:lnSpc>
              <a:spcBef>
                <a:spcPts val="0"/>
              </a:spcBef>
            </a:pPr>
            <a:endParaRPr lang="en-US" sz="3200" b="1" dirty="0"/>
          </a:p>
          <a:p>
            <a:pPr lvl="0">
              <a:lnSpc>
                <a:spcPct val="100000"/>
              </a:lnSpc>
              <a:spcBef>
                <a:spcPts val="0"/>
              </a:spcBef>
            </a:pPr>
            <a:endParaRPr lang="en-US" sz="3200" dirty="0"/>
          </a:p>
          <a:p>
            <a:pPr marL="457200" lvl="0" indent="-457200">
              <a:lnSpc>
                <a:spcPct val="100000"/>
              </a:lnSpc>
              <a:spcBef>
                <a:spcPts val="0"/>
              </a:spcBef>
              <a:buFont typeface="Arial" panose="020B0604020202020204" pitchFamily="34" charset="0"/>
              <a:buChar char="•"/>
            </a:pPr>
            <a:endParaRPr lang="en-US" sz="3200" dirty="0"/>
          </a:p>
          <a:p>
            <a:pPr lvl="0">
              <a:lnSpc>
                <a:spcPct val="100000"/>
              </a:lnSpc>
            </a:pPr>
            <a:endParaRPr lang="en-US" sz="3200" dirty="0"/>
          </a:p>
        </p:txBody>
      </p:sp>
      <p:sp>
        <p:nvSpPr>
          <p:cNvPr id="3" name="Title 1">
            <a:extLst>
              <a:ext uri="{FF2B5EF4-FFF2-40B4-BE49-F238E27FC236}">
                <a16:creationId xmlns:a16="http://schemas.microsoft.com/office/drawing/2014/main" id="{88763704-8EF6-173C-2080-03F2AD7022C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Material Testing</a:t>
            </a:r>
          </a:p>
        </p:txBody>
      </p:sp>
      <p:pic>
        <p:nvPicPr>
          <p:cNvPr id="5" name="Picture 4">
            <a:extLst>
              <a:ext uri="{FF2B5EF4-FFF2-40B4-BE49-F238E27FC236}">
                <a16:creationId xmlns:a16="http://schemas.microsoft.com/office/drawing/2014/main" id="{520D7F0E-EE6E-4297-00C5-2216DCCF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2060597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32</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32</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23B0572-F835-F7DD-BD78-F72A381DB558}"/>
              </a:ext>
            </a:extLst>
          </p:cNvPr>
          <p:cNvSpPr>
            <a:spLocks noGrp="1"/>
          </p:cNvSpPr>
          <p:nvPr>
            <p:ph idx="1" hasCustomPrompt="1"/>
          </p:nvPr>
        </p:nvSpPr>
        <p:spPr>
          <a:xfrm>
            <a:off x="148824" y="984027"/>
            <a:ext cx="11715913" cy="2444974"/>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3200" b="1" dirty="0"/>
              <a:t>HDPE/Neoprene </a:t>
            </a:r>
            <a:r>
              <a:rPr lang="en-US" sz="3200" dirty="0">
                <a:solidFill>
                  <a:srgbClr val="05759D"/>
                </a:solidFill>
              </a:rPr>
              <a:t>– Friction Engineering Analysis</a:t>
            </a:r>
          </a:p>
          <a:p>
            <a:pPr lvl="0">
              <a:lnSpc>
                <a:spcPct val="100000"/>
              </a:lnSpc>
              <a:spcBef>
                <a:spcPts val="0"/>
              </a:spcBef>
            </a:pPr>
            <a:endParaRPr lang="en-US" sz="3200" b="1" dirty="0"/>
          </a:p>
          <a:p>
            <a:pPr lvl="0">
              <a:lnSpc>
                <a:spcPct val="100000"/>
              </a:lnSpc>
              <a:spcBef>
                <a:spcPts val="0"/>
              </a:spcBef>
            </a:pPr>
            <a:endParaRPr lang="en-US" sz="3200" dirty="0"/>
          </a:p>
          <a:p>
            <a:pPr marL="457200" lvl="0" indent="-457200">
              <a:lnSpc>
                <a:spcPct val="100000"/>
              </a:lnSpc>
              <a:spcBef>
                <a:spcPts val="0"/>
              </a:spcBef>
              <a:buFont typeface="Arial" panose="020B0604020202020204" pitchFamily="34" charset="0"/>
              <a:buChar char="•"/>
            </a:pPr>
            <a:endParaRPr lang="en-US" sz="3200" dirty="0"/>
          </a:p>
          <a:p>
            <a:pPr lvl="0">
              <a:lnSpc>
                <a:spcPct val="100000"/>
              </a:lnSpc>
            </a:pPr>
            <a:endParaRPr lang="en-US" sz="3200" dirty="0"/>
          </a:p>
        </p:txBody>
      </p:sp>
      <p:sp>
        <p:nvSpPr>
          <p:cNvPr id="3" name="Title 1">
            <a:extLst>
              <a:ext uri="{FF2B5EF4-FFF2-40B4-BE49-F238E27FC236}">
                <a16:creationId xmlns:a16="http://schemas.microsoft.com/office/drawing/2014/main" id="{88763704-8EF6-173C-2080-03F2AD7022C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Material Testing</a:t>
            </a:r>
          </a:p>
        </p:txBody>
      </p:sp>
      <p:pic>
        <p:nvPicPr>
          <p:cNvPr id="5" name="Picture 4">
            <a:extLst>
              <a:ext uri="{FF2B5EF4-FFF2-40B4-BE49-F238E27FC236}">
                <a16:creationId xmlns:a16="http://schemas.microsoft.com/office/drawing/2014/main" id="{520D7F0E-EE6E-4297-00C5-2216DCCF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pic>
        <p:nvPicPr>
          <p:cNvPr id="8" name="Picture 7">
            <a:extLst>
              <a:ext uri="{FF2B5EF4-FFF2-40B4-BE49-F238E27FC236}">
                <a16:creationId xmlns:a16="http://schemas.microsoft.com/office/drawing/2014/main" id="{91014B5D-1E64-A08C-4966-676F453510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9010" y="1923153"/>
            <a:ext cx="1841500" cy="1849755"/>
          </a:xfrm>
          <a:prstGeom prst="rect">
            <a:avLst/>
          </a:prstGeom>
          <a:noFill/>
          <a:ln>
            <a:noFill/>
          </a:ln>
        </p:spPr>
      </p:pic>
      <p:pic>
        <p:nvPicPr>
          <p:cNvPr id="9" name="Picture 8">
            <a:extLst>
              <a:ext uri="{FF2B5EF4-FFF2-40B4-BE49-F238E27FC236}">
                <a16:creationId xmlns:a16="http://schemas.microsoft.com/office/drawing/2014/main" id="{F5FA3DD0-40BA-0397-DA99-AFC2336B021B}"/>
              </a:ext>
            </a:extLst>
          </p:cNvPr>
          <p:cNvPicPr>
            <a:picLocks noChangeAspect="1"/>
          </p:cNvPicPr>
          <p:nvPr/>
        </p:nvPicPr>
        <p:blipFill rotWithShape="1">
          <a:blip r:embed="rId5">
            <a:extLst>
              <a:ext uri="{28A0092B-C50C-407E-A947-70E740481C1C}">
                <a14:useLocalDpi xmlns:a14="http://schemas.microsoft.com/office/drawing/2010/main" val="0"/>
              </a:ext>
            </a:extLst>
          </a:blip>
          <a:srcRect l="7652" t="2349" r="13798" b="-1"/>
          <a:stretch/>
        </p:blipFill>
        <p:spPr bwMode="auto">
          <a:xfrm>
            <a:off x="6197812" y="2033745"/>
            <a:ext cx="1684502" cy="1628569"/>
          </a:xfrm>
          <a:prstGeom prst="rect">
            <a:avLst/>
          </a:prstGeom>
          <a:noFill/>
          <a:ln>
            <a:noFill/>
          </a:ln>
          <a:extLst>
            <a:ext uri="{53640926-AAD7-44D8-BBD7-CCE9431645EC}">
              <a14:shadowObscured xmlns:a14="http://schemas.microsoft.com/office/drawing/2010/main"/>
            </a:ext>
          </a:extLst>
        </p:spPr>
      </p:pic>
      <p:graphicFrame>
        <p:nvGraphicFramePr>
          <p:cNvPr id="10" name="Table 9">
            <a:extLst>
              <a:ext uri="{FF2B5EF4-FFF2-40B4-BE49-F238E27FC236}">
                <a16:creationId xmlns:a16="http://schemas.microsoft.com/office/drawing/2014/main" id="{4814530C-829D-5E4B-F417-DE91208F8688}"/>
              </a:ext>
            </a:extLst>
          </p:cNvPr>
          <p:cNvGraphicFramePr>
            <a:graphicFrameLocks noGrp="1"/>
          </p:cNvGraphicFramePr>
          <p:nvPr>
            <p:extLst>
              <p:ext uri="{D42A27DB-BD31-4B8C-83A1-F6EECF244321}">
                <p14:modId xmlns:p14="http://schemas.microsoft.com/office/powerpoint/2010/main" val="1184154082"/>
              </p:ext>
            </p:extLst>
          </p:nvPr>
        </p:nvGraphicFramePr>
        <p:xfrm>
          <a:off x="887913" y="4087921"/>
          <a:ext cx="2182546" cy="2322504"/>
        </p:xfrm>
        <a:graphic>
          <a:graphicData uri="http://schemas.openxmlformats.org/drawingml/2006/table">
            <a:tbl>
              <a:tblPr firstRow="1" firstCol="1" bandRow="1">
                <a:tableStyleId>{5C22544A-7EE6-4342-B048-85BDC9FD1C3A}</a:tableStyleId>
              </a:tblPr>
              <a:tblGrid>
                <a:gridCol w="997591">
                  <a:extLst>
                    <a:ext uri="{9D8B030D-6E8A-4147-A177-3AD203B41FA5}">
                      <a16:colId xmlns:a16="http://schemas.microsoft.com/office/drawing/2014/main" val="65673745"/>
                    </a:ext>
                  </a:extLst>
                </a:gridCol>
                <a:gridCol w="1184955">
                  <a:extLst>
                    <a:ext uri="{9D8B030D-6E8A-4147-A177-3AD203B41FA5}">
                      <a16:colId xmlns:a16="http://schemas.microsoft.com/office/drawing/2014/main" val="3181015456"/>
                    </a:ext>
                  </a:extLst>
                </a:gridCol>
              </a:tblGrid>
              <a:tr h="290313">
                <a:tc gridSpan="2">
                  <a:txBody>
                    <a:bodyPr/>
                    <a:lstStyle/>
                    <a:p>
                      <a:pPr marL="0" marR="0" algn="ctr">
                        <a:spcBef>
                          <a:spcPts val="0"/>
                        </a:spcBef>
                        <a:spcAft>
                          <a:spcPts val="0"/>
                        </a:spcAft>
                        <a:tabLst>
                          <a:tab pos="2743200" algn="l"/>
                        </a:tabLst>
                      </a:pPr>
                      <a:r>
                        <a:rPr lang="en-US" sz="1800" b="1">
                          <a:effectLst/>
                        </a:rPr>
                        <a:t>Results</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668051283"/>
                  </a:ext>
                </a:extLst>
              </a:tr>
              <a:tr h="290313">
                <a:tc>
                  <a:txBody>
                    <a:bodyPr/>
                    <a:lstStyle/>
                    <a:p>
                      <a:pPr marL="0" marR="0" algn="ctr">
                        <a:spcBef>
                          <a:spcPts val="0"/>
                        </a:spcBef>
                        <a:spcAft>
                          <a:spcPts val="0"/>
                        </a:spcAft>
                        <a:tabLst>
                          <a:tab pos="2743200" algn="l"/>
                        </a:tabLst>
                      </a:pPr>
                      <a:r>
                        <a:rPr lang="en-US" sz="1800" b="1">
                          <a:effectLst/>
                        </a:rPr>
                        <a:t>µ</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2743200" algn="l"/>
                        </a:tabLst>
                      </a:pPr>
                      <a:r>
                        <a:rPr lang="en-US" sz="1800" b="1">
                          <a:effectLst/>
                        </a:rPr>
                        <a:t>ϴ [deg]</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94692675"/>
                  </a:ext>
                </a:extLst>
              </a:tr>
              <a:tr h="290313">
                <a:tc>
                  <a:txBody>
                    <a:bodyPr/>
                    <a:lstStyle/>
                    <a:p>
                      <a:pPr marL="0" marR="91440" algn="ctr">
                        <a:spcBef>
                          <a:spcPts val="0"/>
                        </a:spcBef>
                        <a:spcAft>
                          <a:spcPts val="0"/>
                        </a:spcAft>
                        <a:tabLst>
                          <a:tab pos="2743200" algn="l"/>
                        </a:tabLst>
                      </a:pPr>
                      <a:r>
                        <a:rPr lang="en-US" sz="1800" b="1">
                          <a:effectLst/>
                        </a:rPr>
                        <a:t>0.05</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182880" algn="ctr">
                        <a:spcBef>
                          <a:spcPts val="0"/>
                        </a:spcBef>
                        <a:spcAft>
                          <a:spcPts val="0"/>
                        </a:spcAft>
                        <a:tabLst>
                          <a:tab pos="2743200" algn="l"/>
                        </a:tabLst>
                      </a:pPr>
                      <a:r>
                        <a:rPr lang="en-US" sz="1800" b="1">
                          <a:effectLst/>
                        </a:rPr>
                        <a:t>2.9</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0684358"/>
                  </a:ext>
                </a:extLst>
              </a:tr>
              <a:tr h="290313">
                <a:tc>
                  <a:txBody>
                    <a:bodyPr/>
                    <a:lstStyle/>
                    <a:p>
                      <a:pPr marL="0" marR="91440" algn="ctr">
                        <a:spcBef>
                          <a:spcPts val="0"/>
                        </a:spcBef>
                        <a:spcAft>
                          <a:spcPts val="0"/>
                        </a:spcAft>
                        <a:tabLst>
                          <a:tab pos="2743200" algn="l"/>
                        </a:tabLst>
                      </a:pPr>
                      <a:r>
                        <a:rPr lang="en-US" sz="1800" b="1">
                          <a:effectLst/>
                        </a:rPr>
                        <a:t>0.10</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182880" algn="ctr">
                        <a:spcBef>
                          <a:spcPts val="0"/>
                        </a:spcBef>
                        <a:spcAft>
                          <a:spcPts val="0"/>
                        </a:spcAft>
                        <a:tabLst>
                          <a:tab pos="2743200" algn="l"/>
                        </a:tabLst>
                      </a:pPr>
                      <a:r>
                        <a:rPr lang="en-US" sz="1800" b="1">
                          <a:effectLst/>
                        </a:rPr>
                        <a:t>5.7</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12064195"/>
                  </a:ext>
                </a:extLst>
              </a:tr>
              <a:tr h="290313">
                <a:tc>
                  <a:txBody>
                    <a:bodyPr/>
                    <a:lstStyle/>
                    <a:p>
                      <a:pPr marL="0" marR="91440" algn="ctr">
                        <a:spcBef>
                          <a:spcPts val="0"/>
                        </a:spcBef>
                        <a:spcAft>
                          <a:spcPts val="0"/>
                        </a:spcAft>
                        <a:tabLst>
                          <a:tab pos="2743200" algn="l"/>
                        </a:tabLst>
                      </a:pPr>
                      <a:r>
                        <a:rPr lang="en-US" sz="1800" b="1">
                          <a:effectLst/>
                        </a:rPr>
                        <a:t>0.15</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182880" algn="ctr">
                        <a:spcBef>
                          <a:spcPts val="0"/>
                        </a:spcBef>
                        <a:spcAft>
                          <a:spcPts val="0"/>
                        </a:spcAft>
                        <a:tabLst>
                          <a:tab pos="2743200" algn="l"/>
                        </a:tabLst>
                      </a:pPr>
                      <a:r>
                        <a:rPr lang="en-US" sz="1800" b="1">
                          <a:effectLst/>
                        </a:rPr>
                        <a:t>8.5</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4149786"/>
                  </a:ext>
                </a:extLst>
              </a:tr>
              <a:tr h="290313">
                <a:tc>
                  <a:txBody>
                    <a:bodyPr/>
                    <a:lstStyle/>
                    <a:p>
                      <a:pPr marL="0" marR="91440" algn="ctr">
                        <a:spcBef>
                          <a:spcPts val="0"/>
                        </a:spcBef>
                        <a:spcAft>
                          <a:spcPts val="0"/>
                        </a:spcAft>
                        <a:tabLst>
                          <a:tab pos="2743200" algn="l"/>
                        </a:tabLst>
                      </a:pPr>
                      <a:r>
                        <a:rPr lang="en-US" sz="1800" b="1">
                          <a:effectLst/>
                        </a:rPr>
                        <a:t>0.20</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182880" algn="ctr">
                        <a:spcBef>
                          <a:spcPts val="0"/>
                        </a:spcBef>
                        <a:spcAft>
                          <a:spcPts val="0"/>
                        </a:spcAft>
                        <a:tabLst>
                          <a:tab pos="2743200" algn="l"/>
                        </a:tabLst>
                      </a:pPr>
                      <a:r>
                        <a:rPr lang="en-US" sz="1800" b="1">
                          <a:effectLst/>
                        </a:rPr>
                        <a:t>11.3</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481723"/>
                  </a:ext>
                </a:extLst>
              </a:tr>
              <a:tr h="290313">
                <a:tc>
                  <a:txBody>
                    <a:bodyPr/>
                    <a:lstStyle/>
                    <a:p>
                      <a:pPr marL="0" marR="91440" algn="ctr">
                        <a:spcBef>
                          <a:spcPts val="0"/>
                        </a:spcBef>
                        <a:spcAft>
                          <a:spcPts val="0"/>
                        </a:spcAft>
                        <a:tabLst>
                          <a:tab pos="2743200" algn="l"/>
                        </a:tabLst>
                      </a:pPr>
                      <a:r>
                        <a:rPr lang="en-US" sz="1800" b="1">
                          <a:effectLst/>
                        </a:rPr>
                        <a:t>0.25</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182880" algn="ctr">
                        <a:spcBef>
                          <a:spcPts val="0"/>
                        </a:spcBef>
                        <a:spcAft>
                          <a:spcPts val="0"/>
                        </a:spcAft>
                        <a:tabLst>
                          <a:tab pos="2743200" algn="l"/>
                        </a:tabLst>
                      </a:pPr>
                      <a:r>
                        <a:rPr lang="en-US" sz="1800" b="1">
                          <a:effectLst/>
                        </a:rPr>
                        <a:t>14.0</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38126395"/>
                  </a:ext>
                </a:extLst>
              </a:tr>
              <a:tr h="290313">
                <a:tc>
                  <a:txBody>
                    <a:bodyPr/>
                    <a:lstStyle/>
                    <a:p>
                      <a:pPr marL="0" marR="91440" algn="ctr">
                        <a:spcBef>
                          <a:spcPts val="0"/>
                        </a:spcBef>
                        <a:spcAft>
                          <a:spcPts val="0"/>
                        </a:spcAft>
                        <a:tabLst>
                          <a:tab pos="2743200" algn="l"/>
                        </a:tabLst>
                      </a:pPr>
                      <a:r>
                        <a:rPr lang="en-US" sz="1800" b="1">
                          <a:effectLst/>
                        </a:rPr>
                        <a:t>0.30</a:t>
                      </a:r>
                      <a:endParaRPr lang="en-US" sz="18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182880" algn="ctr">
                        <a:spcBef>
                          <a:spcPts val="0"/>
                        </a:spcBef>
                        <a:spcAft>
                          <a:spcPts val="0"/>
                        </a:spcAft>
                        <a:tabLst>
                          <a:tab pos="2743200" algn="l"/>
                        </a:tabLst>
                      </a:pPr>
                      <a:r>
                        <a:rPr lang="en-US" sz="1800" b="1" dirty="0">
                          <a:effectLst/>
                        </a:rPr>
                        <a:t>16.7</a:t>
                      </a:r>
                      <a:endParaRPr lang="en-US"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363303"/>
                  </a:ext>
                </a:extLst>
              </a:tr>
            </a:tbl>
          </a:graphicData>
        </a:graphic>
      </p:graphicFrame>
      <p:sp>
        <p:nvSpPr>
          <p:cNvPr id="12" name="TextBox 11">
            <a:extLst>
              <a:ext uri="{FF2B5EF4-FFF2-40B4-BE49-F238E27FC236}">
                <a16:creationId xmlns:a16="http://schemas.microsoft.com/office/drawing/2014/main" id="{88673B3B-5CCA-409E-F4EA-FB9E4472E5DA}"/>
              </a:ext>
            </a:extLst>
          </p:cNvPr>
          <p:cNvSpPr txBox="1"/>
          <p:nvPr/>
        </p:nvSpPr>
        <p:spPr>
          <a:xfrm>
            <a:off x="3986299" y="4350590"/>
            <a:ext cx="6747932" cy="1200329"/>
          </a:xfrm>
          <a:prstGeom prst="rect">
            <a:avLst/>
          </a:prstGeom>
          <a:noFill/>
        </p:spPr>
        <p:txBody>
          <a:bodyPr wrap="square">
            <a:spAutoFit/>
          </a:bodyPr>
          <a:lstStyle/>
          <a:p>
            <a:r>
              <a:rPr lang="en-US" dirty="0"/>
              <a:t>Seismic Overturning Force</a:t>
            </a:r>
          </a:p>
          <a:p>
            <a:r>
              <a:rPr lang="en-US" dirty="0"/>
              <a:t>Reference: US Standard Drydocking Calculations from NSTM 997</a:t>
            </a:r>
          </a:p>
          <a:p>
            <a:r>
              <a:rPr lang="en-US" dirty="0"/>
              <a:t>EAF = 0.2</a:t>
            </a:r>
          </a:p>
          <a:p>
            <a:r>
              <a:rPr lang="en-US" dirty="0"/>
              <a:t>µ = 0.2</a:t>
            </a:r>
          </a:p>
        </p:txBody>
      </p:sp>
    </p:spTree>
    <p:extLst>
      <p:ext uri="{BB962C8B-B14F-4D97-AF65-F5344CB8AC3E}">
        <p14:creationId xmlns:p14="http://schemas.microsoft.com/office/powerpoint/2010/main" val="521111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B7595A-714F-49A6-68C7-F5ECE74AD6BB}"/>
              </a:ext>
            </a:extLst>
          </p:cNvPr>
          <p:cNvSpPr>
            <a:spLocks noGrp="1"/>
          </p:cNvSpPr>
          <p:nvPr>
            <p:ph type="sldNum" sz="quarter" idx="11"/>
          </p:nvPr>
        </p:nvSpPr>
        <p:spPr/>
        <p:txBody>
          <a:bodyPr/>
          <a:lstStyle/>
          <a:p>
            <a:fld id="{A916C171-007E-46CF-80D5-F89E015BD616}" type="slidenum">
              <a:rPr lang="en-US" smtClean="0"/>
              <a:pPr/>
              <a:t>33</a:t>
            </a:fld>
            <a:endParaRPr lang="en-US" dirty="0"/>
          </a:p>
        </p:txBody>
      </p:sp>
      <p:pic>
        <p:nvPicPr>
          <p:cNvPr id="14340" name="Picture 4" descr="image">
            <a:extLst>
              <a:ext uri="{FF2B5EF4-FFF2-40B4-BE49-F238E27FC236}">
                <a16:creationId xmlns:a16="http://schemas.microsoft.com/office/drawing/2014/main" id="{FFB37CA1-EF6E-C5E1-B299-4D24BB4954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770"/>
          <a:stretch/>
        </p:blipFill>
        <p:spPr bwMode="auto">
          <a:xfrm>
            <a:off x="1898247" y="1435249"/>
            <a:ext cx="7957766" cy="507150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7DC9DA14-E4BB-85B4-675E-2C2CF3552222}"/>
              </a:ext>
            </a:extLst>
          </p:cNvPr>
          <p:cNvSpPr>
            <a:spLocks noGrp="1"/>
          </p:cNvSpPr>
          <p:nvPr>
            <p:ph idx="1" hasCustomPrompt="1"/>
          </p:nvPr>
        </p:nvSpPr>
        <p:spPr>
          <a:xfrm>
            <a:off x="148824" y="984027"/>
            <a:ext cx="11715913" cy="2444974"/>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3200" b="1" dirty="0"/>
              <a:t>HDPE/Neoprene </a:t>
            </a:r>
            <a:r>
              <a:rPr lang="en-US" sz="3200" dirty="0">
                <a:solidFill>
                  <a:srgbClr val="05759D"/>
                </a:solidFill>
              </a:rPr>
              <a:t>– USACE Vessel Blocking Plan</a:t>
            </a:r>
          </a:p>
          <a:p>
            <a:pPr lvl="0">
              <a:lnSpc>
                <a:spcPct val="100000"/>
              </a:lnSpc>
              <a:spcBef>
                <a:spcPts val="0"/>
              </a:spcBef>
            </a:pPr>
            <a:endParaRPr lang="en-US" sz="3200" b="1" dirty="0"/>
          </a:p>
          <a:p>
            <a:pPr lvl="0">
              <a:lnSpc>
                <a:spcPct val="100000"/>
              </a:lnSpc>
              <a:spcBef>
                <a:spcPts val="0"/>
              </a:spcBef>
            </a:pPr>
            <a:endParaRPr lang="en-US" sz="3200" dirty="0"/>
          </a:p>
          <a:p>
            <a:pPr marL="457200" lvl="0" indent="-457200">
              <a:lnSpc>
                <a:spcPct val="100000"/>
              </a:lnSpc>
              <a:spcBef>
                <a:spcPts val="0"/>
              </a:spcBef>
              <a:buFont typeface="Arial" panose="020B0604020202020204" pitchFamily="34" charset="0"/>
              <a:buChar char="•"/>
            </a:pPr>
            <a:endParaRPr lang="en-US" sz="3200" dirty="0"/>
          </a:p>
          <a:p>
            <a:pPr lvl="0">
              <a:lnSpc>
                <a:spcPct val="100000"/>
              </a:lnSpc>
            </a:pPr>
            <a:endParaRPr lang="en-US" sz="3200" dirty="0"/>
          </a:p>
        </p:txBody>
      </p:sp>
      <p:sp>
        <p:nvSpPr>
          <p:cNvPr id="6" name="Title 1">
            <a:extLst>
              <a:ext uri="{FF2B5EF4-FFF2-40B4-BE49-F238E27FC236}">
                <a16:creationId xmlns:a16="http://schemas.microsoft.com/office/drawing/2014/main" id="{4D87E7DA-796D-AA84-96FF-0FDC885280F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Material Testing</a:t>
            </a:r>
          </a:p>
        </p:txBody>
      </p:sp>
      <p:pic>
        <p:nvPicPr>
          <p:cNvPr id="2" name="Picture 1">
            <a:extLst>
              <a:ext uri="{FF2B5EF4-FFF2-40B4-BE49-F238E27FC236}">
                <a16:creationId xmlns:a16="http://schemas.microsoft.com/office/drawing/2014/main" id="{639541EF-F7FE-0216-15D9-4C9E2BC6EF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2584795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a:extLst>
              <a:ext uri="{FF2B5EF4-FFF2-40B4-BE49-F238E27FC236}">
                <a16:creationId xmlns:a16="http://schemas.microsoft.com/office/drawing/2014/main" id="{0C900C4D-6C1F-5832-8B49-96AA6DD7F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850" y="2919034"/>
            <a:ext cx="5375350" cy="359073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9704AAB-3328-8AA1-B091-B8BFAF5B070E}"/>
              </a:ext>
            </a:extLst>
          </p:cNvPr>
          <p:cNvSpPr>
            <a:spLocks noGrp="1"/>
          </p:cNvSpPr>
          <p:nvPr>
            <p:ph type="sldNum" sz="quarter" idx="11"/>
          </p:nvPr>
        </p:nvSpPr>
        <p:spPr/>
        <p:txBody>
          <a:bodyPr/>
          <a:lstStyle/>
          <a:p>
            <a:fld id="{A916C171-007E-46CF-80D5-F89E015BD616}" type="slidenum">
              <a:rPr lang="en-US" smtClean="0"/>
              <a:pPr/>
              <a:t>34</a:t>
            </a:fld>
            <a:endParaRPr lang="en-US" dirty="0"/>
          </a:p>
        </p:txBody>
      </p:sp>
      <p:pic>
        <p:nvPicPr>
          <p:cNvPr id="5" name="Picture 4">
            <a:extLst>
              <a:ext uri="{FF2B5EF4-FFF2-40B4-BE49-F238E27FC236}">
                <a16:creationId xmlns:a16="http://schemas.microsoft.com/office/drawing/2014/main" id="{959A29E0-87AA-F5C9-3956-E763B66168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pic>
        <p:nvPicPr>
          <p:cNvPr id="7" name="Picture 6" descr="A machine in a pile of sand&#10;&#10;Description automatically generated with medium confidence">
            <a:extLst>
              <a:ext uri="{FF2B5EF4-FFF2-40B4-BE49-F238E27FC236}">
                <a16:creationId xmlns:a16="http://schemas.microsoft.com/office/drawing/2014/main" id="{26F0D9FD-FC85-754D-190A-22B901BF29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965" y="1460106"/>
            <a:ext cx="5953401" cy="4465051"/>
          </a:xfrm>
          <a:prstGeom prst="rect">
            <a:avLst/>
          </a:prstGeom>
        </p:spPr>
      </p:pic>
      <p:sp>
        <p:nvSpPr>
          <p:cNvPr id="8" name="TextBox 7">
            <a:extLst>
              <a:ext uri="{FF2B5EF4-FFF2-40B4-BE49-F238E27FC236}">
                <a16:creationId xmlns:a16="http://schemas.microsoft.com/office/drawing/2014/main" id="{1FB7A9B0-9369-A844-167A-CC6D3B267346}"/>
              </a:ext>
            </a:extLst>
          </p:cNvPr>
          <p:cNvSpPr txBox="1"/>
          <p:nvPr/>
        </p:nvSpPr>
        <p:spPr>
          <a:xfrm>
            <a:off x="6320161" y="2361443"/>
            <a:ext cx="3966840" cy="1384995"/>
          </a:xfrm>
          <a:prstGeom prst="rect">
            <a:avLst/>
          </a:prstGeom>
          <a:noFill/>
        </p:spPr>
        <p:txBody>
          <a:bodyPr wrap="square">
            <a:spAutoFit/>
          </a:bodyPr>
          <a:lstStyle/>
          <a:p>
            <a:pPr lvl="0">
              <a:lnSpc>
                <a:spcPct val="100000"/>
              </a:lnSpc>
              <a:spcBef>
                <a:spcPts val="0"/>
              </a:spcBef>
            </a:pPr>
            <a:r>
              <a:rPr lang="en-US" sz="2800" dirty="0">
                <a:solidFill>
                  <a:srgbClr val="05759D"/>
                </a:solidFill>
              </a:rPr>
              <a:t>HDPE used with Rotating Side Block </a:t>
            </a:r>
          </a:p>
          <a:p>
            <a:pPr lvl="0">
              <a:lnSpc>
                <a:spcPct val="100000"/>
              </a:lnSpc>
              <a:spcBef>
                <a:spcPts val="0"/>
              </a:spcBef>
            </a:pPr>
            <a:endParaRPr lang="en-US" sz="2800" dirty="0">
              <a:solidFill>
                <a:srgbClr val="05759D"/>
              </a:solidFill>
            </a:endParaRPr>
          </a:p>
        </p:txBody>
      </p:sp>
      <p:sp>
        <p:nvSpPr>
          <p:cNvPr id="10" name="TextBox 9">
            <a:extLst>
              <a:ext uri="{FF2B5EF4-FFF2-40B4-BE49-F238E27FC236}">
                <a16:creationId xmlns:a16="http://schemas.microsoft.com/office/drawing/2014/main" id="{DA3E623F-3CDE-110C-F90E-3DA912C27500}"/>
              </a:ext>
            </a:extLst>
          </p:cNvPr>
          <p:cNvSpPr txBox="1"/>
          <p:nvPr/>
        </p:nvSpPr>
        <p:spPr>
          <a:xfrm>
            <a:off x="-170000" y="5866752"/>
            <a:ext cx="6747932" cy="523220"/>
          </a:xfrm>
          <a:prstGeom prst="rect">
            <a:avLst/>
          </a:prstGeom>
          <a:noFill/>
        </p:spPr>
        <p:txBody>
          <a:bodyPr wrap="square">
            <a:spAutoFit/>
          </a:bodyPr>
          <a:lstStyle/>
          <a:p>
            <a:pPr lvl="0" algn="ctr">
              <a:lnSpc>
                <a:spcPct val="100000"/>
              </a:lnSpc>
              <a:spcBef>
                <a:spcPts val="0"/>
              </a:spcBef>
            </a:pPr>
            <a:r>
              <a:rPr lang="en-US" sz="2800" dirty="0">
                <a:solidFill>
                  <a:srgbClr val="05759D"/>
                </a:solidFill>
              </a:rPr>
              <a:t>Block Contact Indicator System seen here</a:t>
            </a:r>
            <a:endParaRPr lang="en-US" sz="2800" b="1" dirty="0"/>
          </a:p>
        </p:txBody>
      </p:sp>
      <p:sp>
        <p:nvSpPr>
          <p:cNvPr id="11" name="Content Placeholder 2">
            <a:extLst>
              <a:ext uri="{FF2B5EF4-FFF2-40B4-BE49-F238E27FC236}">
                <a16:creationId xmlns:a16="http://schemas.microsoft.com/office/drawing/2014/main" id="{D362678F-D70B-2CA0-69D8-B2CB9B70304D}"/>
              </a:ext>
            </a:extLst>
          </p:cNvPr>
          <p:cNvSpPr>
            <a:spLocks noGrp="1"/>
          </p:cNvSpPr>
          <p:nvPr>
            <p:ph idx="1" hasCustomPrompt="1"/>
          </p:nvPr>
        </p:nvSpPr>
        <p:spPr>
          <a:xfrm>
            <a:off x="148823" y="877097"/>
            <a:ext cx="5185177" cy="951704"/>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a:lnSpc>
                <a:spcPct val="100000"/>
              </a:lnSpc>
              <a:spcBef>
                <a:spcPts val="0"/>
              </a:spcBef>
            </a:pPr>
            <a:r>
              <a:rPr lang="en-US" sz="3200" b="1" dirty="0"/>
              <a:t>HDPE </a:t>
            </a:r>
            <a:r>
              <a:rPr lang="en-US" sz="3200" dirty="0">
                <a:solidFill>
                  <a:srgbClr val="05759D"/>
                </a:solidFill>
              </a:rPr>
              <a:t>– Example use</a:t>
            </a:r>
            <a:endParaRPr lang="en-US" sz="3200" b="1" dirty="0"/>
          </a:p>
          <a:p>
            <a:pPr lvl="0">
              <a:lnSpc>
                <a:spcPct val="100000"/>
              </a:lnSpc>
              <a:spcBef>
                <a:spcPts val="0"/>
              </a:spcBef>
            </a:pPr>
            <a:endParaRPr lang="en-US" sz="3200" b="1" dirty="0">
              <a:solidFill>
                <a:srgbClr val="05759D"/>
              </a:solidFill>
            </a:endParaRPr>
          </a:p>
          <a:p>
            <a:pPr lvl="0">
              <a:lnSpc>
                <a:spcPct val="100000"/>
              </a:lnSpc>
              <a:spcBef>
                <a:spcPts val="0"/>
              </a:spcBef>
            </a:pPr>
            <a:endParaRPr lang="en-US" sz="3200" b="1" dirty="0">
              <a:solidFill>
                <a:srgbClr val="05759D"/>
              </a:solidFill>
            </a:endParaRPr>
          </a:p>
          <a:p>
            <a:pPr lvl="0">
              <a:lnSpc>
                <a:spcPct val="100000"/>
              </a:lnSpc>
              <a:spcBef>
                <a:spcPts val="0"/>
              </a:spcBef>
            </a:pPr>
            <a:endParaRPr lang="en-US" sz="3200" b="1" dirty="0">
              <a:solidFill>
                <a:srgbClr val="05759D"/>
              </a:solidFill>
            </a:endParaRPr>
          </a:p>
          <a:p>
            <a:pPr lvl="0">
              <a:lnSpc>
                <a:spcPct val="100000"/>
              </a:lnSpc>
              <a:spcBef>
                <a:spcPts val="0"/>
              </a:spcBef>
            </a:pPr>
            <a:endParaRPr lang="en-US" sz="3200" b="1" dirty="0">
              <a:solidFill>
                <a:srgbClr val="05759D"/>
              </a:solidFill>
            </a:endParaRPr>
          </a:p>
          <a:p>
            <a:pPr lvl="0">
              <a:lnSpc>
                <a:spcPct val="100000"/>
              </a:lnSpc>
              <a:spcBef>
                <a:spcPts val="0"/>
              </a:spcBef>
            </a:pPr>
            <a:endParaRPr lang="en-US" sz="3200" b="1" dirty="0">
              <a:solidFill>
                <a:srgbClr val="05759D"/>
              </a:solidFill>
            </a:endParaRPr>
          </a:p>
          <a:p>
            <a:pPr lvl="0">
              <a:lnSpc>
                <a:spcPct val="100000"/>
              </a:lnSpc>
              <a:spcBef>
                <a:spcPts val="0"/>
              </a:spcBef>
            </a:pPr>
            <a:endParaRPr lang="en-US" sz="3200" b="1" dirty="0"/>
          </a:p>
          <a:p>
            <a:pPr lvl="0">
              <a:lnSpc>
                <a:spcPct val="100000"/>
              </a:lnSpc>
              <a:spcBef>
                <a:spcPts val="0"/>
              </a:spcBef>
            </a:pPr>
            <a:endParaRPr lang="en-US" sz="3200" dirty="0"/>
          </a:p>
          <a:p>
            <a:pPr marL="457200" lvl="0" indent="-457200">
              <a:lnSpc>
                <a:spcPct val="100000"/>
              </a:lnSpc>
              <a:spcBef>
                <a:spcPts val="0"/>
              </a:spcBef>
              <a:buFont typeface="Arial" panose="020B0604020202020204" pitchFamily="34" charset="0"/>
              <a:buChar char="•"/>
            </a:pPr>
            <a:endParaRPr lang="en-US" sz="3200" dirty="0"/>
          </a:p>
          <a:p>
            <a:pPr lvl="0">
              <a:lnSpc>
                <a:spcPct val="100000"/>
              </a:lnSpc>
            </a:pPr>
            <a:endParaRPr lang="en-US" sz="3200" dirty="0"/>
          </a:p>
        </p:txBody>
      </p:sp>
      <p:sp>
        <p:nvSpPr>
          <p:cNvPr id="12" name="Title 1">
            <a:extLst>
              <a:ext uri="{FF2B5EF4-FFF2-40B4-BE49-F238E27FC236}">
                <a16:creationId xmlns:a16="http://schemas.microsoft.com/office/drawing/2014/main" id="{1A6BE950-8F1F-AFFC-C3CE-7EA950D0F1D2}"/>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Material Testing</a:t>
            </a:r>
          </a:p>
        </p:txBody>
      </p:sp>
    </p:spTree>
    <p:extLst>
      <p:ext uri="{BB962C8B-B14F-4D97-AF65-F5344CB8AC3E}">
        <p14:creationId xmlns:p14="http://schemas.microsoft.com/office/powerpoint/2010/main" val="1078022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35</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35</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23B0572-F835-F7DD-BD78-F72A381DB558}"/>
              </a:ext>
            </a:extLst>
          </p:cNvPr>
          <p:cNvSpPr>
            <a:spLocks noGrp="1"/>
          </p:cNvSpPr>
          <p:nvPr>
            <p:ph idx="1" hasCustomPrompt="1"/>
          </p:nvPr>
        </p:nvSpPr>
        <p:spPr>
          <a:xfrm>
            <a:off x="148823" y="877096"/>
            <a:ext cx="11715913" cy="5315493"/>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a:lnSpc>
                <a:spcPct val="100000"/>
              </a:lnSpc>
              <a:spcBef>
                <a:spcPts val="0"/>
              </a:spcBef>
            </a:pPr>
            <a:r>
              <a:rPr lang="en-US" sz="3200" b="1" dirty="0"/>
              <a:t>Fiber Reinforced Concrete Blocks </a:t>
            </a:r>
            <a:r>
              <a:rPr lang="en-US" sz="3200" dirty="0">
                <a:solidFill>
                  <a:srgbClr val="05759D"/>
                </a:solidFill>
              </a:rPr>
              <a:t>– Example use</a:t>
            </a:r>
            <a:endParaRPr lang="en-US" sz="3200" b="1" dirty="0"/>
          </a:p>
          <a:p>
            <a:pPr lvl="0">
              <a:lnSpc>
                <a:spcPct val="100000"/>
              </a:lnSpc>
              <a:spcBef>
                <a:spcPts val="0"/>
              </a:spcBef>
            </a:pPr>
            <a:endParaRPr lang="en-US" sz="3200" b="1" dirty="0">
              <a:solidFill>
                <a:srgbClr val="05759D"/>
              </a:solidFill>
            </a:endParaRPr>
          </a:p>
          <a:p>
            <a:pPr lvl="0">
              <a:lnSpc>
                <a:spcPct val="100000"/>
              </a:lnSpc>
              <a:spcBef>
                <a:spcPts val="0"/>
              </a:spcBef>
            </a:pPr>
            <a:endParaRPr lang="en-US" sz="3200" b="1" dirty="0">
              <a:solidFill>
                <a:srgbClr val="05759D"/>
              </a:solidFill>
            </a:endParaRPr>
          </a:p>
          <a:p>
            <a:pPr lvl="0">
              <a:lnSpc>
                <a:spcPct val="100000"/>
              </a:lnSpc>
              <a:spcBef>
                <a:spcPts val="0"/>
              </a:spcBef>
            </a:pPr>
            <a:endParaRPr lang="en-US" sz="3200" b="1" dirty="0">
              <a:solidFill>
                <a:srgbClr val="05759D"/>
              </a:solidFill>
            </a:endParaRPr>
          </a:p>
          <a:p>
            <a:pPr lvl="0">
              <a:lnSpc>
                <a:spcPct val="100000"/>
              </a:lnSpc>
              <a:spcBef>
                <a:spcPts val="0"/>
              </a:spcBef>
            </a:pPr>
            <a:endParaRPr lang="en-US" sz="3200" b="1" dirty="0">
              <a:solidFill>
                <a:srgbClr val="05759D"/>
              </a:solidFill>
            </a:endParaRPr>
          </a:p>
          <a:p>
            <a:pPr lvl="0">
              <a:lnSpc>
                <a:spcPct val="100000"/>
              </a:lnSpc>
              <a:spcBef>
                <a:spcPts val="0"/>
              </a:spcBef>
            </a:pPr>
            <a:endParaRPr lang="en-US" sz="3200" b="1" dirty="0">
              <a:solidFill>
                <a:srgbClr val="05759D"/>
              </a:solidFill>
            </a:endParaRPr>
          </a:p>
          <a:p>
            <a:pPr lvl="0">
              <a:lnSpc>
                <a:spcPct val="100000"/>
              </a:lnSpc>
              <a:spcBef>
                <a:spcPts val="0"/>
              </a:spcBef>
            </a:pPr>
            <a:endParaRPr lang="en-US" sz="3200" b="1" dirty="0"/>
          </a:p>
          <a:p>
            <a:pPr lvl="0">
              <a:lnSpc>
                <a:spcPct val="100000"/>
              </a:lnSpc>
              <a:spcBef>
                <a:spcPts val="0"/>
              </a:spcBef>
            </a:pPr>
            <a:endParaRPr lang="en-US" sz="3200" dirty="0"/>
          </a:p>
          <a:p>
            <a:pPr marL="457200" lvl="0" indent="-457200">
              <a:lnSpc>
                <a:spcPct val="100000"/>
              </a:lnSpc>
              <a:spcBef>
                <a:spcPts val="0"/>
              </a:spcBef>
              <a:buFont typeface="Arial" panose="020B0604020202020204" pitchFamily="34" charset="0"/>
              <a:buChar char="•"/>
            </a:pPr>
            <a:endParaRPr lang="en-US" sz="3200" dirty="0"/>
          </a:p>
          <a:p>
            <a:pPr lvl="0">
              <a:lnSpc>
                <a:spcPct val="100000"/>
              </a:lnSpc>
            </a:pPr>
            <a:endParaRPr lang="en-US" sz="3200" dirty="0"/>
          </a:p>
        </p:txBody>
      </p:sp>
      <p:sp>
        <p:nvSpPr>
          <p:cNvPr id="3" name="Title 1">
            <a:extLst>
              <a:ext uri="{FF2B5EF4-FFF2-40B4-BE49-F238E27FC236}">
                <a16:creationId xmlns:a16="http://schemas.microsoft.com/office/drawing/2014/main" id="{88763704-8EF6-173C-2080-03F2AD7022C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Material Testing</a:t>
            </a:r>
          </a:p>
        </p:txBody>
      </p:sp>
      <p:pic>
        <p:nvPicPr>
          <p:cNvPr id="5" name="Picture 4">
            <a:extLst>
              <a:ext uri="{FF2B5EF4-FFF2-40B4-BE49-F238E27FC236}">
                <a16:creationId xmlns:a16="http://schemas.microsoft.com/office/drawing/2014/main" id="{520D7F0E-EE6E-4297-00C5-2216DCCF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pic>
        <p:nvPicPr>
          <p:cNvPr id="7" name="Picture 6">
            <a:extLst>
              <a:ext uri="{FF2B5EF4-FFF2-40B4-BE49-F238E27FC236}">
                <a16:creationId xmlns:a16="http://schemas.microsoft.com/office/drawing/2014/main" id="{67E817EA-5978-6F79-66B6-B75FD5E459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206" y="1462158"/>
            <a:ext cx="6550360" cy="4907143"/>
          </a:xfrm>
          <a:prstGeom prst="rect">
            <a:avLst/>
          </a:prstGeom>
          <a:noFill/>
          <a:ln>
            <a:noFill/>
          </a:ln>
        </p:spPr>
      </p:pic>
      <p:sp>
        <p:nvSpPr>
          <p:cNvPr id="9" name="TextBox 8">
            <a:extLst>
              <a:ext uri="{FF2B5EF4-FFF2-40B4-BE49-F238E27FC236}">
                <a16:creationId xmlns:a16="http://schemas.microsoft.com/office/drawing/2014/main" id="{77F66E41-88EE-BEFC-2568-15CDADED98F1}"/>
              </a:ext>
            </a:extLst>
          </p:cNvPr>
          <p:cNvSpPr txBox="1"/>
          <p:nvPr/>
        </p:nvSpPr>
        <p:spPr>
          <a:xfrm>
            <a:off x="7360577" y="3253445"/>
            <a:ext cx="4384217" cy="954107"/>
          </a:xfrm>
          <a:prstGeom prst="rect">
            <a:avLst/>
          </a:prstGeom>
          <a:noFill/>
        </p:spPr>
        <p:txBody>
          <a:bodyPr wrap="square">
            <a:spAutoFit/>
          </a:bodyPr>
          <a:lstStyle/>
          <a:p>
            <a:pPr lvl="0">
              <a:lnSpc>
                <a:spcPct val="100000"/>
              </a:lnSpc>
              <a:spcBef>
                <a:spcPts val="0"/>
              </a:spcBef>
            </a:pPr>
            <a:r>
              <a:rPr lang="en-US" sz="2800" dirty="0">
                <a:solidFill>
                  <a:srgbClr val="05759D"/>
                </a:solidFill>
              </a:rPr>
              <a:t>Fiber block under a </a:t>
            </a:r>
          </a:p>
          <a:p>
            <a:pPr lvl="0">
              <a:lnSpc>
                <a:spcPct val="100000"/>
              </a:lnSpc>
              <a:spcBef>
                <a:spcPts val="0"/>
              </a:spcBef>
            </a:pPr>
            <a:r>
              <a:rPr lang="en-US" sz="2800" dirty="0">
                <a:solidFill>
                  <a:srgbClr val="05759D"/>
                </a:solidFill>
              </a:rPr>
              <a:t>US Coast Guard Vessel </a:t>
            </a:r>
            <a:endParaRPr lang="en-US" sz="2800" b="1" dirty="0"/>
          </a:p>
        </p:txBody>
      </p:sp>
    </p:spTree>
    <p:extLst>
      <p:ext uri="{BB962C8B-B14F-4D97-AF65-F5344CB8AC3E}">
        <p14:creationId xmlns:p14="http://schemas.microsoft.com/office/powerpoint/2010/main" val="3507252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36</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36</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23B0572-F835-F7DD-BD78-F72A381DB558}"/>
              </a:ext>
            </a:extLst>
          </p:cNvPr>
          <p:cNvSpPr>
            <a:spLocks noGrp="1"/>
          </p:cNvSpPr>
          <p:nvPr>
            <p:ph idx="1" hasCustomPrompt="1"/>
          </p:nvPr>
        </p:nvSpPr>
        <p:spPr>
          <a:xfrm>
            <a:off x="148824" y="912724"/>
            <a:ext cx="11715913" cy="1027654"/>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3200" b="1" dirty="0"/>
              <a:t>Fiber Reinforced Concrete Blocks </a:t>
            </a:r>
            <a:r>
              <a:rPr lang="en-US" sz="3200" dirty="0">
                <a:solidFill>
                  <a:srgbClr val="05759D"/>
                </a:solidFill>
              </a:rPr>
              <a:t>– Testing</a:t>
            </a:r>
            <a:endParaRPr lang="en-US" sz="3200" b="1" dirty="0"/>
          </a:p>
          <a:p>
            <a:pPr lvl="0">
              <a:lnSpc>
                <a:spcPct val="100000"/>
              </a:lnSpc>
              <a:spcBef>
                <a:spcPts val="0"/>
              </a:spcBef>
            </a:pPr>
            <a:endParaRPr lang="en-US" sz="3200" b="1" dirty="0"/>
          </a:p>
          <a:p>
            <a:pPr lvl="0">
              <a:lnSpc>
                <a:spcPct val="100000"/>
              </a:lnSpc>
              <a:spcBef>
                <a:spcPts val="0"/>
              </a:spcBef>
            </a:pPr>
            <a:endParaRPr lang="en-US" sz="3200" dirty="0"/>
          </a:p>
          <a:p>
            <a:pPr marL="457200" lvl="0" indent="-457200">
              <a:lnSpc>
                <a:spcPct val="100000"/>
              </a:lnSpc>
              <a:spcBef>
                <a:spcPts val="0"/>
              </a:spcBef>
              <a:buFont typeface="Arial" panose="020B0604020202020204" pitchFamily="34" charset="0"/>
              <a:buChar char="•"/>
            </a:pPr>
            <a:endParaRPr lang="en-US" sz="3200" dirty="0"/>
          </a:p>
          <a:p>
            <a:pPr lvl="0">
              <a:lnSpc>
                <a:spcPct val="100000"/>
              </a:lnSpc>
            </a:pPr>
            <a:endParaRPr lang="en-US" sz="3200" dirty="0"/>
          </a:p>
        </p:txBody>
      </p:sp>
      <p:sp>
        <p:nvSpPr>
          <p:cNvPr id="3" name="Title 1">
            <a:extLst>
              <a:ext uri="{FF2B5EF4-FFF2-40B4-BE49-F238E27FC236}">
                <a16:creationId xmlns:a16="http://schemas.microsoft.com/office/drawing/2014/main" id="{88763704-8EF6-173C-2080-03F2AD7022C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Material Testing</a:t>
            </a:r>
          </a:p>
        </p:txBody>
      </p:sp>
      <p:pic>
        <p:nvPicPr>
          <p:cNvPr id="5" name="Picture 4">
            <a:extLst>
              <a:ext uri="{FF2B5EF4-FFF2-40B4-BE49-F238E27FC236}">
                <a16:creationId xmlns:a16="http://schemas.microsoft.com/office/drawing/2014/main" id="{520D7F0E-EE6E-4297-00C5-2216DCCF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pic>
        <p:nvPicPr>
          <p:cNvPr id="7" name="Picture 6" descr="A machine with a metal object in it&#10;&#10;Description automatically generated">
            <a:extLst>
              <a:ext uri="{FF2B5EF4-FFF2-40B4-BE49-F238E27FC236}">
                <a16:creationId xmlns:a16="http://schemas.microsoft.com/office/drawing/2014/main" id="{EE93466D-FA10-8650-7360-E784E3F26C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78550" y="2167079"/>
            <a:ext cx="4835903" cy="3624280"/>
          </a:xfrm>
          <a:prstGeom prst="rect">
            <a:avLst/>
          </a:prstGeom>
          <a:noFill/>
          <a:ln>
            <a:noFill/>
          </a:ln>
        </p:spPr>
      </p:pic>
      <p:pic>
        <p:nvPicPr>
          <p:cNvPr id="8" name="Picture 7">
            <a:extLst>
              <a:ext uri="{FF2B5EF4-FFF2-40B4-BE49-F238E27FC236}">
                <a16:creationId xmlns:a16="http://schemas.microsoft.com/office/drawing/2014/main" id="{6402B66E-825F-1DE7-E161-D8C1C307C47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568330" y="2167101"/>
            <a:ext cx="4835948" cy="3624280"/>
          </a:xfrm>
          <a:prstGeom prst="rect">
            <a:avLst/>
          </a:prstGeom>
          <a:noFill/>
          <a:ln>
            <a:noFill/>
          </a:ln>
        </p:spPr>
      </p:pic>
      <p:sp>
        <p:nvSpPr>
          <p:cNvPr id="9" name="TextBox 8">
            <a:extLst>
              <a:ext uri="{FF2B5EF4-FFF2-40B4-BE49-F238E27FC236}">
                <a16:creationId xmlns:a16="http://schemas.microsoft.com/office/drawing/2014/main" id="{3AD361C3-40C7-1B99-27A0-64894C89853F}"/>
              </a:ext>
            </a:extLst>
          </p:cNvPr>
          <p:cNvSpPr txBox="1"/>
          <p:nvPr/>
        </p:nvSpPr>
        <p:spPr>
          <a:xfrm>
            <a:off x="7857883" y="3238001"/>
            <a:ext cx="4384217" cy="2246769"/>
          </a:xfrm>
          <a:prstGeom prst="rect">
            <a:avLst/>
          </a:prstGeom>
          <a:noFill/>
        </p:spPr>
        <p:txBody>
          <a:bodyPr wrap="square">
            <a:spAutoFit/>
          </a:bodyPr>
          <a:lstStyle/>
          <a:p>
            <a:pPr lvl="0">
              <a:lnSpc>
                <a:spcPct val="100000"/>
              </a:lnSpc>
              <a:spcBef>
                <a:spcPts val="0"/>
              </a:spcBef>
            </a:pPr>
            <a:r>
              <a:rPr lang="en-US" sz="2800" dirty="0">
                <a:solidFill>
                  <a:srgbClr val="05759D"/>
                </a:solidFill>
              </a:rPr>
              <a:t>Testing completed by independent material testing laboratory:</a:t>
            </a:r>
          </a:p>
          <a:p>
            <a:pPr lvl="0">
              <a:lnSpc>
                <a:spcPct val="100000"/>
              </a:lnSpc>
              <a:spcBef>
                <a:spcPts val="0"/>
              </a:spcBef>
            </a:pPr>
            <a:endParaRPr lang="en-US" sz="2800" dirty="0">
              <a:solidFill>
                <a:srgbClr val="05759D"/>
              </a:solidFill>
            </a:endParaRPr>
          </a:p>
          <a:p>
            <a:pPr lvl="0">
              <a:lnSpc>
                <a:spcPct val="100000"/>
              </a:lnSpc>
              <a:spcBef>
                <a:spcPts val="0"/>
              </a:spcBef>
            </a:pPr>
            <a:r>
              <a:rPr lang="en-US" sz="2800" b="1" dirty="0">
                <a:solidFill>
                  <a:srgbClr val="05759D"/>
                </a:solidFill>
              </a:rPr>
              <a:t>Testing Engineers, CA</a:t>
            </a:r>
            <a:endParaRPr lang="en-US" sz="2800" b="1" dirty="0"/>
          </a:p>
        </p:txBody>
      </p:sp>
    </p:spTree>
    <p:extLst>
      <p:ext uri="{BB962C8B-B14F-4D97-AF65-F5344CB8AC3E}">
        <p14:creationId xmlns:p14="http://schemas.microsoft.com/office/powerpoint/2010/main" val="4181019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37</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37</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23B0572-F835-F7DD-BD78-F72A381DB558}"/>
              </a:ext>
            </a:extLst>
          </p:cNvPr>
          <p:cNvSpPr>
            <a:spLocks noGrp="1"/>
          </p:cNvSpPr>
          <p:nvPr>
            <p:ph idx="1" hasCustomPrompt="1"/>
          </p:nvPr>
        </p:nvSpPr>
        <p:spPr>
          <a:xfrm>
            <a:off x="148824" y="984026"/>
            <a:ext cx="11715913" cy="5315493"/>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3200" b="1" dirty="0"/>
              <a:t>Fiber Reinforced Concrete Blocks </a:t>
            </a:r>
            <a:r>
              <a:rPr lang="en-US" sz="3200" dirty="0">
                <a:solidFill>
                  <a:srgbClr val="05759D"/>
                </a:solidFill>
              </a:rPr>
              <a:t>– Viability</a:t>
            </a:r>
            <a:endParaRPr lang="en-US" sz="3200" b="1" dirty="0"/>
          </a:p>
          <a:p>
            <a:pPr lvl="0">
              <a:lnSpc>
                <a:spcPct val="100000"/>
              </a:lnSpc>
              <a:spcBef>
                <a:spcPts val="0"/>
              </a:spcBef>
            </a:pPr>
            <a:endParaRPr lang="en-US" sz="3200" b="1" dirty="0"/>
          </a:p>
          <a:p>
            <a:pPr lvl="0">
              <a:lnSpc>
                <a:spcPct val="100000"/>
              </a:lnSpc>
              <a:spcBef>
                <a:spcPts val="0"/>
              </a:spcBef>
            </a:pPr>
            <a:endParaRPr lang="en-US" sz="3200" dirty="0"/>
          </a:p>
          <a:p>
            <a:pPr marL="457200" lvl="0" indent="-457200">
              <a:lnSpc>
                <a:spcPct val="100000"/>
              </a:lnSpc>
              <a:spcBef>
                <a:spcPts val="0"/>
              </a:spcBef>
              <a:buFont typeface="Arial" panose="020B0604020202020204" pitchFamily="34" charset="0"/>
              <a:buChar char="•"/>
            </a:pPr>
            <a:endParaRPr lang="en-US" sz="3200" dirty="0"/>
          </a:p>
          <a:p>
            <a:pPr lvl="0">
              <a:lnSpc>
                <a:spcPct val="100000"/>
              </a:lnSpc>
            </a:pPr>
            <a:endParaRPr lang="en-US" sz="3200" dirty="0"/>
          </a:p>
        </p:txBody>
      </p:sp>
      <p:sp>
        <p:nvSpPr>
          <p:cNvPr id="3" name="Title 1">
            <a:extLst>
              <a:ext uri="{FF2B5EF4-FFF2-40B4-BE49-F238E27FC236}">
                <a16:creationId xmlns:a16="http://schemas.microsoft.com/office/drawing/2014/main" id="{88763704-8EF6-173C-2080-03F2AD7022C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Material Testing</a:t>
            </a:r>
          </a:p>
        </p:txBody>
      </p:sp>
      <p:pic>
        <p:nvPicPr>
          <p:cNvPr id="5" name="Picture 4">
            <a:extLst>
              <a:ext uri="{FF2B5EF4-FFF2-40B4-BE49-F238E27FC236}">
                <a16:creationId xmlns:a16="http://schemas.microsoft.com/office/drawing/2014/main" id="{520D7F0E-EE6E-4297-00C5-2216DCCF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graphicFrame>
        <p:nvGraphicFramePr>
          <p:cNvPr id="6" name="Table 5">
            <a:extLst>
              <a:ext uri="{FF2B5EF4-FFF2-40B4-BE49-F238E27FC236}">
                <a16:creationId xmlns:a16="http://schemas.microsoft.com/office/drawing/2014/main" id="{C37D2ACE-4BBE-E0BC-CA25-39E2CC76A45B}"/>
              </a:ext>
            </a:extLst>
          </p:cNvPr>
          <p:cNvGraphicFramePr>
            <a:graphicFrameLocks noGrp="1"/>
          </p:cNvGraphicFramePr>
          <p:nvPr/>
        </p:nvGraphicFramePr>
        <p:xfrm>
          <a:off x="508646" y="2080847"/>
          <a:ext cx="9353193" cy="3545341"/>
        </p:xfrm>
        <a:graphic>
          <a:graphicData uri="http://schemas.openxmlformats.org/drawingml/2006/table">
            <a:tbl>
              <a:tblPr firstRow="1" firstCol="1" bandRow="1">
                <a:tableStyleId>{5C22544A-7EE6-4342-B048-85BDC9FD1C3A}</a:tableStyleId>
              </a:tblPr>
              <a:tblGrid>
                <a:gridCol w="1617580">
                  <a:extLst>
                    <a:ext uri="{9D8B030D-6E8A-4147-A177-3AD203B41FA5}">
                      <a16:colId xmlns:a16="http://schemas.microsoft.com/office/drawing/2014/main" val="1090220617"/>
                    </a:ext>
                  </a:extLst>
                </a:gridCol>
                <a:gridCol w="3332588">
                  <a:extLst>
                    <a:ext uri="{9D8B030D-6E8A-4147-A177-3AD203B41FA5}">
                      <a16:colId xmlns:a16="http://schemas.microsoft.com/office/drawing/2014/main" val="3347616464"/>
                    </a:ext>
                  </a:extLst>
                </a:gridCol>
                <a:gridCol w="179388">
                  <a:extLst>
                    <a:ext uri="{9D8B030D-6E8A-4147-A177-3AD203B41FA5}">
                      <a16:colId xmlns:a16="http://schemas.microsoft.com/office/drawing/2014/main" val="204348706"/>
                    </a:ext>
                  </a:extLst>
                </a:gridCol>
                <a:gridCol w="4223637">
                  <a:extLst>
                    <a:ext uri="{9D8B030D-6E8A-4147-A177-3AD203B41FA5}">
                      <a16:colId xmlns:a16="http://schemas.microsoft.com/office/drawing/2014/main" val="1032011269"/>
                    </a:ext>
                  </a:extLst>
                </a:gridCol>
              </a:tblGrid>
              <a:tr h="293854">
                <a:tc>
                  <a:txBody>
                    <a:bodyPr/>
                    <a:lstStyle/>
                    <a:p>
                      <a:pPr algn="ctr">
                        <a:lnSpc>
                          <a:spcPct val="107000"/>
                        </a:lnSpc>
                      </a:pPr>
                      <a:endParaRPr lang="en-US" sz="2800" dirty="0">
                        <a:effectLst/>
                        <a:latin typeface="Calibri" panose="020F0502020204030204" pitchFamily="34" charset="0"/>
                        <a:cs typeface="Times New Roman" panose="02020603050405020304" pitchFamily="18" charset="0"/>
                      </a:endParaRPr>
                    </a:p>
                  </a:txBody>
                  <a:tcPr marL="6372" marR="6372" marT="6372" marB="0" anchor="ctr"/>
                </a:tc>
                <a:tc>
                  <a:txBody>
                    <a:bodyPr/>
                    <a:lstStyle/>
                    <a:p>
                      <a:pPr marL="0" marR="0" algn="ctr">
                        <a:lnSpc>
                          <a:spcPct val="107000"/>
                        </a:lnSpc>
                        <a:spcBef>
                          <a:spcPts val="0"/>
                        </a:spcBef>
                        <a:spcAft>
                          <a:spcPts val="0"/>
                        </a:spcAft>
                      </a:pPr>
                      <a:r>
                        <a:rPr lang="en-US" sz="2800">
                          <a:effectLst/>
                        </a:rPr>
                        <a:t>Compressive Strength</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372" marR="6372" marT="6372" marB="0" anchor="ctr"/>
                </a:tc>
                <a:tc>
                  <a:txBody>
                    <a:bodyPr/>
                    <a:lstStyle/>
                    <a:p>
                      <a:pPr marL="0" marR="0" algn="ctr">
                        <a:lnSpc>
                          <a:spcPct val="107000"/>
                        </a:lnSpc>
                        <a:spcBef>
                          <a:spcPts val="0"/>
                        </a:spcBef>
                        <a:spcAft>
                          <a:spcPts val="0"/>
                        </a:spcAft>
                      </a:pPr>
                      <a:r>
                        <a:rPr lang="en-US" sz="2800">
                          <a:effectLst/>
                        </a:rPr>
                        <a:t> </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2800">
                          <a:effectLst/>
                        </a:rPr>
                        <a:t>Splitting Tensile Strength</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372" marR="6372" marT="6372" marB="0" anchor="ctr"/>
                </a:tc>
                <a:extLst>
                  <a:ext uri="{0D108BD9-81ED-4DB2-BD59-A6C34878D82A}">
                    <a16:rowId xmlns:a16="http://schemas.microsoft.com/office/drawing/2014/main" val="3623240617"/>
                  </a:ext>
                </a:extLst>
              </a:tr>
              <a:tr h="293854">
                <a:tc>
                  <a:txBody>
                    <a:bodyPr/>
                    <a:lstStyle/>
                    <a:p>
                      <a:pPr algn="ctr">
                        <a:lnSpc>
                          <a:spcPct val="107000"/>
                        </a:lnSpc>
                      </a:pPr>
                      <a:endParaRPr lang="en-US" sz="2800" dirty="0">
                        <a:effectLst/>
                        <a:latin typeface="Calibri" panose="020F0502020204030204" pitchFamily="34" charset="0"/>
                        <a:cs typeface="Times New Roman" panose="02020603050405020304" pitchFamily="18" charset="0"/>
                      </a:endParaRPr>
                    </a:p>
                  </a:txBody>
                  <a:tcPr marL="6372" marR="6372" marT="6372" marB="0" anchor="ctr"/>
                </a:tc>
                <a:tc>
                  <a:txBody>
                    <a:bodyPr/>
                    <a:lstStyle/>
                    <a:p>
                      <a:pPr marL="0" marR="0" algn="ctr">
                        <a:lnSpc>
                          <a:spcPct val="107000"/>
                        </a:lnSpc>
                        <a:spcBef>
                          <a:spcPts val="0"/>
                        </a:spcBef>
                        <a:spcAft>
                          <a:spcPts val="0"/>
                        </a:spcAft>
                      </a:pPr>
                      <a:r>
                        <a:rPr lang="en-US" sz="2800" dirty="0">
                          <a:effectLst/>
                        </a:rPr>
                        <a:t>[PSI]</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txBody>
                  <a:tcPr marL="6372" marR="6372" marT="6372" marB="0" anchor="ctr"/>
                </a:tc>
                <a:tc>
                  <a:txBody>
                    <a:bodyPr/>
                    <a:lstStyle/>
                    <a:p>
                      <a:pPr marL="0" marR="0" algn="ctr">
                        <a:lnSpc>
                          <a:spcPct val="107000"/>
                        </a:lnSpc>
                        <a:spcBef>
                          <a:spcPts val="0"/>
                        </a:spcBef>
                        <a:spcAft>
                          <a:spcPts val="0"/>
                        </a:spcAft>
                      </a:pPr>
                      <a:r>
                        <a:rPr lang="en-US" sz="2800">
                          <a:effectLst/>
                        </a:rPr>
                        <a:t> </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2800">
                          <a:effectLst/>
                        </a:rPr>
                        <a:t>[PSI]</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372" marR="6372" marT="6372" marB="0" anchor="ctr"/>
                </a:tc>
                <a:extLst>
                  <a:ext uri="{0D108BD9-81ED-4DB2-BD59-A6C34878D82A}">
                    <a16:rowId xmlns:a16="http://schemas.microsoft.com/office/drawing/2014/main" val="1823957271"/>
                  </a:ext>
                </a:extLst>
              </a:tr>
              <a:tr h="809417">
                <a:tc>
                  <a:txBody>
                    <a:bodyPr/>
                    <a:lstStyle/>
                    <a:p>
                      <a:pPr marL="0" marR="0" algn="ctr">
                        <a:lnSpc>
                          <a:spcPct val="107000"/>
                        </a:lnSpc>
                        <a:spcBef>
                          <a:spcPts val="0"/>
                        </a:spcBef>
                        <a:spcAft>
                          <a:spcPts val="0"/>
                        </a:spcAft>
                      </a:pPr>
                      <a:r>
                        <a:rPr lang="en-US" sz="2800">
                          <a:effectLst/>
                        </a:rPr>
                        <a:t>Old Navy</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372" marR="6372" marT="6372" marB="0" anchor="ctr"/>
                </a:tc>
                <a:tc>
                  <a:txBody>
                    <a:bodyPr/>
                    <a:lstStyle/>
                    <a:p>
                      <a:pPr marL="0" marR="0" algn="ctr">
                        <a:lnSpc>
                          <a:spcPct val="107000"/>
                        </a:lnSpc>
                        <a:spcBef>
                          <a:spcPts val="0"/>
                        </a:spcBef>
                        <a:spcAft>
                          <a:spcPts val="0"/>
                        </a:spcAft>
                      </a:pPr>
                      <a:r>
                        <a:rPr lang="en-US" sz="2800" dirty="0">
                          <a:effectLst/>
                        </a:rPr>
                        <a:t>7500</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txBody>
                  <a:tcPr marL="6372" marR="6372" marT="6372" marB="0" anchor="ctr"/>
                </a:tc>
                <a:tc>
                  <a:txBody>
                    <a:bodyPr/>
                    <a:lstStyle/>
                    <a:p>
                      <a:pPr marL="0" marR="0" algn="ctr">
                        <a:lnSpc>
                          <a:spcPct val="107000"/>
                        </a:lnSpc>
                        <a:spcBef>
                          <a:spcPts val="0"/>
                        </a:spcBef>
                        <a:spcAft>
                          <a:spcPts val="0"/>
                        </a:spcAft>
                      </a:pPr>
                      <a:r>
                        <a:rPr lang="en-US" sz="2800">
                          <a:effectLst/>
                        </a:rPr>
                        <a:t> </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2800">
                          <a:effectLst/>
                        </a:rPr>
                        <a:t>548</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372" marR="6372" marT="6372" marB="0" anchor="ctr"/>
                </a:tc>
                <a:extLst>
                  <a:ext uri="{0D108BD9-81ED-4DB2-BD59-A6C34878D82A}">
                    <a16:rowId xmlns:a16="http://schemas.microsoft.com/office/drawing/2014/main" val="2208014234"/>
                  </a:ext>
                </a:extLst>
              </a:tr>
              <a:tr h="925281">
                <a:tc>
                  <a:txBody>
                    <a:bodyPr/>
                    <a:lstStyle/>
                    <a:p>
                      <a:pPr marL="0" marR="0" algn="ctr">
                        <a:lnSpc>
                          <a:spcPct val="107000"/>
                        </a:lnSpc>
                        <a:spcBef>
                          <a:spcPts val="0"/>
                        </a:spcBef>
                        <a:spcAft>
                          <a:spcPts val="0"/>
                        </a:spcAft>
                      </a:pPr>
                      <a:r>
                        <a:rPr lang="en-US" sz="2800">
                          <a:effectLst/>
                        </a:rPr>
                        <a:t>New Fiber</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372" marR="6372" marT="6372" marB="0" anchor="ctr"/>
                </a:tc>
                <a:tc>
                  <a:txBody>
                    <a:bodyPr/>
                    <a:lstStyle/>
                    <a:p>
                      <a:pPr marL="0" marR="0" algn="ctr">
                        <a:lnSpc>
                          <a:spcPct val="107000"/>
                        </a:lnSpc>
                        <a:spcBef>
                          <a:spcPts val="0"/>
                        </a:spcBef>
                        <a:spcAft>
                          <a:spcPts val="0"/>
                        </a:spcAft>
                      </a:pPr>
                      <a:r>
                        <a:rPr lang="en-US" sz="2800" dirty="0">
                          <a:effectLst/>
                        </a:rPr>
                        <a:t>8970</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txBody>
                  <a:tcPr marL="6372" marR="6372" marT="6372" marB="0" anchor="ctr"/>
                </a:tc>
                <a:tc>
                  <a:txBody>
                    <a:bodyPr/>
                    <a:lstStyle/>
                    <a:p>
                      <a:pPr marL="0" marR="0" algn="ctr">
                        <a:lnSpc>
                          <a:spcPct val="107000"/>
                        </a:lnSpc>
                        <a:spcBef>
                          <a:spcPts val="0"/>
                        </a:spcBef>
                        <a:spcAft>
                          <a:spcPts val="0"/>
                        </a:spcAft>
                      </a:pPr>
                      <a:r>
                        <a:rPr lang="en-US" sz="2800" dirty="0">
                          <a:effectLst/>
                        </a:rPr>
                        <a:t> </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2800" dirty="0">
                          <a:effectLst/>
                        </a:rPr>
                        <a:t>902</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txBody>
                  <a:tcPr marL="6372" marR="6372" marT="6372" marB="0" anchor="ctr"/>
                </a:tc>
                <a:extLst>
                  <a:ext uri="{0D108BD9-81ED-4DB2-BD59-A6C34878D82A}">
                    <a16:rowId xmlns:a16="http://schemas.microsoft.com/office/drawing/2014/main" val="3165663705"/>
                  </a:ext>
                </a:extLst>
              </a:tr>
              <a:tr h="925281">
                <a:tc>
                  <a:txBody>
                    <a:bodyPr/>
                    <a:lstStyle/>
                    <a:p>
                      <a:pPr marL="0" marR="0" algn="ctr">
                        <a:lnSpc>
                          <a:spcPct val="107000"/>
                        </a:lnSpc>
                        <a:spcBef>
                          <a:spcPts val="0"/>
                        </a:spcBef>
                        <a:spcAft>
                          <a:spcPts val="0"/>
                        </a:spcAft>
                      </a:pPr>
                      <a:r>
                        <a:rPr lang="en-US" sz="2800">
                          <a:effectLst/>
                        </a:rPr>
                        <a:t>Old Fiber</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372" marR="6372" marT="6372" marB="0" anchor="ctr"/>
                </a:tc>
                <a:tc>
                  <a:txBody>
                    <a:bodyPr/>
                    <a:lstStyle/>
                    <a:p>
                      <a:pPr marL="0" marR="0" algn="ctr">
                        <a:lnSpc>
                          <a:spcPct val="107000"/>
                        </a:lnSpc>
                        <a:spcBef>
                          <a:spcPts val="0"/>
                        </a:spcBef>
                        <a:spcAft>
                          <a:spcPts val="0"/>
                        </a:spcAft>
                      </a:pPr>
                      <a:r>
                        <a:rPr lang="en-US" sz="2800" dirty="0">
                          <a:effectLst/>
                        </a:rPr>
                        <a:t>7850</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txBody>
                  <a:tcPr marL="6372" marR="6372" marT="6372" marB="0" anchor="ctr"/>
                </a:tc>
                <a:tc>
                  <a:txBody>
                    <a:bodyPr/>
                    <a:lstStyle/>
                    <a:p>
                      <a:pPr marL="0" marR="0" algn="ctr">
                        <a:lnSpc>
                          <a:spcPct val="107000"/>
                        </a:lnSpc>
                        <a:spcBef>
                          <a:spcPts val="0"/>
                        </a:spcBef>
                        <a:spcAft>
                          <a:spcPts val="0"/>
                        </a:spcAft>
                      </a:pPr>
                      <a:r>
                        <a:rPr lang="en-US" sz="2800">
                          <a:effectLst/>
                        </a:rPr>
                        <a:t> </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2800" dirty="0">
                          <a:effectLst/>
                        </a:rPr>
                        <a:t>662</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txBody>
                  <a:tcPr marL="6372" marR="6372" marT="6372" marB="0" anchor="ctr"/>
                </a:tc>
                <a:extLst>
                  <a:ext uri="{0D108BD9-81ED-4DB2-BD59-A6C34878D82A}">
                    <a16:rowId xmlns:a16="http://schemas.microsoft.com/office/drawing/2014/main" val="876942394"/>
                  </a:ext>
                </a:extLst>
              </a:tr>
            </a:tbl>
          </a:graphicData>
        </a:graphic>
      </p:graphicFrame>
    </p:spTree>
    <p:extLst>
      <p:ext uri="{BB962C8B-B14F-4D97-AF65-F5344CB8AC3E}">
        <p14:creationId xmlns:p14="http://schemas.microsoft.com/office/powerpoint/2010/main" val="800278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38</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38</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23B0572-F835-F7DD-BD78-F72A381DB558}"/>
              </a:ext>
            </a:extLst>
          </p:cNvPr>
          <p:cNvSpPr>
            <a:spLocks noGrp="1"/>
          </p:cNvSpPr>
          <p:nvPr>
            <p:ph idx="1" hasCustomPrompt="1"/>
          </p:nvPr>
        </p:nvSpPr>
        <p:spPr>
          <a:xfrm>
            <a:off x="148824" y="1159934"/>
            <a:ext cx="11061043" cy="5484422"/>
          </a:xfrm>
        </p:spPr>
        <p:txBody>
          <a:bodyPr>
            <a:normAutofit fontScale="92500" lnSpcReduction="20000"/>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marL="457200" lvl="0" indent="-457200">
              <a:lnSpc>
                <a:spcPct val="110000"/>
              </a:lnSpc>
              <a:spcBef>
                <a:spcPts val="0"/>
              </a:spcBef>
              <a:buFont typeface="Arial" panose="020B0604020202020204" pitchFamily="34" charset="0"/>
              <a:buChar char="•"/>
            </a:pPr>
            <a:r>
              <a:rPr lang="en-US" sz="3200" dirty="0"/>
              <a:t>Lead time of material ordering presented challenges.</a:t>
            </a:r>
          </a:p>
          <a:p>
            <a:pPr marL="457200" lvl="0" indent="-457200">
              <a:lnSpc>
                <a:spcPct val="110000"/>
              </a:lnSpc>
              <a:spcBef>
                <a:spcPts val="0"/>
              </a:spcBef>
              <a:buFont typeface="Arial" panose="020B0604020202020204" pitchFamily="34" charset="0"/>
              <a:buChar char="•"/>
            </a:pPr>
            <a:endParaRPr lang="en-US" sz="3200" dirty="0"/>
          </a:p>
          <a:p>
            <a:pPr marL="457200" lvl="0" indent="-457200">
              <a:lnSpc>
                <a:spcPct val="110000"/>
              </a:lnSpc>
              <a:spcBef>
                <a:spcPts val="0"/>
              </a:spcBef>
              <a:buFont typeface="Arial" panose="020B0604020202020204" pitchFamily="34" charset="0"/>
              <a:buChar char="•"/>
            </a:pPr>
            <a:r>
              <a:rPr lang="en-US" sz="3200" dirty="0"/>
              <a:t>Navy drydocking canceled at NBSD after dry dock reorganization. However, Coast Guard and USACE Vessel</a:t>
            </a:r>
          </a:p>
          <a:p>
            <a:pPr marL="457200" lvl="0" indent="-457200">
              <a:lnSpc>
                <a:spcPct val="110000"/>
              </a:lnSpc>
              <a:spcBef>
                <a:spcPts val="0"/>
              </a:spcBef>
              <a:buFont typeface="Arial" panose="020B0604020202020204" pitchFamily="34" charset="0"/>
              <a:buChar char="•"/>
            </a:pPr>
            <a:r>
              <a:rPr lang="en-US" sz="3200" dirty="0"/>
              <a:t> vessels were involved.</a:t>
            </a:r>
          </a:p>
          <a:p>
            <a:pPr marL="457200" lvl="0" indent="-457200">
              <a:lnSpc>
                <a:spcPct val="110000"/>
              </a:lnSpc>
              <a:spcBef>
                <a:spcPts val="0"/>
              </a:spcBef>
              <a:buFont typeface="Arial" panose="020B0604020202020204" pitchFamily="34" charset="0"/>
              <a:buChar char="•"/>
            </a:pPr>
            <a:endParaRPr lang="en-US" sz="3200" dirty="0"/>
          </a:p>
          <a:p>
            <a:pPr marL="457200" lvl="0" indent="-457200">
              <a:lnSpc>
                <a:spcPct val="110000"/>
              </a:lnSpc>
              <a:spcBef>
                <a:spcPts val="0"/>
              </a:spcBef>
              <a:buFont typeface="Arial" panose="020B0604020202020204" pitchFamily="34" charset="0"/>
              <a:buChar char="•"/>
            </a:pPr>
            <a:r>
              <a:rPr lang="en-US" sz="3200" dirty="0"/>
              <a:t>2 separate government agencies showed interested, but ultimately couldn’t engage with the project within the panel project time frame.</a:t>
            </a:r>
          </a:p>
          <a:p>
            <a:pPr marL="457200" lvl="0" indent="-457200">
              <a:lnSpc>
                <a:spcPct val="110000"/>
              </a:lnSpc>
              <a:spcBef>
                <a:spcPts val="0"/>
              </a:spcBef>
              <a:buFont typeface="Arial" panose="020B0604020202020204" pitchFamily="34" charset="0"/>
              <a:buChar char="•"/>
            </a:pPr>
            <a:endParaRPr lang="en-US" sz="3200" dirty="0"/>
          </a:p>
          <a:p>
            <a:pPr marL="457200" lvl="0" indent="-457200">
              <a:lnSpc>
                <a:spcPct val="110000"/>
              </a:lnSpc>
              <a:spcBef>
                <a:spcPts val="0"/>
              </a:spcBef>
              <a:buFont typeface="Arial" panose="020B0604020202020204" pitchFamily="34" charset="0"/>
              <a:buChar char="•"/>
            </a:pPr>
            <a:r>
              <a:rPr lang="en-US" sz="3200" dirty="0"/>
              <a:t>Calculating carbon footprint due to inconsistent measuring techniques.</a:t>
            </a:r>
          </a:p>
        </p:txBody>
      </p:sp>
      <p:sp>
        <p:nvSpPr>
          <p:cNvPr id="3" name="Title 1">
            <a:extLst>
              <a:ext uri="{FF2B5EF4-FFF2-40B4-BE49-F238E27FC236}">
                <a16:creationId xmlns:a16="http://schemas.microsoft.com/office/drawing/2014/main" id="{88763704-8EF6-173C-2080-03F2AD7022C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Project Challenges</a:t>
            </a:r>
          </a:p>
        </p:txBody>
      </p:sp>
      <p:pic>
        <p:nvPicPr>
          <p:cNvPr id="5" name="Picture 4">
            <a:extLst>
              <a:ext uri="{FF2B5EF4-FFF2-40B4-BE49-F238E27FC236}">
                <a16:creationId xmlns:a16="http://schemas.microsoft.com/office/drawing/2014/main" id="{520D7F0E-EE6E-4297-00C5-2216DCCFB6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1812405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39</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39</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23B0572-F835-F7DD-BD78-F72A381DB558}"/>
              </a:ext>
            </a:extLst>
          </p:cNvPr>
          <p:cNvSpPr>
            <a:spLocks noGrp="1"/>
          </p:cNvSpPr>
          <p:nvPr>
            <p:ph idx="1" hasCustomPrompt="1"/>
          </p:nvPr>
        </p:nvSpPr>
        <p:spPr>
          <a:xfrm>
            <a:off x="148824" y="1328862"/>
            <a:ext cx="11715913" cy="5315493"/>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3200" b="1" dirty="0"/>
              <a:t>Neoprene </a:t>
            </a:r>
            <a:r>
              <a:rPr lang="en-US" sz="3200" dirty="0">
                <a:solidFill>
                  <a:srgbClr val="05759D"/>
                </a:solidFill>
              </a:rPr>
              <a:t>– More testing and research needed</a:t>
            </a:r>
            <a:endParaRPr lang="en-US" sz="3200" b="1" dirty="0"/>
          </a:p>
          <a:p>
            <a:pPr lvl="0">
              <a:lnSpc>
                <a:spcPct val="100000"/>
              </a:lnSpc>
              <a:spcBef>
                <a:spcPts val="0"/>
              </a:spcBef>
            </a:pPr>
            <a:endParaRPr lang="en-US" sz="3200" b="1" dirty="0"/>
          </a:p>
          <a:p>
            <a:pPr marL="457200" lvl="0" indent="-457200">
              <a:lnSpc>
                <a:spcPct val="100000"/>
              </a:lnSpc>
              <a:spcBef>
                <a:spcPts val="0"/>
              </a:spcBef>
              <a:buFont typeface="Arial" panose="020B0604020202020204" pitchFamily="34" charset="0"/>
              <a:buChar char="•"/>
            </a:pPr>
            <a:r>
              <a:rPr lang="en-US" sz="2800" dirty="0"/>
              <a:t>Material is difficult to work with compared to wood. </a:t>
            </a:r>
            <a:r>
              <a:rPr lang="en-US" sz="2800" dirty="0">
                <a:solidFill>
                  <a:schemeClr val="tx1"/>
                </a:solidFill>
              </a:rPr>
              <a:t>Special tooling/fasteners required.</a:t>
            </a:r>
          </a:p>
          <a:p>
            <a:pPr lvl="0">
              <a:lnSpc>
                <a:spcPct val="100000"/>
              </a:lnSpc>
              <a:spcBef>
                <a:spcPts val="0"/>
              </a:spcBef>
            </a:pPr>
            <a:endParaRPr lang="en-US" sz="2800" dirty="0"/>
          </a:p>
          <a:p>
            <a:pPr marL="457200" lvl="0" indent="-457200">
              <a:lnSpc>
                <a:spcPct val="100000"/>
              </a:lnSpc>
              <a:spcBef>
                <a:spcPts val="0"/>
              </a:spcBef>
              <a:buFont typeface="Arial" panose="020B0604020202020204" pitchFamily="34" charset="0"/>
              <a:buChar char="•"/>
            </a:pPr>
            <a:r>
              <a:rPr lang="en-US" sz="2800" dirty="0"/>
              <a:t>Cost is much higher than HDPE or wood.</a:t>
            </a:r>
          </a:p>
          <a:p>
            <a:pPr marL="457200" lvl="0" indent="-457200">
              <a:lnSpc>
                <a:spcPct val="100000"/>
              </a:lnSpc>
              <a:spcBef>
                <a:spcPts val="0"/>
              </a:spcBef>
              <a:buFont typeface="Arial" panose="020B0604020202020204" pitchFamily="34" charset="0"/>
              <a:buChar char="•"/>
            </a:pPr>
            <a:endParaRPr lang="en-US" sz="2800" dirty="0"/>
          </a:p>
          <a:p>
            <a:pPr marL="457200" lvl="0" indent="-457200">
              <a:lnSpc>
                <a:spcPct val="100000"/>
              </a:lnSpc>
              <a:spcBef>
                <a:spcPts val="0"/>
              </a:spcBef>
              <a:buFont typeface="Arial" panose="020B0604020202020204" pitchFamily="34" charset="0"/>
              <a:buChar char="•"/>
            </a:pPr>
            <a:r>
              <a:rPr lang="en-US" sz="2800" dirty="0"/>
              <a:t>Not recommended as tested.</a:t>
            </a:r>
          </a:p>
          <a:p>
            <a:pPr marL="457200" lvl="0" indent="-457200">
              <a:lnSpc>
                <a:spcPct val="100000"/>
              </a:lnSpc>
              <a:spcBef>
                <a:spcPts val="0"/>
              </a:spcBef>
              <a:buFont typeface="Arial" panose="020B0604020202020204" pitchFamily="34" charset="0"/>
              <a:buChar char="•"/>
            </a:pPr>
            <a:endParaRPr lang="en-US" sz="2800" dirty="0"/>
          </a:p>
          <a:p>
            <a:pPr marL="457200" lvl="0" indent="-457200">
              <a:lnSpc>
                <a:spcPct val="100000"/>
              </a:lnSpc>
              <a:spcBef>
                <a:spcPts val="0"/>
              </a:spcBef>
              <a:buFont typeface="Arial" panose="020B0604020202020204" pitchFamily="34" charset="0"/>
              <a:buChar char="•"/>
            </a:pPr>
            <a:r>
              <a:rPr lang="en-US" sz="2800" dirty="0"/>
              <a:t>May require special NAVSEA approval for use on Navy operations.</a:t>
            </a:r>
          </a:p>
        </p:txBody>
      </p:sp>
      <p:sp>
        <p:nvSpPr>
          <p:cNvPr id="3" name="Title 1">
            <a:extLst>
              <a:ext uri="{FF2B5EF4-FFF2-40B4-BE49-F238E27FC236}">
                <a16:creationId xmlns:a16="http://schemas.microsoft.com/office/drawing/2014/main" id="{88763704-8EF6-173C-2080-03F2AD7022C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Conclusion</a:t>
            </a:r>
          </a:p>
        </p:txBody>
      </p:sp>
      <p:pic>
        <p:nvPicPr>
          <p:cNvPr id="5" name="Picture 4">
            <a:extLst>
              <a:ext uri="{FF2B5EF4-FFF2-40B4-BE49-F238E27FC236}">
                <a16:creationId xmlns:a16="http://schemas.microsoft.com/office/drawing/2014/main" id="{520D7F0E-EE6E-4297-00C5-2216DCCF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151218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4</a:t>
            </a:fld>
            <a:endParaRPr lang="en-US" dirty="0"/>
          </a:p>
        </p:txBody>
      </p:sp>
      <p:sp>
        <p:nvSpPr>
          <p:cNvPr id="8" name="Content Placeholder 2">
            <a:extLst>
              <a:ext uri="{FF2B5EF4-FFF2-40B4-BE49-F238E27FC236}">
                <a16:creationId xmlns:a16="http://schemas.microsoft.com/office/drawing/2014/main" id="{C28849E3-AC0A-F9E1-869A-E814F206894E}"/>
              </a:ext>
            </a:extLst>
          </p:cNvPr>
          <p:cNvSpPr>
            <a:spLocks noGrp="1"/>
          </p:cNvSpPr>
          <p:nvPr>
            <p:ph idx="1" hasCustomPrompt="1"/>
          </p:nvPr>
        </p:nvSpPr>
        <p:spPr>
          <a:xfrm>
            <a:off x="222250" y="1282578"/>
            <a:ext cx="11550650" cy="5575422"/>
          </a:xfrm>
        </p:spPr>
        <p:txBody>
          <a:bodyPr>
            <a:normAutofit lnSpcReduction="10000"/>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Established 2000</a:t>
            </a:r>
          </a:p>
          <a:p>
            <a:pPr lvl="0"/>
            <a:r>
              <a:rPr lang="en-US" dirty="0"/>
              <a:t>Certified Dock Masters</a:t>
            </a:r>
          </a:p>
          <a:p>
            <a:pPr lvl="0"/>
            <a:r>
              <a:rPr lang="en-US" dirty="0"/>
              <a:t>Training</a:t>
            </a:r>
          </a:p>
          <a:p>
            <a:pPr lvl="0"/>
            <a:r>
              <a:rPr lang="en-US" dirty="0"/>
              <a:t>Consulting</a:t>
            </a:r>
          </a:p>
          <a:p>
            <a:pPr lvl="0"/>
            <a:r>
              <a:rPr lang="en-US" dirty="0"/>
              <a:t>Dry Dock Acquisitions</a:t>
            </a:r>
          </a:p>
          <a:p>
            <a:pPr lvl="0"/>
            <a:r>
              <a:rPr lang="en-US" dirty="0"/>
              <a:t>Dry Dock Modernization</a:t>
            </a:r>
          </a:p>
          <a:p>
            <a:pPr lvl="1"/>
            <a:r>
              <a:rPr lang="en-US" dirty="0"/>
              <a:t>Block Contact Indicator System</a:t>
            </a:r>
          </a:p>
          <a:p>
            <a:pPr lvl="1"/>
            <a:r>
              <a:rPr lang="en-US" dirty="0"/>
              <a:t>Dock Master Software Development </a:t>
            </a:r>
          </a:p>
          <a:p>
            <a:pPr lvl="1"/>
            <a:r>
              <a:rPr lang="en-US" dirty="0"/>
              <a:t>Underwater 3D Scanning</a:t>
            </a:r>
          </a:p>
          <a:p>
            <a:pPr lvl="1"/>
            <a:r>
              <a:rPr lang="en-US" dirty="0" err="1"/>
              <a:t>Syncrolift</a:t>
            </a:r>
            <a:r>
              <a:rPr lang="en-US" dirty="0"/>
              <a:t> </a:t>
            </a:r>
            <a:r>
              <a:rPr lang="en-US" dirty="0" err="1"/>
              <a:t>Shiplifts</a:t>
            </a:r>
            <a:r>
              <a:rPr lang="en-US" dirty="0"/>
              <a:t> and Fast Docking System</a:t>
            </a:r>
          </a:p>
          <a:p>
            <a:pPr lvl="1"/>
            <a:r>
              <a:rPr lang="en-US" dirty="0"/>
              <a:t>IDAC West Floating Dry Dock Control System</a:t>
            </a:r>
          </a:p>
        </p:txBody>
      </p:sp>
      <p:sp>
        <p:nvSpPr>
          <p:cNvPr id="10" name="Title 1">
            <a:extLst>
              <a:ext uri="{FF2B5EF4-FFF2-40B4-BE49-F238E27FC236}">
                <a16:creationId xmlns:a16="http://schemas.microsoft.com/office/drawing/2014/main" id="{6561E2C1-A5E6-32DB-6A73-593C6073E682}"/>
              </a:ext>
            </a:extLst>
          </p:cNvPr>
          <p:cNvSpPr>
            <a:spLocks noGrp="1"/>
          </p:cNvSpPr>
          <p:nvPr>
            <p:ph type="title" hasCustomPrompt="1"/>
          </p:nvPr>
        </p:nvSpPr>
        <p:spPr>
          <a:xfrm>
            <a:off x="222250" y="3660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DM Consulting – Dry Dock Experts</a:t>
            </a:r>
          </a:p>
        </p:txBody>
      </p:sp>
      <p:pic>
        <p:nvPicPr>
          <p:cNvPr id="2" name="Picture 1">
            <a:extLst>
              <a:ext uri="{FF2B5EF4-FFF2-40B4-BE49-F238E27FC236}">
                <a16:creationId xmlns:a16="http://schemas.microsoft.com/office/drawing/2014/main" id="{098E90EA-E879-8205-DF30-6E31628FD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1030870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40</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40</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23B0572-F835-F7DD-BD78-F72A381DB558}"/>
              </a:ext>
            </a:extLst>
          </p:cNvPr>
          <p:cNvSpPr>
            <a:spLocks noGrp="1"/>
          </p:cNvSpPr>
          <p:nvPr>
            <p:ph idx="1" hasCustomPrompt="1"/>
          </p:nvPr>
        </p:nvSpPr>
        <p:spPr>
          <a:xfrm>
            <a:off x="148825" y="1328862"/>
            <a:ext cx="11141610" cy="5315493"/>
          </a:xfrm>
        </p:spPr>
        <p:txBody>
          <a:bodyPr>
            <a:normAutofit fontScale="92500" lnSpcReduction="20000"/>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3200" b="1" dirty="0"/>
              <a:t>HDPE </a:t>
            </a:r>
            <a:r>
              <a:rPr lang="en-US" sz="3200" dirty="0">
                <a:solidFill>
                  <a:srgbClr val="05759D"/>
                </a:solidFill>
              </a:rPr>
              <a:t>– Proceed with restrictions</a:t>
            </a:r>
            <a:endParaRPr lang="en-US" sz="3200" b="1" dirty="0"/>
          </a:p>
          <a:p>
            <a:pPr lvl="0">
              <a:lnSpc>
                <a:spcPct val="100000"/>
              </a:lnSpc>
              <a:spcBef>
                <a:spcPts val="0"/>
              </a:spcBef>
            </a:pPr>
            <a:endParaRPr lang="en-US" sz="3200" b="1" dirty="0"/>
          </a:p>
          <a:p>
            <a:pPr marL="457200" lvl="0" indent="-457200">
              <a:lnSpc>
                <a:spcPct val="100000"/>
              </a:lnSpc>
              <a:spcBef>
                <a:spcPts val="0"/>
              </a:spcBef>
              <a:buFont typeface="Arial" panose="020B0604020202020204" pitchFamily="34" charset="0"/>
              <a:buChar char="•"/>
            </a:pPr>
            <a:r>
              <a:rPr lang="en-US" sz="2800" dirty="0"/>
              <a:t>Good workable substitute for softwood.</a:t>
            </a:r>
          </a:p>
          <a:p>
            <a:pPr marL="457200" lvl="0" indent="-457200">
              <a:lnSpc>
                <a:spcPct val="100000"/>
              </a:lnSpc>
              <a:spcBef>
                <a:spcPts val="0"/>
              </a:spcBef>
              <a:buFont typeface="Arial" panose="020B0604020202020204" pitchFamily="34" charset="0"/>
              <a:buChar char="•"/>
            </a:pPr>
            <a:endParaRPr lang="en-US" sz="2800" dirty="0"/>
          </a:p>
          <a:p>
            <a:pPr marL="457200" lvl="0" indent="-457200">
              <a:lnSpc>
                <a:spcPct val="100000"/>
              </a:lnSpc>
              <a:spcBef>
                <a:spcPts val="0"/>
              </a:spcBef>
              <a:buFont typeface="Arial" panose="020B0604020202020204" pitchFamily="34" charset="0"/>
              <a:buChar char="•"/>
            </a:pPr>
            <a:r>
              <a:rPr lang="en-US" sz="2800" dirty="0"/>
              <a:t>Monitor and replace damaged HDPE as normal. Regular testing/inspections recommended.</a:t>
            </a:r>
          </a:p>
          <a:p>
            <a:pPr marL="457200" lvl="0" indent="-457200">
              <a:lnSpc>
                <a:spcPct val="100000"/>
              </a:lnSpc>
              <a:spcBef>
                <a:spcPts val="0"/>
              </a:spcBef>
              <a:buFont typeface="Arial" panose="020B0604020202020204" pitchFamily="34" charset="0"/>
              <a:buChar char="•"/>
            </a:pPr>
            <a:endParaRPr lang="en-US" sz="2800" dirty="0"/>
          </a:p>
          <a:p>
            <a:pPr marL="457200" lvl="0" indent="-457200">
              <a:lnSpc>
                <a:spcPct val="100000"/>
              </a:lnSpc>
              <a:spcBef>
                <a:spcPts val="0"/>
              </a:spcBef>
              <a:buFont typeface="Arial" panose="020B0604020202020204" pitchFamily="34" charset="0"/>
              <a:buChar char="•"/>
            </a:pPr>
            <a:r>
              <a:rPr lang="en-US" sz="2800" dirty="0"/>
              <a:t>Potential friction hazard. Recommend limit 25% unscored HDPE per docking. Not recommended for use in earthquake prone areas until additional research completed.</a:t>
            </a:r>
          </a:p>
          <a:p>
            <a:pPr marL="457200" lvl="0" indent="-457200">
              <a:lnSpc>
                <a:spcPct val="100000"/>
              </a:lnSpc>
              <a:spcBef>
                <a:spcPts val="0"/>
              </a:spcBef>
              <a:buFont typeface="Arial" panose="020B0604020202020204" pitchFamily="34" charset="0"/>
              <a:buChar char="•"/>
            </a:pPr>
            <a:endParaRPr lang="en-US" sz="2800" dirty="0"/>
          </a:p>
          <a:p>
            <a:pPr marL="457200" indent="-457200">
              <a:lnSpc>
                <a:spcPct val="100000"/>
              </a:lnSpc>
              <a:spcBef>
                <a:spcPts val="0"/>
              </a:spcBef>
              <a:buFont typeface="Arial" panose="020B0604020202020204" pitchFamily="34" charset="0"/>
              <a:buChar char="•"/>
            </a:pPr>
            <a:r>
              <a:rPr lang="en-US" sz="2800" dirty="0"/>
              <a:t>Currently available in sheets, not serviceable for curved side blocks, however industry adoption could change this.</a:t>
            </a:r>
          </a:p>
          <a:p>
            <a:pPr lvl="0">
              <a:lnSpc>
                <a:spcPct val="100000"/>
              </a:lnSpc>
              <a:spcBef>
                <a:spcPts val="0"/>
              </a:spcBef>
            </a:pPr>
            <a:endParaRPr lang="en-US" sz="2800" dirty="0"/>
          </a:p>
          <a:p>
            <a:pPr marL="457200" lvl="0" indent="-457200">
              <a:lnSpc>
                <a:spcPct val="100000"/>
              </a:lnSpc>
              <a:spcBef>
                <a:spcPts val="0"/>
              </a:spcBef>
              <a:buFont typeface="Arial" panose="020B0604020202020204" pitchFamily="34" charset="0"/>
              <a:buChar char="•"/>
            </a:pPr>
            <a:r>
              <a:rPr lang="en-US" sz="2800" dirty="0"/>
              <a:t>May require special NAVSEA approval for use on Navy operations</a:t>
            </a:r>
          </a:p>
        </p:txBody>
      </p:sp>
      <p:sp>
        <p:nvSpPr>
          <p:cNvPr id="3" name="Title 1">
            <a:extLst>
              <a:ext uri="{FF2B5EF4-FFF2-40B4-BE49-F238E27FC236}">
                <a16:creationId xmlns:a16="http://schemas.microsoft.com/office/drawing/2014/main" id="{88763704-8EF6-173C-2080-03F2AD7022C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Conclusion</a:t>
            </a:r>
          </a:p>
        </p:txBody>
      </p:sp>
      <p:pic>
        <p:nvPicPr>
          <p:cNvPr id="5" name="Picture 4">
            <a:extLst>
              <a:ext uri="{FF2B5EF4-FFF2-40B4-BE49-F238E27FC236}">
                <a16:creationId xmlns:a16="http://schemas.microsoft.com/office/drawing/2014/main" id="{520D7F0E-EE6E-4297-00C5-2216DCCF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731284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41</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41</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23B0572-F835-F7DD-BD78-F72A381DB558}"/>
              </a:ext>
            </a:extLst>
          </p:cNvPr>
          <p:cNvSpPr>
            <a:spLocks noGrp="1"/>
          </p:cNvSpPr>
          <p:nvPr>
            <p:ph idx="1" hasCustomPrompt="1"/>
          </p:nvPr>
        </p:nvSpPr>
        <p:spPr>
          <a:xfrm>
            <a:off x="148824" y="1328862"/>
            <a:ext cx="11715913" cy="5315493"/>
          </a:xfrm>
        </p:spPr>
        <p:txBody>
          <a:bodyPr>
            <a:normAutofit lnSpcReduction="10000"/>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3200" b="1" dirty="0"/>
              <a:t>Fiber Reinforced Concrete </a:t>
            </a:r>
            <a:r>
              <a:rPr lang="en-US" sz="3200" dirty="0">
                <a:solidFill>
                  <a:srgbClr val="05759D"/>
                </a:solidFill>
              </a:rPr>
              <a:t>– Ready to implement</a:t>
            </a:r>
            <a:endParaRPr lang="en-US" sz="3200" b="1" dirty="0"/>
          </a:p>
          <a:p>
            <a:pPr lvl="0">
              <a:lnSpc>
                <a:spcPct val="100000"/>
              </a:lnSpc>
              <a:spcBef>
                <a:spcPts val="0"/>
              </a:spcBef>
            </a:pPr>
            <a:endParaRPr lang="en-US" sz="3200" b="1" dirty="0"/>
          </a:p>
          <a:p>
            <a:pPr marL="457200" lvl="0" indent="-457200">
              <a:lnSpc>
                <a:spcPct val="100000"/>
              </a:lnSpc>
              <a:spcBef>
                <a:spcPts val="0"/>
              </a:spcBef>
              <a:buFont typeface="Arial" panose="020B0604020202020204" pitchFamily="34" charset="0"/>
              <a:buChar char="•"/>
            </a:pPr>
            <a:r>
              <a:rPr lang="en-US" sz="2800" dirty="0"/>
              <a:t>Utilized in many structural projects in other industries.</a:t>
            </a:r>
          </a:p>
          <a:p>
            <a:pPr marL="457200" lvl="0" indent="-457200">
              <a:lnSpc>
                <a:spcPct val="100000"/>
              </a:lnSpc>
              <a:spcBef>
                <a:spcPts val="0"/>
              </a:spcBef>
              <a:buFont typeface="Arial" panose="020B0604020202020204" pitchFamily="34" charset="0"/>
              <a:buChar char="•"/>
            </a:pPr>
            <a:endParaRPr lang="en-US" sz="2800" dirty="0"/>
          </a:p>
          <a:p>
            <a:pPr marL="457200" lvl="0" indent="-457200">
              <a:lnSpc>
                <a:spcPct val="100000"/>
              </a:lnSpc>
              <a:spcBef>
                <a:spcPts val="0"/>
              </a:spcBef>
              <a:buFont typeface="Arial" panose="020B0604020202020204" pitchFamily="34" charset="0"/>
              <a:buChar char="•"/>
            </a:pPr>
            <a:r>
              <a:rPr lang="en-US" sz="2800" dirty="0"/>
              <a:t>Utilize engineered design for fiber reinforced construction.</a:t>
            </a:r>
          </a:p>
          <a:p>
            <a:pPr lvl="0">
              <a:lnSpc>
                <a:spcPct val="100000"/>
              </a:lnSpc>
              <a:spcBef>
                <a:spcPts val="0"/>
              </a:spcBef>
            </a:pPr>
            <a:endParaRPr lang="en-US" sz="2800" dirty="0"/>
          </a:p>
          <a:p>
            <a:pPr marL="457200" lvl="0" indent="-457200">
              <a:lnSpc>
                <a:spcPct val="100000"/>
              </a:lnSpc>
              <a:spcBef>
                <a:spcPts val="0"/>
              </a:spcBef>
              <a:buFont typeface="Arial" panose="020B0604020202020204" pitchFamily="34" charset="0"/>
              <a:buChar char="•"/>
            </a:pPr>
            <a:r>
              <a:rPr lang="en-US" sz="2800" dirty="0"/>
              <a:t>Expert help to determine the right fiber/concrete mix.</a:t>
            </a:r>
          </a:p>
          <a:p>
            <a:pPr marL="457200" lvl="0" indent="-457200">
              <a:lnSpc>
                <a:spcPct val="100000"/>
              </a:lnSpc>
              <a:spcBef>
                <a:spcPts val="0"/>
              </a:spcBef>
              <a:buFont typeface="Arial" panose="020B0604020202020204" pitchFamily="34" charset="0"/>
              <a:buChar char="•"/>
            </a:pPr>
            <a:endParaRPr lang="en-US" sz="2800" dirty="0"/>
          </a:p>
          <a:p>
            <a:pPr marL="457200" lvl="0" indent="-457200">
              <a:lnSpc>
                <a:spcPct val="100000"/>
              </a:lnSpc>
              <a:spcBef>
                <a:spcPts val="0"/>
              </a:spcBef>
              <a:buFont typeface="Arial" panose="020B0604020202020204" pitchFamily="34" charset="0"/>
              <a:buChar char="•"/>
            </a:pPr>
            <a:r>
              <a:rPr lang="en-US" sz="2800" dirty="0"/>
              <a:t>Test sample to verify compression strength and inspect at regular intervals.</a:t>
            </a:r>
          </a:p>
          <a:p>
            <a:pPr marL="457200" lvl="0" indent="-457200">
              <a:lnSpc>
                <a:spcPct val="100000"/>
              </a:lnSpc>
              <a:spcBef>
                <a:spcPts val="0"/>
              </a:spcBef>
              <a:buFont typeface="Arial" panose="020B0604020202020204" pitchFamily="34" charset="0"/>
              <a:buChar char="•"/>
            </a:pPr>
            <a:endParaRPr lang="en-US" sz="2800" dirty="0"/>
          </a:p>
          <a:p>
            <a:pPr marL="457200" lvl="0" indent="-457200">
              <a:lnSpc>
                <a:spcPct val="100000"/>
              </a:lnSpc>
              <a:spcBef>
                <a:spcPts val="0"/>
              </a:spcBef>
              <a:buFont typeface="Arial" panose="020B0604020202020204" pitchFamily="34" charset="0"/>
              <a:buChar char="•"/>
            </a:pPr>
            <a:r>
              <a:rPr lang="en-US" sz="2800" dirty="0"/>
              <a:t>May require special NAVSEA approval for use on Navy operations.</a:t>
            </a:r>
          </a:p>
          <a:p>
            <a:pPr marL="457200" lvl="0" indent="-457200">
              <a:lnSpc>
                <a:spcPct val="100000"/>
              </a:lnSpc>
              <a:spcBef>
                <a:spcPts val="0"/>
              </a:spcBef>
              <a:buFont typeface="Arial" panose="020B0604020202020204" pitchFamily="34" charset="0"/>
              <a:buChar char="•"/>
            </a:pPr>
            <a:endParaRPr lang="en-US" sz="3200" dirty="0"/>
          </a:p>
          <a:p>
            <a:pPr marL="457200" lvl="0" indent="-457200">
              <a:lnSpc>
                <a:spcPct val="100000"/>
              </a:lnSpc>
              <a:spcBef>
                <a:spcPts val="0"/>
              </a:spcBef>
              <a:buFont typeface="Arial" panose="020B0604020202020204" pitchFamily="34" charset="0"/>
              <a:buChar char="•"/>
            </a:pPr>
            <a:endParaRPr lang="en-US" sz="3200" dirty="0"/>
          </a:p>
          <a:p>
            <a:pPr lvl="0">
              <a:lnSpc>
                <a:spcPct val="100000"/>
              </a:lnSpc>
            </a:pPr>
            <a:endParaRPr lang="en-US" sz="3200" dirty="0"/>
          </a:p>
        </p:txBody>
      </p:sp>
      <p:sp>
        <p:nvSpPr>
          <p:cNvPr id="3" name="Title 1">
            <a:extLst>
              <a:ext uri="{FF2B5EF4-FFF2-40B4-BE49-F238E27FC236}">
                <a16:creationId xmlns:a16="http://schemas.microsoft.com/office/drawing/2014/main" id="{88763704-8EF6-173C-2080-03F2AD7022C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Conclusion</a:t>
            </a:r>
          </a:p>
        </p:txBody>
      </p:sp>
      <p:pic>
        <p:nvPicPr>
          <p:cNvPr id="5" name="Picture 4">
            <a:extLst>
              <a:ext uri="{FF2B5EF4-FFF2-40B4-BE49-F238E27FC236}">
                <a16:creationId xmlns:a16="http://schemas.microsoft.com/office/drawing/2014/main" id="{520D7F0E-EE6E-4297-00C5-2216DCCFB6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451619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42</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42</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23B0572-F835-F7DD-BD78-F72A381DB558}"/>
              </a:ext>
            </a:extLst>
          </p:cNvPr>
          <p:cNvSpPr>
            <a:spLocks noGrp="1"/>
          </p:cNvSpPr>
          <p:nvPr>
            <p:ph idx="1" hasCustomPrompt="1"/>
          </p:nvPr>
        </p:nvSpPr>
        <p:spPr>
          <a:xfrm>
            <a:off x="327262" y="1328863"/>
            <a:ext cx="9697272" cy="4132138"/>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2800" b="1" dirty="0"/>
              <a:t>HDPE/Neoprene</a:t>
            </a:r>
          </a:p>
          <a:p>
            <a:pPr marL="457200" lvl="0" indent="-457200">
              <a:lnSpc>
                <a:spcPct val="100000"/>
              </a:lnSpc>
              <a:spcBef>
                <a:spcPts val="0"/>
              </a:spcBef>
              <a:buFont typeface="Arial" panose="020B0604020202020204" pitchFamily="34" charset="0"/>
              <a:buChar char="•"/>
            </a:pPr>
            <a:endParaRPr lang="en-US" sz="2800" dirty="0"/>
          </a:p>
          <a:p>
            <a:pPr marL="457200" lvl="0" indent="-457200">
              <a:lnSpc>
                <a:spcPct val="100000"/>
              </a:lnSpc>
              <a:spcBef>
                <a:spcPts val="0"/>
              </a:spcBef>
              <a:buFont typeface="Arial" panose="020B0604020202020204" pitchFamily="34" charset="0"/>
              <a:buChar char="•"/>
            </a:pPr>
            <a:r>
              <a:rPr lang="en-US" sz="2800" dirty="0"/>
              <a:t>Yield strength increase post-docking.</a:t>
            </a:r>
          </a:p>
          <a:p>
            <a:pPr marL="457200" lvl="0" indent="-457200">
              <a:lnSpc>
                <a:spcPct val="100000"/>
              </a:lnSpc>
              <a:spcBef>
                <a:spcPts val="0"/>
              </a:spcBef>
              <a:buFont typeface="Arial" panose="020B0604020202020204" pitchFamily="34" charset="0"/>
              <a:buChar char="•"/>
            </a:pPr>
            <a:endParaRPr lang="en-US" sz="2800" dirty="0"/>
          </a:p>
          <a:p>
            <a:pPr marL="457200" lvl="0" indent="-457200">
              <a:lnSpc>
                <a:spcPct val="100000"/>
              </a:lnSpc>
              <a:spcBef>
                <a:spcPts val="0"/>
              </a:spcBef>
              <a:buFont typeface="Arial" panose="020B0604020202020204" pitchFamily="34" charset="0"/>
              <a:buChar char="•"/>
            </a:pPr>
            <a:r>
              <a:rPr lang="en-US" sz="2800" dirty="0"/>
              <a:t>Friction analysis.</a:t>
            </a:r>
          </a:p>
          <a:p>
            <a:pPr marL="457200" lvl="0" indent="-457200">
              <a:lnSpc>
                <a:spcPct val="100000"/>
              </a:lnSpc>
              <a:spcBef>
                <a:spcPts val="0"/>
              </a:spcBef>
              <a:buFont typeface="Arial" panose="020B0604020202020204" pitchFamily="34" charset="0"/>
              <a:buChar char="•"/>
            </a:pPr>
            <a:endParaRPr lang="en-US" sz="2800" dirty="0"/>
          </a:p>
          <a:p>
            <a:pPr marL="457200" lvl="0" indent="-457200">
              <a:lnSpc>
                <a:spcPct val="100000"/>
              </a:lnSpc>
              <a:spcBef>
                <a:spcPts val="0"/>
              </a:spcBef>
              <a:buFont typeface="Arial" panose="020B0604020202020204" pitchFamily="34" charset="0"/>
              <a:buChar char="•"/>
            </a:pPr>
            <a:r>
              <a:rPr lang="en-US" sz="2800" dirty="0"/>
              <a:t>Hot work environments. So far, no issues.</a:t>
            </a:r>
          </a:p>
          <a:p>
            <a:pPr marL="457200" lvl="0" indent="-457200">
              <a:lnSpc>
                <a:spcPct val="100000"/>
              </a:lnSpc>
              <a:spcBef>
                <a:spcPts val="0"/>
              </a:spcBef>
              <a:buFont typeface="Arial" panose="020B0604020202020204" pitchFamily="34" charset="0"/>
              <a:buChar char="•"/>
            </a:pPr>
            <a:endParaRPr lang="en-US" sz="2800" dirty="0"/>
          </a:p>
          <a:p>
            <a:pPr marL="457200" lvl="0" indent="-457200">
              <a:lnSpc>
                <a:spcPct val="100000"/>
              </a:lnSpc>
              <a:spcBef>
                <a:spcPts val="0"/>
              </a:spcBef>
              <a:buFont typeface="Arial" panose="020B0604020202020204" pitchFamily="34" charset="0"/>
              <a:buChar char="•"/>
            </a:pPr>
            <a:r>
              <a:rPr lang="en-US" sz="2800" dirty="0"/>
              <a:t>Extreme cold weather. Untested, not anticipated.</a:t>
            </a:r>
          </a:p>
        </p:txBody>
      </p:sp>
      <p:sp>
        <p:nvSpPr>
          <p:cNvPr id="3" name="Title 1">
            <a:extLst>
              <a:ext uri="{FF2B5EF4-FFF2-40B4-BE49-F238E27FC236}">
                <a16:creationId xmlns:a16="http://schemas.microsoft.com/office/drawing/2014/main" id="{88763704-8EF6-173C-2080-03F2AD7022C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Recommendations Future Testing</a:t>
            </a:r>
          </a:p>
        </p:txBody>
      </p:sp>
      <p:pic>
        <p:nvPicPr>
          <p:cNvPr id="5" name="Picture 4">
            <a:extLst>
              <a:ext uri="{FF2B5EF4-FFF2-40B4-BE49-F238E27FC236}">
                <a16:creationId xmlns:a16="http://schemas.microsoft.com/office/drawing/2014/main" id="{520D7F0E-EE6E-4297-00C5-2216DCCF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3756660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43</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43</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23B0572-F835-F7DD-BD78-F72A381DB558}"/>
              </a:ext>
            </a:extLst>
          </p:cNvPr>
          <p:cNvSpPr>
            <a:spLocks noGrp="1"/>
          </p:cNvSpPr>
          <p:nvPr>
            <p:ph idx="1" hasCustomPrompt="1"/>
          </p:nvPr>
        </p:nvSpPr>
        <p:spPr>
          <a:xfrm>
            <a:off x="148825" y="1328862"/>
            <a:ext cx="11141610" cy="5315493"/>
          </a:xfrm>
        </p:spPr>
        <p:txBody>
          <a:bodyPr>
            <a:normAutofit/>
          </a:bodyPr>
          <a:lstStyle>
            <a:lvl1pPr marL="0" indent="0">
              <a:buNone/>
              <a:defRPr sz="24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lnSpc>
                <a:spcPct val="100000"/>
              </a:lnSpc>
              <a:spcBef>
                <a:spcPts val="0"/>
              </a:spcBef>
            </a:pPr>
            <a:r>
              <a:rPr lang="en-US" sz="3200" dirty="0"/>
              <a:t>Please see our final paper for more in-depth analysis.</a:t>
            </a:r>
          </a:p>
          <a:p>
            <a:pPr lvl="0">
              <a:lnSpc>
                <a:spcPct val="100000"/>
              </a:lnSpc>
              <a:spcBef>
                <a:spcPts val="0"/>
              </a:spcBef>
            </a:pPr>
            <a:endParaRPr lang="en-US" sz="3200" b="1" dirty="0"/>
          </a:p>
          <a:p>
            <a:pPr lvl="0">
              <a:lnSpc>
                <a:spcPct val="100000"/>
              </a:lnSpc>
              <a:spcBef>
                <a:spcPts val="0"/>
              </a:spcBef>
            </a:pPr>
            <a:endParaRPr lang="en-US" sz="3200" b="1" dirty="0"/>
          </a:p>
          <a:p>
            <a:pPr lvl="0">
              <a:lnSpc>
                <a:spcPct val="100000"/>
              </a:lnSpc>
              <a:spcBef>
                <a:spcPts val="0"/>
              </a:spcBef>
            </a:pPr>
            <a:r>
              <a:rPr lang="en-US" sz="3200" dirty="0"/>
              <a:t>Available on:</a:t>
            </a:r>
          </a:p>
          <a:p>
            <a:pPr lvl="0" algn="ctr">
              <a:lnSpc>
                <a:spcPct val="100000"/>
              </a:lnSpc>
              <a:spcBef>
                <a:spcPts val="0"/>
              </a:spcBef>
            </a:pPr>
            <a:r>
              <a:rPr lang="en-US" sz="3200" dirty="0"/>
              <a:t>DM Consulting Website:</a:t>
            </a:r>
          </a:p>
          <a:p>
            <a:pPr lvl="0" algn="ctr">
              <a:lnSpc>
                <a:spcPct val="100000"/>
              </a:lnSpc>
              <a:spcBef>
                <a:spcPts val="0"/>
              </a:spcBef>
            </a:pPr>
            <a:endParaRPr lang="en-US" sz="2800" dirty="0"/>
          </a:p>
          <a:p>
            <a:pPr lvl="0" algn="ctr">
              <a:lnSpc>
                <a:spcPct val="100000"/>
              </a:lnSpc>
              <a:spcBef>
                <a:spcPts val="0"/>
              </a:spcBef>
            </a:pPr>
            <a:r>
              <a:rPr lang="en-US" sz="2800" dirty="0"/>
              <a:t>DryDockTraining.com/Alternate-Blocking-Materials.html</a:t>
            </a:r>
          </a:p>
        </p:txBody>
      </p:sp>
      <p:sp>
        <p:nvSpPr>
          <p:cNvPr id="3" name="Title 1">
            <a:extLst>
              <a:ext uri="{FF2B5EF4-FFF2-40B4-BE49-F238E27FC236}">
                <a16:creationId xmlns:a16="http://schemas.microsoft.com/office/drawing/2014/main" id="{88763704-8EF6-173C-2080-03F2AD7022C9}"/>
              </a:ext>
            </a:extLst>
          </p:cNvPr>
          <p:cNvSpPr>
            <a:spLocks noGrp="1"/>
          </p:cNvSpPr>
          <p:nvPr>
            <p:ph type="title" hasCustomPrompt="1"/>
          </p:nvPr>
        </p:nvSpPr>
        <p:spPr>
          <a:xfrm>
            <a:off x="148824"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Additional Information</a:t>
            </a:r>
          </a:p>
        </p:txBody>
      </p:sp>
      <p:pic>
        <p:nvPicPr>
          <p:cNvPr id="5" name="Picture 4">
            <a:extLst>
              <a:ext uri="{FF2B5EF4-FFF2-40B4-BE49-F238E27FC236}">
                <a16:creationId xmlns:a16="http://schemas.microsoft.com/office/drawing/2014/main" id="{520D7F0E-EE6E-4297-00C5-2216DCCF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3219932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3D01DC-C4F5-865D-BEF5-691954D6AE1F}"/>
              </a:ext>
            </a:extLst>
          </p:cNvPr>
          <p:cNvSpPr>
            <a:spLocks noGrp="1"/>
          </p:cNvSpPr>
          <p:nvPr>
            <p:ph type="sldNum" sz="quarter" idx="11"/>
          </p:nvPr>
        </p:nvSpPr>
        <p:spPr/>
        <p:txBody>
          <a:bodyPr/>
          <a:lstStyle/>
          <a:p>
            <a:fld id="{A916C171-007E-46CF-80D5-F89E015BD616}" type="slidenum">
              <a:rPr lang="en-US" smtClean="0"/>
              <a:pPr/>
              <a:t>44</a:t>
            </a:fld>
            <a:endParaRPr lang="en-US" dirty="0"/>
          </a:p>
        </p:txBody>
      </p:sp>
      <p:sp>
        <p:nvSpPr>
          <p:cNvPr id="5" name="Title 1">
            <a:extLst>
              <a:ext uri="{FF2B5EF4-FFF2-40B4-BE49-F238E27FC236}">
                <a16:creationId xmlns:a16="http://schemas.microsoft.com/office/drawing/2014/main" id="{E0208F75-51C3-341F-17C4-9E11531D1CC2}"/>
              </a:ext>
            </a:extLst>
          </p:cNvPr>
          <p:cNvSpPr>
            <a:spLocks noGrp="1"/>
          </p:cNvSpPr>
          <p:nvPr>
            <p:ph type="title"/>
          </p:nvPr>
        </p:nvSpPr>
        <p:spPr>
          <a:xfrm>
            <a:off x="838200" y="470347"/>
            <a:ext cx="10515600" cy="1325563"/>
          </a:xfrm>
        </p:spPr>
        <p:txBody>
          <a:bodyPr/>
          <a:lstStyle/>
          <a:p>
            <a:pPr algn="ctr"/>
            <a:r>
              <a:rPr lang="en-US" dirty="0">
                <a:solidFill>
                  <a:schemeClr val="tx1"/>
                </a:solidFill>
              </a:rPr>
              <a:t>Thank you</a:t>
            </a:r>
            <a:br>
              <a:rPr lang="en-US" dirty="0">
                <a:solidFill>
                  <a:schemeClr val="tx1"/>
                </a:solidFill>
              </a:rPr>
            </a:br>
            <a:endParaRPr lang="en-US" dirty="0">
              <a:solidFill>
                <a:schemeClr val="tx1"/>
              </a:solidFill>
            </a:endParaRPr>
          </a:p>
        </p:txBody>
      </p:sp>
      <p:pic>
        <p:nvPicPr>
          <p:cNvPr id="6" name="Picture 5">
            <a:extLst>
              <a:ext uri="{FF2B5EF4-FFF2-40B4-BE49-F238E27FC236}">
                <a16:creationId xmlns:a16="http://schemas.microsoft.com/office/drawing/2014/main" id="{8CEB5FA0-7E55-85B5-13F1-81A1434E92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75" y="537722"/>
            <a:ext cx="2947988" cy="1772013"/>
          </a:xfrm>
          <a:prstGeom prst="rect">
            <a:avLst/>
          </a:prstGeom>
        </p:spPr>
      </p:pic>
      <p:sp>
        <p:nvSpPr>
          <p:cNvPr id="7" name="Rectangle 6">
            <a:extLst>
              <a:ext uri="{FF2B5EF4-FFF2-40B4-BE49-F238E27FC236}">
                <a16:creationId xmlns:a16="http://schemas.microsoft.com/office/drawing/2014/main" id="{A3F0BB03-FF2D-FCD7-A77C-2F95328A9EC2}"/>
              </a:ext>
            </a:extLst>
          </p:cNvPr>
          <p:cNvSpPr/>
          <p:nvPr/>
        </p:nvSpPr>
        <p:spPr>
          <a:xfrm>
            <a:off x="10287000" y="507206"/>
            <a:ext cx="1764506" cy="1585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logo&#10;&#10;Description automatically generated">
            <a:extLst>
              <a:ext uri="{FF2B5EF4-FFF2-40B4-BE49-F238E27FC236}">
                <a16:creationId xmlns:a16="http://schemas.microsoft.com/office/drawing/2014/main" id="{CC4278BE-FE1E-5971-5872-5998E64B86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7599" y="369456"/>
            <a:ext cx="2160514" cy="2108547"/>
          </a:xfrm>
          <a:prstGeom prst="rect">
            <a:avLst/>
          </a:prstGeom>
        </p:spPr>
      </p:pic>
      <p:sp>
        <p:nvSpPr>
          <p:cNvPr id="10" name="Content Placeholder 1">
            <a:extLst>
              <a:ext uri="{FF2B5EF4-FFF2-40B4-BE49-F238E27FC236}">
                <a16:creationId xmlns:a16="http://schemas.microsoft.com/office/drawing/2014/main" id="{5D118583-649A-C813-D011-C9D63E3D985B}"/>
              </a:ext>
            </a:extLst>
          </p:cNvPr>
          <p:cNvSpPr>
            <a:spLocks noGrp="1"/>
          </p:cNvSpPr>
          <p:nvPr>
            <p:ph idx="1"/>
          </p:nvPr>
        </p:nvSpPr>
        <p:spPr>
          <a:xfrm>
            <a:off x="320675" y="2550508"/>
            <a:ext cx="11550650" cy="4017494"/>
          </a:xfrm>
        </p:spPr>
        <p:txBody>
          <a:bodyPr numCol="2"/>
          <a:lstStyle/>
          <a:p>
            <a:pPr marL="0" indent="0">
              <a:buNone/>
            </a:pPr>
            <a:r>
              <a:rPr lang="en-US" sz="1800" b="1" dirty="0"/>
              <a:t>Acknowledgements</a:t>
            </a:r>
          </a:p>
          <a:p>
            <a:pPr marL="0" indent="0">
              <a:buNone/>
            </a:pPr>
            <a:r>
              <a:rPr lang="en-US" sz="1800" dirty="0"/>
              <a:t>Gulf Copper Shipyard, TX – Neoprene and HDPE Testing</a:t>
            </a:r>
          </a:p>
          <a:p>
            <a:pPr marL="0" indent="0">
              <a:buNone/>
            </a:pPr>
            <a:r>
              <a:rPr lang="en-US" sz="1800" dirty="0"/>
              <a:t>Mare Island Dry Dock, CA – Fiber Reinforced Blocks Testing</a:t>
            </a:r>
          </a:p>
          <a:p>
            <a:pPr marL="0" indent="0">
              <a:buNone/>
            </a:pPr>
            <a:r>
              <a:rPr lang="en-US" sz="1800" dirty="0"/>
              <a:t>Kirsten Walkup, GD BIW, ME, Sustainment Panel Chair</a:t>
            </a:r>
          </a:p>
          <a:p>
            <a:pPr marL="0" indent="0">
              <a:buNone/>
            </a:pPr>
            <a:r>
              <a:rPr lang="en-US" sz="1800" dirty="0"/>
              <a:t>Kaipo Crowell, Sustainment Panel vice-chair/PTR </a:t>
            </a:r>
          </a:p>
          <a:p>
            <a:pPr marL="0" indent="0">
              <a:buNone/>
            </a:pPr>
            <a:r>
              <a:rPr lang="en-US" sz="1800" dirty="0"/>
              <a:t>Jim House, ATI Project Manager</a:t>
            </a:r>
          </a:p>
          <a:p>
            <a:pPr marL="0" indent="0">
              <a:buNone/>
            </a:pPr>
            <a:r>
              <a:rPr lang="en-US" sz="1800" dirty="0"/>
              <a:t>Mark Smitherman, ATI Deputy Director</a:t>
            </a:r>
          </a:p>
          <a:p>
            <a:pPr marL="0" indent="0">
              <a:buNone/>
            </a:pPr>
            <a:r>
              <a:rPr lang="en-US" sz="1800" dirty="0"/>
              <a:t>ATI Contracts Team</a:t>
            </a:r>
          </a:p>
          <a:p>
            <a:pPr marL="0" indent="0">
              <a:buNone/>
            </a:pPr>
            <a:r>
              <a:rPr lang="en-US" sz="1800" dirty="0"/>
              <a:t>NBSD Graving Dock, CA – Navy Sponsor</a:t>
            </a:r>
          </a:p>
          <a:p>
            <a:pPr marL="0" indent="0">
              <a:buNone/>
            </a:pPr>
            <a:r>
              <a:rPr lang="en-US" sz="1800" dirty="0"/>
              <a:t>Austal USA, CA – ECB Sponsor</a:t>
            </a:r>
          </a:p>
          <a:p>
            <a:pPr marL="0" indent="0">
              <a:buNone/>
            </a:pPr>
            <a:endParaRPr lang="en-US" sz="1800" dirty="0"/>
          </a:p>
        </p:txBody>
      </p:sp>
    </p:spTree>
    <p:extLst>
      <p:ext uri="{BB962C8B-B14F-4D97-AF65-F5344CB8AC3E}">
        <p14:creationId xmlns:p14="http://schemas.microsoft.com/office/powerpoint/2010/main" val="2131223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5</a:t>
            </a:fld>
            <a:endParaRPr lang="en-US" dirty="0"/>
          </a:p>
        </p:txBody>
      </p:sp>
      <p:sp>
        <p:nvSpPr>
          <p:cNvPr id="15" name="Title 1">
            <a:extLst>
              <a:ext uri="{FF2B5EF4-FFF2-40B4-BE49-F238E27FC236}">
                <a16:creationId xmlns:a16="http://schemas.microsoft.com/office/drawing/2014/main" id="{FAC0BB61-DE67-626C-067E-17BB5151765E}"/>
              </a:ext>
            </a:extLst>
          </p:cNvPr>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Drydocking</a:t>
            </a:r>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5</a:t>
            </a:fld>
            <a:endParaRPr lang="en-US" dirty="0"/>
          </a:p>
        </p:txBody>
      </p:sp>
      <p:pic>
        <p:nvPicPr>
          <p:cNvPr id="18" name="Picture 3">
            <a:extLst>
              <a:ext uri="{FF2B5EF4-FFF2-40B4-BE49-F238E27FC236}">
                <a16:creationId xmlns:a16="http://schemas.microsoft.com/office/drawing/2014/main" id="{A41251AD-2AA6-F02C-D79C-7EAAD2096A5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533" b="14249"/>
          <a:stretch/>
        </p:blipFill>
        <p:spPr bwMode="auto">
          <a:xfrm>
            <a:off x="1992312" y="1458727"/>
            <a:ext cx="8207375" cy="438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pic>
        <p:nvPicPr>
          <p:cNvPr id="2" name="Picture 1">
            <a:extLst>
              <a:ext uri="{FF2B5EF4-FFF2-40B4-BE49-F238E27FC236}">
                <a16:creationId xmlns:a16="http://schemas.microsoft.com/office/drawing/2014/main" id="{233CE62F-8C0F-B185-3E30-8365DC56A6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3316468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6</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6</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5" name="Content Placeholder 2">
            <a:extLst>
              <a:ext uri="{FF2B5EF4-FFF2-40B4-BE49-F238E27FC236}">
                <a16:creationId xmlns:a16="http://schemas.microsoft.com/office/drawing/2014/main" id="{9C7F751D-BBE2-9896-64BA-31656F308408}"/>
              </a:ext>
            </a:extLst>
          </p:cNvPr>
          <p:cNvSpPr>
            <a:spLocks noGrp="1"/>
          </p:cNvSpPr>
          <p:nvPr>
            <p:ph idx="1" hasCustomPrompt="1"/>
          </p:nvPr>
        </p:nvSpPr>
        <p:spPr>
          <a:xfrm>
            <a:off x="69850" y="1130178"/>
            <a:ext cx="11187622" cy="1302471"/>
          </a:xfrm>
        </p:spPr>
        <p:txBody>
          <a:bodyPr/>
          <a:lstStyle>
            <a:lvl1pPr marL="0" indent="0">
              <a:buNone/>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Keel Blocks </a:t>
            </a:r>
          </a:p>
          <a:p>
            <a:pPr lvl="0"/>
            <a:r>
              <a:rPr lang="en-US" dirty="0"/>
              <a:t>Support most of a ship’s weight</a:t>
            </a:r>
          </a:p>
        </p:txBody>
      </p:sp>
      <p:sp>
        <p:nvSpPr>
          <p:cNvPr id="6" name="Title 1">
            <a:extLst>
              <a:ext uri="{FF2B5EF4-FFF2-40B4-BE49-F238E27FC236}">
                <a16:creationId xmlns:a16="http://schemas.microsoft.com/office/drawing/2014/main" id="{02C617AA-52E3-BE2A-6C99-D060F76F344A}"/>
              </a:ext>
            </a:extLst>
          </p:cNvPr>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Drydocking</a:t>
            </a:r>
          </a:p>
        </p:txBody>
      </p:sp>
      <p:pic>
        <p:nvPicPr>
          <p:cNvPr id="7" name="Picture 6">
            <a:extLst>
              <a:ext uri="{FF2B5EF4-FFF2-40B4-BE49-F238E27FC236}">
                <a16:creationId xmlns:a16="http://schemas.microsoft.com/office/drawing/2014/main" id="{DB62B213-C44D-2B8A-391C-5984EB647B83}"/>
              </a:ext>
            </a:extLst>
          </p:cNvPr>
          <p:cNvPicPr>
            <a:picLocks noChangeAspect="1"/>
          </p:cNvPicPr>
          <p:nvPr/>
        </p:nvPicPr>
        <p:blipFill>
          <a:blip r:embed="rId3"/>
          <a:stretch>
            <a:fillRect/>
          </a:stretch>
        </p:blipFill>
        <p:spPr>
          <a:xfrm>
            <a:off x="3340100" y="2895601"/>
            <a:ext cx="5511800" cy="3260501"/>
          </a:xfrm>
          <a:prstGeom prst="rect">
            <a:avLst/>
          </a:prstGeom>
        </p:spPr>
      </p:pic>
      <p:pic>
        <p:nvPicPr>
          <p:cNvPr id="2" name="Picture 1">
            <a:extLst>
              <a:ext uri="{FF2B5EF4-FFF2-40B4-BE49-F238E27FC236}">
                <a16:creationId xmlns:a16="http://schemas.microsoft.com/office/drawing/2014/main" id="{2448F240-4425-3F61-D21D-BE6AA9C7B4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3159487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3509C4A-28B9-3E36-A50E-DC2FD28C7A3C}"/>
              </a:ext>
            </a:extLst>
          </p:cNvPr>
          <p:cNvSpPr>
            <a:spLocks noGrp="1"/>
          </p:cNvSpPr>
          <p:nvPr>
            <p:ph idx="1" hasCustomPrompt="1"/>
          </p:nvPr>
        </p:nvSpPr>
        <p:spPr>
          <a:xfrm>
            <a:off x="69850" y="1130178"/>
            <a:ext cx="11248007" cy="1423233"/>
          </a:xfrm>
        </p:spPr>
        <p:txBody>
          <a:bodyPr/>
          <a:lstStyle>
            <a:lvl1pPr marL="0" indent="0">
              <a:buNone/>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Side Blocks</a:t>
            </a:r>
          </a:p>
          <a:p>
            <a:pPr lvl="0"/>
            <a:r>
              <a:rPr lang="en-US" dirty="0"/>
              <a:t>Keep vessel upright</a:t>
            </a:r>
          </a:p>
        </p:txBody>
      </p:sp>
      <p:sp>
        <p:nvSpPr>
          <p:cNvPr id="11" name="Title 1">
            <a:extLst>
              <a:ext uri="{FF2B5EF4-FFF2-40B4-BE49-F238E27FC236}">
                <a16:creationId xmlns:a16="http://schemas.microsoft.com/office/drawing/2014/main" id="{2D6B1F8F-B146-A4C4-59BF-5384F5327327}"/>
              </a:ext>
            </a:extLst>
          </p:cNvPr>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Drydocking</a:t>
            </a:r>
          </a:p>
        </p:txBody>
      </p:sp>
      <p:sp>
        <p:nvSpPr>
          <p:cNvPr id="13" name="Slide Number Placeholder 3">
            <a:extLst>
              <a:ext uri="{FF2B5EF4-FFF2-40B4-BE49-F238E27FC236}">
                <a16:creationId xmlns:a16="http://schemas.microsoft.com/office/drawing/2014/main" id="{D0F9166B-6F60-9136-3E4A-FFDFA3B3D102}"/>
              </a:ext>
            </a:extLst>
          </p:cNvPr>
          <p:cNvSpPr>
            <a:spLocks noGrp="1"/>
          </p:cNvSpPr>
          <p:nvPr>
            <p:ph type="sldNum" sz="quarter" idx="11"/>
          </p:nvPr>
        </p:nvSpPr>
        <p:spPr>
          <a:xfrm>
            <a:off x="9362631" y="6506755"/>
            <a:ext cx="2743200" cy="365125"/>
          </a:xfrm>
        </p:spPr>
        <p:txBody>
          <a:bodyPr/>
          <a:lstStyle>
            <a:lvl1pPr>
              <a:defRPr>
                <a:solidFill>
                  <a:schemeClr val="bg2">
                    <a:lumMod val="90000"/>
                  </a:schemeClr>
                </a:solidFill>
              </a:defRPr>
            </a:lvl1pPr>
          </a:lstStyle>
          <a:p>
            <a:fld id="{A916C171-007E-46CF-80D5-F89E015BD616}" type="slidenum">
              <a:rPr lang="en-US" smtClean="0"/>
              <a:pPr/>
              <a:t>7</a:t>
            </a:fld>
            <a:endParaRPr lang="en-US" dirty="0"/>
          </a:p>
        </p:txBody>
      </p:sp>
      <p:pic>
        <p:nvPicPr>
          <p:cNvPr id="14" name="Picture 13">
            <a:extLst>
              <a:ext uri="{FF2B5EF4-FFF2-40B4-BE49-F238E27FC236}">
                <a16:creationId xmlns:a16="http://schemas.microsoft.com/office/drawing/2014/main" id="{A9703077-4419-F8C8-F7C4-80E1DA791BD8}"/>
              </a:ext>
            </a:extLst>
          </p:cNvPr>
          <p:cNvPicPr>
            <a:picLocks noChangeAspect="1"/>
          </p:cNvPicPr>
          <p:nvPr/>
        </p:nvPicPr>
        <p:blipFill>
          <a:blip r:embed="rId2"/>
          <a:stretch>
            <a:fillRect/>
          </a:stretch>
        </p:blipFill>
        <p:spPr>
          <a:xfrm>
            <a:off x="3340100" y="2895601"/>
            <a:ext cx="5511800" cy="3260501"/>
          </a:xfrm>
          <a:prstGeom prst="rect">
            <a:avLst/>
          </a:prstGeom>
        </p:spPr>
      </p:pic>
      <p:pic>
        <p:nvPicPr>
          <p:cNvPr id="2" name="Picture 1">
            <a:extLst>
              <a:ext uri="{FF2B5EF4-FFF2-40B4-BE49-F238E27FC236}">
                <a16:creationId xmlns:a16="http://schemas.microsoft.com/office/drawing/2014/main" id="{68246E03-29E1-2E49-C928-683E7DF821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6428" y="1923153"/>
            <a:ext cx="1458310" cy="876579"/>
          </a:xfrm>
          <a:prstGeom prst="rect">
            <a:avLst/>
          </a:prstGeom>
        </p:spPr>
      </p:pic>
    </p:spTree>
    <p:extLst>
      <p:ext uri="{BB962C8B-B14F-4D97-AF65-F5344CB8AC3E}">
        <p14:creationId xmlns:p14="http://schemas.microsoft.com/office/powerpoint/2010/main" val="274865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8</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8</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Title 1">
            <a:extLst>
              <a:ext uri="{FF2B5EF4-FFF2-40B4-BE49-F238E27FC236}">
                <a16:creationId xmlns:a16="http://schemas.microsoft.com/office/drawing/2014/main" id="{A3637245-4720-BF48-183B-EB0BAF535768}"/>
              </a:ext>
            </a:extLst>
          </p:cNvPr>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Drydocking</a:t>
            </a:r>
          </a:p>
        </p:txBody>
      </p:sp>
      <p:sp>
        <p:nvSpPr>
          <p:cNvPr id="3" name="Slide Number Placeholder 3">
            <a:extLst>
              <a:ext uri="{FF2B5EF4-FFF2-40B4-BE49-F238E27FC236}">
                <a16:creationId xmlns:a16="http://schemas.microsoft.com/office/drawing/2014/main" id="{0FEE3315-643E-1C22-50B1-318D0B49104C}"/>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8</a:t>
            </a:fld>
            <a:endParaRPr lang="en-US" dirty="0"/>
          </a:p>
        </p:txBody>
      </p:sp>
      <p:pic>
        <p:nvPicPr>
          <p:cNvPr id="5" name="Picture 2">
            <a:extLst>
              <a:ext uri="{FF2B5EF4-FFF2-40B4-BE49-F238E27FC236}">
                <a16:creationId xmlns:a16="http://schemas.microsoft.com/office/drawing/2014/main" id="{C6FB9146-E230-1BCC-D5AF-22EB2F4D3B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17" t="23704" r="20973"/>
          <a:stretch/>
        </p:blipFill>
        <p:spPr bwMode="auto">
          <a:xfrm>
            <a:off x="135467" y="1874899"/>
            <a:ext cx="4153470" cy="443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aulingbilgeblockold">
            <a:extLst>
              <a:ext uri="{FF2B5EF4-FFF2-40B4-BE49-F238E27FC236}">
                <a16:creationId xmlns:a16="http://schemas.microsoft.com/office/drawing/2014/main" id="{10C3D897-7536-4CDA-4C51-8D42E9739C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7399" y="1874899"/>
            <a:ext cx="3669133" cy="443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way&#10;&#10;Description automatically generated">
            <a:extLst>
              <a:ext uri="{FF2B5EF4-FFF2-40B4-BE49-F238E27FC236}">
                <a16:creationId xmlns:a16="http://schemas.microsoft.com/office/drawing/2014/main" id="{C7B90FE8-44D9-077B-0314-25106E907FEB}"/>
              </a:ext>
            </a:extLst>
          </p:cNvPr>
          <p:cNvPicPr>
            <a:picLocks noChangeAspect="1"/>
          </p:cNvPicPr>
          <p:nvPr/>
        </p:nvPicPr>
        <p:blipFill rotWithShape="1">
          <a:blip r:embed="rId5">
            <a:extLst>
              <a:ext uri="{28A0092B-C50C-407E-A947-70E740481C1C}">
                <a14:useLocalDpi xmlns:a14="http://schemas.microsoft.com/office/drawing/2010/main" val="0"/>
              </a:ext>
            </a:extLst>
          </a:blip>
          <a:srcRect l="35000" t="52223" r="40000" b="9444"/>
          <a:stretch/>
        </p:blipFill>
        <p:spPr>
          <a:xfrm>
            <a:off x="4410673" y="1874899"/>
            <a:ext cx="3854990" cy="4433238"/>
          </a:xfrm>
          <a:prstGeom prst="rect">
            <a:avLst/>
          </a:prstGeom>
        </p:spPr>
      </p:pic>
      <p:pic>
        <p:nvPicPr>
          <p:cNvPr id="8" name="Picture 7">
            <a:extLst>
              <a:ext uri="{FF2B5EF4-FFF2-40B4-BE49-F238E27FC236}">
                <a16:creationId xmlns:a16="http://schemas.microsoft.com/office/drawing/2014/main" id="{E6FF7976-86DA-1F8C-226B-8ED59619D1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1019" y="802915"/>
            <a:ext cx="1458310" cy="876579"/>
          </a:xfrm>
          <a:prstGeom prst="rect">
            <a:avLst/>
          </a:prstGeom>
        </p:spPr>
      </p:pic>
    </p:spTree>
    <p:extLst>
      <p:ext uri="{BB962C8B-B14F-4D97-AF65-F5344CB8AC3E}">
        <p14:creationId xmlns:p14="http://schemas.microsoft.com/office/powerpoint/2010/main" val="1267468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16C171-007E-46CF-80D5-F89E015BD616}" type="slidenum">
              <a:rPr lang="en-US" smtClean="0"/>
              <a:pPr/>
              <a:t>9</a:t>
            </a:fld>
            <a:endParaRPr lang="en-US" dirty="0"/>
          </a:p>
        </p:txBody>
      </p:sp>
      <p:sp>
        <p:nvSpPr>
          <p:cNvPr id="17" name="Slide Number Placeholder 3">
            <a:extLst>
              <a:ext uri="{FF2B5EF4-FFF2-40B4-BE49-F238E27FC236}">
                <a16:creationId xmlns:a16="http://schemas.microsoft.com/office/drawing/2014/main" id="{48E2F806-94A0-0DFD-1771-7EDAB5CBA9A5}"/>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9</a:t>
            </a:fld>
            <a:endParaRPr lang="en-US" dirty="0"/>
          </a:p>
        </p:txBody>
      </p:sp>
      <p:pic>
        <p:nvPicPr>
          <p:cNvPr id="19" name="Picture 18" descr="Logo&#10;&#10;Description automatically generated">
            <a:extLst>
              <a:ext uri="{FF2B5EF4-FFF2-40B4-BE49-F238E27FC236}">
                <a16:creationId xmlns:a16="http://schemas.microsoft.com/office/drawing/2014/main" id="{6AEBF737-EDB6-D020-8FB7-3D8F4E8EBC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6427" y="499921"/>
            <a:ext cx="1458310" cy="1423233"/>
          </a:xfrm>
          <a:prstGeom prst="rect">
            <a:avLst/>
          </a:prstGeom>
        </p:spPr>
      </p:pic>
      <p:sp>
        <p:nvSpPr>
          <p:cNvPr id="2" name="Content Placeholder 2">
            <a:extLst>
              <a:ext uri="{FF2B5EF4-FFF2-40B4-BE49-F238E27FC236}">
                <a16:creationId xmlns:a16="http://schemas.microsoft.com/office/drawing/2014/main" id="{E12BF3B7-CB6B-749E-650E-18130180A4AA}"/>
              </a:ext>
            </a:extLst>
          </p:cNvPr>
          <p:cNvSpPr>
            <a:spLocks noGrp="1"/>
          </p:cNvSpPr>
          <p:nvPr>
            <p:ph idx="1" hasCustomPrompt="1"/>
          </p:nvPr>
        </p:nvSpPr>
        <p:spPr>
          <a:xfrm>
            <a:off x="69850" y="1130178"/>
            <a:ext cx="11550650" cy="5091160"/>
          </a:xfrm>
        </p:spPr>
        <p:txBody>
          <a:bodyPr/>
          <a:lstStyle>
            <a:lvl1pPr>
              <a:defRPr sz="3200"/>
            </a:lvl1pPr>
            <a:lvl2pPr>
              <a:defRPr sz="2800">
                <a:solidFill>
                  <a:srgbClr val="045571"/>
                </a:solidFill>
                <a:latin typeface="Segoe UI" panose="020B0502040204020203" pitchFamily="34" charset="0"/>
                <a:cs typeface="Segoe UI" panose="020B0502040204020203" pitchFamily="34" charset="0"/>
              </a:defRPr>
            </a:lvl2pPr>
            <a:lvl3pPr>
              <a:defRPr sz="2400">
                <a:solidFill>
                  <a:srgbClr val="0688B6"/>
                </a:solidFill>
              </a:defRPr>
            </a:lvl3pPr>
            <a:lvl4pPr>
              <a:defRPr sz="2000">
                <a:solidFill>
                  <a:schemeClr val="tx2"/>
                </a:solidFill>
              </a:defRPr>
            </a:lvl4pPr>
            <a:lvl5pPr>
              <a:defRPr sz="1800">
                <a:solidFill>
                  <a:schemeClr val="accent1"/>
                </a:solidFill>
              </a:defRPr>
            </a:lvl5pPr>
          </a:lstStyle>
          <a:p>
            <a:pPr lvl="0"/>
            <a:r>
              <a:rPr lang="en-US" dirty="0"/>
              <a:t>7.5 ft block height (shaft removal)</a:t>
            </a:r>
          </a:p>
          <a:p>
            <a:pPr lvl="0"/>
            <a:r>
              <a:rPr lang="en-US" dirty="0"/>
              <a:t>5.5 ft base block + 2 ft of soft wood</a:t>
            </a:r>
          </a:p>
          <a:p>
            <a:pPr lvl="0"/>
            <a:r>
              <a:rPr lang="en-US" dirty="0"/>
              <a:t>80 Blocks total (KB + SBs)</a:t>
            </a:r>
          </a:p>
          <a:p>
            <a:pPr lvl="0"/>
            <a:r>
              <a:rPr lang="en-US" dirty="0"/>
              <a:t>Max SB height = 5 ft</a:t>
            </a:r>
          </a:p>
          <a:p>
            <a:pPr lvl="0"/>
            <a:r>
              <a:rPr lang="en-US" dirty="0"/>
              <a:t>~2600 ft³</a:t>
            </a:r>
          </a:p>
          <a:p>
            <a:pPr lvl="0"/>
            <a:endParaRPr lang="en-US" dirty="0"/>
          </a:p>
          <a:p>
            <a:pPr lvl="0"/>
            <a:r>
              <a:rPr lang="en-US" dirty="0"/>
              <a:t>Softwood lifespan = 2 years</a:t>
            </a:r>
          </a:p>
          <a:p>
            <a:pPr lvl="0"/>
            <a:r>
              <a:rPr lang="en-US" dirty="0"/>
              <a:t>Rubber lifespan = 10 years</a:t>
            </a:r>
          </a:p>
        </p:txBody>
      </p:sp>
      <p:sp>
        <p:nvSpPr>
          <p:cNvPr id="3" name="Title 1">
            <a:extLst>
              <a:ext uri="{FF2B5EF4-FFF2-40B4-BE49-F238E27FC236}">
                <a16:creationId xmlns:a16="http://schemas.microsoft.com/office/drawing/2014/main" id="{C7A9A071-14E7-379A-B231-D52FEC099A9E}"/>
              </a:ext>
            </a:extLst>
          </p:cNvPr>
          <p:cNvSpPr>
            <a:spLocks noGrp="1"/>
          </p:cNvSpPr>
          <p:nvPr>
            <p:ph type="title" hasCustomPrompt="1"/>
          </p:nvPr>
        </p:nvSpPr>
        <p:spPr>
          <a:xfrm>
            <a:off x="69850" y="213645"/>
            <a:ext cx="10515600" cy="828942"/>
          </a:xfrm>
          <a:prstGeom prst="rect">
            <a:avLst/>
          </a:prstGeom>
        </p:spPr>
        <p:txBody>
          <a:bodyPr anchor="b"/>
          <a:lstStyle>
            <a:lvl1pPr>
              <a:defRPr sz="4800">
                <a:solidFill>
                  <a:srgbClr val="045571"/>
                </a:solidFill>
                <a:latin typeface="Segoe UI" panose="020B0502040204020203" pitchFamily="34" charset="0"/>
                <a:cs typeface="Segoe UI" panose="020B0502040204020203" pitchFamily="34" charset="0"/>
              </a:defRPr>
            </a:lvl1pPr>
          </a:lstStyle>
          <a:p>
            <a:r>
              <a:rPr lang="en-US" dirty="0"/>
              <a:t>Example of Wood Used (DDG)</a:t>
            </a:r>
          </a:p>
        </p:txBody>
      </p:sp>
      <p:sp>
        <p:nvSpPr>
          <p:cNvPr id="5" name="Slide Number Placeholder 3">
            <a:extLst>
              <a:ext uri="{FF2B5EF4-FFF2-40B4-BE49-F238E27FC236}">
                <a16:creationId xmlns:a16="http://schemas.microsoft.com/office/drawing/2014/main" id="{8EFF7C14-14B5-326A-ED7F-6BE9066AD79D}"/>
              </a:ext>
            </a:extLst>
          </p:cNvPr>
          <p:cNvSpPr txBox="1">
            <a:spLocks/>
          </p:cNvSpPr>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9</a:t>
            </a:fld>
            <a:endParaRPr lang="en-US" dirty="0"/>
          </a:p>
        </p:txBody>
      </p:sp>
      <p:pic>
        <p:nvPicPr>
          <p:cNvPr id="6" name="Picture 5" descr="A picture containing way&#10;&#10;Description automatically generated">
            <a:extLst>
              <a:ext uri="{FF2B5EF4-FFF2-40B4-BE49-F238E27FC236}">
                <a16:creationId xmlns:a16="http://schemas.microsoft.com/office/drawing/2014/main" id="{FE1E22AC-7945-4DC7-8B1B-EF6DA4002615}"/>
              </a:ext>
            </a:extLst>
          </p:cNvPr>
          <p:cNvPicPr>
            <a:picLocks noChangeAspect="1"/>
          </p:cNvPicPr>
          <p:nvPr/>
        </p:nvPicPr>
        <p:blipFill rotWithShape="1">
          <a:blip r:embed="rId3">
            <a:extLst>
              <a:ext uri="{28A0092B-C50C-407E-A947-70E740481C1C}">
                <a14:useLocalDpi xmlns:a14="http://schemas.microsoft.com/office/drawing/2010/main" val="0"/>
              </a:ext>
            </a:extLst>
          </a:blip>
          <a:srcRect l="35000" t="52223" r="40000" b="9444"/>
          <a:stretch/>
        </p:blipFill>
        <p:spPr>
          <a:xfrm>
            <a:off x="7628646" y="1898818"/>
            <a:ext cx="3854990" cy="4433238"/>
          </a:xfrm>
          <a:prstGeom prst="rect">
            <a:avLst/>
          </a:prstGeom>
        </p:spPr>
      </p:pic>
      <p:pic>
        <p:nvPicPr>
          <p:cNvPr id="7" name="Picture 6">
            <a:extLst>
              <a:ext uri="{FF2B5EF4-FFF2-40B4-BE49-F238E27FC236}">
                <a16:creationId xmlns:a16="http://schemas.microsoft.com/office/drawing/2014/main" id="{A290F412-1072-12E8-D33C-9257920FD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6986" y="934889"/>
            <a:ext cx="1458310" cy="876579"/>
          </a:xfrm>
          <a:prstGeom prst="rect">
            <a:avLst/>
          </a:prstGeom>
        </p:spPr>
      </p:pic>
    </p:spTree>
    <p:extLst>
      <p:ext uri="{BB962C8B-B14F-4D97-AF65-F5344CB8AC3E}">
        <p14:creationId xmlns:p14="http://schemas.microsoft.com/office/powerpoint/2010/main" val="3031548479"/>
      </p:ext>
    </p:extLst>
  </p:cSld>
  <p:clrMapOvr>
    <a:masterClrMapping/>
  </p:clrMapOvr>
</p:sld>
</file>

<file path=ppt/theme/theme1.xml><?xml version="1.0" encoding="utf-8"?>
<a:theme xmlns:a="http://schemas.openxmlformats.org/drawingml/2006/main" name="NSRP Head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D9AA77-0F3F-4E26-9B32-E48D47761254}" vid="{F0B499CC-BD85-4F84-953C-0FF751E7C6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Round 1 White Papers_DRAFT NL</Template>
  <TotalTime>3413</TotalTime>
  <Words>1550</Words>
  <Application>Microsoft Office PowerPoint</Application>
  <PresentationFormat>Widescreen</PresentationFormat>
  <Paragraphs>456</Paragraphs>
  <Slides>44</Slides>
  <Notes>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9" baseType="lpstr">
      <vt:lpstr>Arial</vt:lpstr>
      <vt:lpstr>Calibri</vt:lpstr>
      <vt:lpstr>Segoe UI</vt:lpstr>
      <vt:lpstr>NSRP Header</vt:lpstr>
      <vt:lpstr>Adobe Photoshop 画像</vt:lpstr>
      <vt:lpstr>Alternate Blocking Materials</vt:lpstr>
      <vt:lpstr>Rights &amp; Technology Transfer</vt:lpstr>
      <vt:lpstr>Outline</vt:lpstr>
      <vt:lpstr>DM Consulting – Dry Dock Experts</vt:lpstr>
      <vt:lpstr>Drydocking</vt:lpstr>
      <vt:lpstr>Drydocking</vt:lpstr>
      <vt:lpstr>Drydocking</vt:lpstr>
      <vt:lpstr>Drydocking</vt:lpstr>
      <vt:lpstr>Example of Wood Used (DDG)</vt:lpstr>
      <vt:lpstr>Block Construction History</vt:lpstr>
      <vt:lpstr>New Materials</vt:lpstr>
      <vt:lpstr>HDPE</vt:lpstr>
      <vt:lpstr>Neoprene Pads</vt:lpstr>
      <vt:lpstr>Fiber Reinforced Concrete Blocks</vt:lpstr>
      <vt:lpstr>Benefits</vt:lpstr>
      <vt:lpstr>Other Research Projects</vt:lpstr>
      <vt:lpstr>Other Research Projects</vt:lpstr>
      <vt:lpstr>Other Research Projects</vt:lpstr>
      <vt:lpstr>Other Known Use Cases</vt:lpstr>
      <vt:lpstr>Other Known Use Cases</vt:lpstr>
      <vt:lpstr>Other Known Use Cases</vt:lpstr>
      <vt:lpstr>Cost Comparisons</vt:lpstr>
      <vt:lpstr>Cost Comparisons</vt:lpstr>
      <vt:lpstr>Cost Comparison</vt:lpstr>
      <vt:lpstr>Implementation </vt:lpstr>
      <vt:lpstr>Material Testing</vt:lpstr>
      <vt:lpstr>Material Testing</vt:lpstr>
      <vt:lpstr>Material Testing</vt:lpstr>
      <vt:lpstr>Material Testing</vt:lpstr>
      <vt:lpstr>Material Testing</vt:lpstr>
      <vt:lpstr>Material Testing</vt:lpstr>
      <vt:lpstr>Material Testing</vt:lpstr>
      <vt:lpstr>Material Testing</vt:lpstr>
      <vt:lpstr>Material Testing</vt:lpstr>
      <vt:lpstr>Material Testing</vt:lpstr>
      <vt:lpstr>Material Testing</vt:lpstr>
      <vt:lpstr>Material Testing</vt:lpstr>
      <vt:lpstr>Project Challenges</vt:lpstr>
      <vt:lpstr>Conclusion</vt:lpstr>
      <vt:lpstr>Conclusion</vt:lpstr>
      <vt:lpstr>Conclusion</vt:lpstr>
      <vt:lpstr>Recommendations Future Testing</vt:lpstr>
      <vt:lpstr>Additional Information</vt:lpstr>
      <vt:lpstr>Thank you </vt:lpstr>
    </vt:vector>
  </TitlesOfParts>
  <Company>SCRA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Laney, Nicholas</dc:creator>
  <cp:lastModifiedBy>Alex Stiglich</cp:lastModifiedBy>
  <cp:revision>198</cp:revision>
  <dcterms:created xsi:type="dcterms:W3CDTF">2019-02-28T12:25:49Z</dcterms:created>
  <dcterms:modified xsi:type="dcterms:W3CDTF">2024-03-10T23:16:36Z</dcterms:modified>
</cp:coreProperties>
</file>