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70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12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5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7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3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9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7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6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6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FECABA-8E8B-4FC4-B7FD-6F1FF4B9BB84}" type="datetimeFigureOut">
              <a:rPr lang="en-US" smtClean="0"/>
              <a:t>3/24/2023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C74AD6-2324-45AC-8B6B-AD7E80560B5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54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E10B0D-069F-9767-8FC5-B7BFB6C6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99911"/>
            <a:ext cx="10058400" cy="1219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DAI-ICHI HIGH FREQUENCY CO., LTD.</a:t>
            </a:r>
            <a:br>
              <a:rPr lang="en-US" b="1" dirty="0">
                <a:solidFill>
                  <a:srgbClr val="FF0000"/>
                </a:solidFill>
                <a:latin typeface="+mn-lt"/>
              </a:rPr>
            </a:br>
            <a:r>
              <a:rPr lang="en-US" b="1" dirty="0">
                <a:solidFill>
                  <a:srgbClr val="FF0000"/>
                </a:solidFill>
                <a:latin typeface="+mn-lt"/>
              </a:rPr>
              <a:t>          A Pioneer of Induction Heating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22AD74-5CC4-8AFF-FC94-A3AC4D8F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827" y="2190043"/>
            <a:ext cx="10058400" cy="3769361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  The National Shipbuilding Research Program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   Planning, Production Processes, and Facilities  Panel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       Representing Dai-Ichi High Frequency Co., Ltd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   Jeff Brunner, Government Contracting Consultant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      NSRP All Panel Meeting; Charleston, SC</a:t>
            </a:r>
          </a:p>
          <a:p>
            <a:r>
              <a:rPr lang="en-US" sz="3600" dirty="0">
                <a:solidFill>
                  <a:srgbClr val="FF0000"/>
                </a:solidFill>
              </a:rPr>
              <a:t>           			March 30, 2023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6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333D7-2A7F-75FE-26C5-4D86990AB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  <a:r>
              <a:rPr lang="en-US" sz="4400" b="1" dirty="0">
                <a:solidFill>
                  <a:srgbClr val="FF0000"/>
                </a:solidFill>
              </a:rPr>
              <a:t>Elbow Fittings vs. Hot Induction Bends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F0FB3E32-86B0-9AD6-E0B8-188AA884B4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76723"/>
              </p:ext>
            </p:extLst>
          </p:nvPr>
        </p:nvGraphicFramePr>
        <p:xfrm>
          <a:off x="1096963" y="1846262"/>
          <a:ext cx="10058400" cy="4088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046459536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658545238"/>
                    </a:ext>
                  </a:extLst>
                </a:gridCol>
              </a:tblGrid>
              <a:tr h="9664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931797"/>
                  </a:ext>
                </a:extLst>
              </a:tr>
              <a:tr h="966479">
                <a:tc>
                  <a:txBody>
                    <a:bodyPr/>
                    <a:lstStyle/>
                    <a:p>
                      <a:r>
                        <a:rPr lang="en-US" dirty="0"/>
                        <a:t>Elbow Fittings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Hot Induction Bends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376405"/>
                  </a:ext>
                </a:extLst>
              </a:tr>
              <a:tr h="96647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Bent Angle/Radius</a:t>
                      </a:r>
                    </a:p>
                    <a:p>
                      <a:pPr marL="0" indent="0">
                        <a:buNone/>
                      </a:pPr>
                      <a:r>
                        <a:rPr lang="en-US" dirty="0"/>
                        <a:t>Only fixed sizes are available, e.g., 90 degree/45 degree x SR/LR/3DR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Bent Angle/Radius</a:t>
                      </a:r>
                    </a:p>
                    <a:p>
                      <a:r>
                        <a:rPr lang="en-US" dirty="0"/>
                        <a:t>Can accommodate any size</a:t>
                      </a:r>
                    </a:p>
                    <a:p>
                      <a:r>
                        <a:rPr lang="en-US" dirty="0"/>
                        <a:t>1-180 degree x No radius limit</a:t>
                      </a:r>
                    </a:p>
                    <a:p>
                      <a:r>
                        <a:rPr lang="en-US" dirty="0"/>
                        <a:t>1-48” x Max. 130mmWT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513171"/>
                  </a:ext>
                </a:extLst>
              </a:tr>
              <a:tr h="966479">
                <a:tc>
                  <a:txBody>
                    <a:bodyPr/>
                    <a:lstStyle/>
                    <a:p>
                      <a:r>
                        <a:rPr lang="en-US" dirty="0"/>
                        <a:t>If Special Materials are required, they must be ordered from pipe manufacturer.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Special Materials exist and are required, just bend.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50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349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726EB-416E-749F-AE3F-2907DB12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n-lt"/>
              </a:rPr>
              <a:t>DHF Products and Benefits to the U.S. Navy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35E05-5F7F-604C-3402-9A01848AD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Induction Heating Equipment Service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Induction Bolt Heater for Turbines and Engines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Boiler Tube Removal and Extraction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Induction Liner Peeler for Painted and Coated Areas</a:t>
            </a:r>
          </a:p>
          <a:p>
            <a:pPr lvl="1"/>
            <a:r>
              <a:rPr lang="en-US" sz="3600" b="1" dirty="0">
                <a:solidFill>
                  <a:srgbClr val="FF0000"/>
                </a:solidFill>
              </a:rPr>
              <a:t>Induction Heating Equipment for Heat Treatment</a:t>
            </a:r>
          </a:p>
        </p:txBody>
      </p:sp>
    </p:spTree>
    <p:extLst>
      <p:ext uri="{BB962C8B-B14F-4D97-AF65-F5344CB8AC3E}">
        <p14:creationId xmlns:p14="http://schemas.microsoft.com/office/powerpoint/2010/main" val="272967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B592-9179-46FE-21A9-276CA3490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Please Have DHF Follow-Up with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C3C91-17F9-C9B7-352F-8E8311031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>
                <a:solidFill>
                  <a:srgbClr val="FF0000"/>
                </a:solidFill>
              </a:rPr>
              <a:t>Please leave me your business card to:</a:t>
            </a:r>
          </a:p>
          <a:p>
            <a:r>
              <a:rPr lang="en-US" sz="2900" b="1" dirty="0">
                <a:solidFill>
                  <a:srgbClr val="FF0000"/>
                </a:solidFill>
              </a:rPr>
              <a:t>Receive detailed DHF literature in electronic form about the Company, Polyethylene Lined Steel Pipe, Induction Pipe Bends, and/or Induction Heating Equipment,</a:t>
            </a:r>
          </a:p>
          <a:p>
            <a:r>
              <a:rPr lang="en-US" sz="2900" b="1" dirty="0">
                <a:solidFill>
                  <a:srgbClr val="FF0000"/>
                </a:solidFill>
              </a:rPr>
              <a:t>Have a virtual meeting with DHF Technical Staff at a convenient date and time, or</a:t>
            </a:r>
          </a:p>
          <a:p>
            <a:r>
              <a:rPr lang="en-US" sz="2900" b="1" dirty="0">
                <a:solidFill>
                  <a:srgbClr val="FF0000"/>
                </a:solidFill>
              </a:rPr>
              <a:t>Request specific additional information on any aspects of DHF product lines and services and any specific applications you may have.</a:t>
            </a:r>
          </a:p>
          <a:p>
            <a:endParaRPr lang="en-US" sz="2900" b="1" dirty="0">
              <a:solidFill>
                <a:srgbClr val="FF0000"/>
              </a:solidFill>
            </a:endParaRPr>
          </a:p>
          <a:p>
            <a:r>
              <a:rPr lang="en-US" sz="2900" b="1" dirty="0">
                <a:solidFill>
                  <a:srgbClr val="FF0000"/>
                </a:solidFill>
              </a:rPr>
              <a:t>Please take copies of DHF White Paper “Anti-Corrosion Techniques Using Polyethylene Lining” submitted to ASNE Megarust 2022 and DHF White Paper “Induction Heating Technologies for Shipbuilding Industries” submitted to ASNE Fleet Maintenance and Modernization Symposium 2022.</a:t>
            </a:r>
          </a:p>
          <a:p>
            <a:endParaRPr lang="en-US" dirty="0"/>
          </a:p>
          <a:p>
            <a:pPr marL="1471400" lvl="8" indent="0">
              <a:buNone/>
            </a:pPr>
            <a:r>
              <a:rPr lang="en-US" sz="2800" dirty="0"/>
              <a:t>                          	           </a:t>
            </a:r>
            <a:r>
              <a:rPr lang="en-US" sz="2800" b="1" dirty="0">
                <a:solidFill>
                  <a:srgbClr val="FF0000"/>
                </a:solidFill>
              </a:rPr>
              <a:t>Jeff Brunner</a:t>
            </a:r>
          </a:p>
          <a:p>
            <a:pPr marL="1471400" lvl="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		         757 650-5300</a:t>
            </a:r>
          </a:p>
          <a:p>
            <a:pPr marL="1471400" lvl="8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		</a:t>
            </a:r>
            <a:r>
              <a:rPr lang="en-US" sz="2800" b="1">
                <a:solidFill>
                  <a:srgbClr val="FF0000"/>
                </a:solidFill>
              </a:rPr>
              <a:t>                 jeff</a:t>
            </a:r>
            <a:r>
              <a:rPr lang="en-US" sz="2800" b="1" dirty="0">
                <a:solidFill>
                  <a:srgbClr val="FF0000"/>
                </a:solidFill>
              </a:rPr>
              <a:t>.brunner7@gmail.com</a:t>
            </a:r>
          </a:p>
        </p:txBody>
      </p:sp>
    </p:spTree>
    <p:extLst>
      <p:ext uri="{BB962C8B-B14F-4D97-AF65-F5344CB8AC3E}">
        <p14:creationId xmlns:p14="http://schemas.microsoft.com/office/powerpoint/2010/main" val="204287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CD46-98DA-BC43-E740-1B48AEA9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				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C2F9-C40B-D7C5-F934-05BA1E05D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/>
          </a:p>
          <a:p>
            <a:r>
              <a:rPr lang="en-US" sz="4000" b="1" dirty="0">
                <a:solidFill>
                  <a:srgbClr val="FF0000"/>
                </a:solidFill>
              </a:rPr>
              <a:t>About DHF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Polyethylene Lined Steel Pipe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Induction Pipe Bends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Induction Heating Equipment Service</a:t>
            </a:r>
          </a:p>
        </p:txBody>
      </p:sp>
    </p:spTree>
    <p:extLst>
      <p:ext uri="{BB962C8B-B14F-4D97-AF65-F5344CB8AC3E}">
        <p14:creationId xmlns:p14="http://schemas.microsoft.com/office/powerpoint/2010/main" val="1075241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1357-20ED-5E57-1368-CCFB4C9E4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				About DHF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7B822-1977-69C3-8FB5-55BC7DF2F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The</a:t>
            </a:r>
            <a:r>
              <a:rPr lang="en-US" sz="3200" b="1" dirty="0">
                <a:solidFill>
                  <a:srgbClr val="FF0000"/>
                </a:solidFill>
              </a:rPr>
              <a:t> World Pioneer of Induction Heating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Established in 1950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12 Domestic Offices and Factories in Japan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3 Overseas Offices in the USA, Singapore, and Indonesia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 Overseas Factories in China and Malaysia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ISO 9001/ISO 45001 Certified</a:t>
            </a:r>
          </a:p>
        </p:txBody>
      </p:sp>
    </p:spTree>
    <p:extLst>
      <p:ext uri="{BB962C8B-B14F-4D97-AF65-F5344CB8AC3E}">
        <p14:creationId xmlns:p14="http://schemas.microsoft.com/office/powerpoint/2010/main" val="366250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DF16-099F-5674-8FC7-1C40E65A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			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DHF DIVISIONS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6AE55-8046-02D1-DE3D-3FD95525C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Research and Development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Pipe Processing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Surface Heat Treatment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Reinforcing Steel Bar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Induction Heating Equipment</a:t>
            </a:r>
          </a:p>
          <a:p>
            <a:r>
              <a:rPr lang="en-US" sz="3200" i="1" dirty="0">
                <a:solidFill>
                  <a:srgbClr val="FF0000"/>
                </a:solidFill>
              </a:rPr>
              <a:t>All working together as a one-stop service provider for    	Engineering, Manufacturing,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2455364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D880-B71F-26E9-0BD7-014BA675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 70+ Years of International Success in Asia              	A New Goal to Support the U.S. Navy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E09D-F506-722E-62BD-313EED9DF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527" y="1845734"/>
            <a:ext cx="10299153" cy="40233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Apply DHF’s success to the U. S. Navy recognizing the sources and volume of international shipbuilding---</a:t>
            </a:r>
          </a:p>
          <a:p>
            <a:pPr lvl="1"/>
            <a:r>
              <a:rPr lang="en-US" sz="3000" b="1" i="1" dirty="0">
                <a:solidFill>
                  <a:srgbClr val="FF0000"/>
                </a:solidFill>
              </a:rPr>
              <a:t>China		35%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South Korea	31%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Japan		24%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All Others	10%</a:t>
            </a:r>
          </a:p>
          <a:p>
            <a:pPr lvl="1"/>
            <a:endParaRPr lang="en-US" sz="3000" b="1" dirty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r>
              <a:rPr lang="en-US" sz="3000" i="1" dirty="0">
                <a:solidFill>
                  <a:srgbClr val="FF0000"/>
                </a:solidFill>
              </a:rPr>
              <a:t>China, South Korea, and Japan account for 90% of shipbuilding</a:t>
            </a:r>
          </a:p>
        </p:txBody>
      </p:sp>
    </p:spTree>
    <p:extLst>
      <p:ext uri="{BB962C8B-B14F-4D97-AF65-F5344CB8AC3E}">
        <p14:creationId xmlns:p14="http://schemas.microsoft.com/office/powerpoint/2010/main" val="310879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7200-7BDA-1A72-6E93-29CB13903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n-lt"/>
              </a:rPr>
              <a:t>DHF Products and Benefits to the U.S. Navy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68394-F779-DC8E-90E6-1C71ABDDC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Polyethylene Lined (PEL) Steel Pipe</a:t>
            </a:r>
          </a:p>
          <a:p>
            <a:endParaRPr lang="en-US" sz="3000" b="1" dirty="0">
              <a:solidFill>
                <a:srgbClr val="FF0000"/>
              </a:solidFill>
            </a:endParaRP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Polyethylene fusion bonded to internal, external, whole surfaces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Applied anywhere especially for ship piping, e.g., ballast, bilge, cooling water, fire extinguishing, drinking water, deck cleaning, inert gas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Durable anti-corrosion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Size flexibility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No environmental impacts</a:t>
            </a:r>
          </a:p>
          <a:p>
            <a:pPr lvl="1"/>
            <a:r>
              <a:rPr lang="en-US" sz="3000" b="1" dirty="0">
                <a:solidFill>
                  <a:srgbClr val="FF0000"/>
                </a:solidFill>
              </a:rPr>
              <a:t>High reliability</a:t>
            </a:r>
          </a:p>
          <a:p>
            <a:pPr lvl="1"/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56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7D5A-CA36-B482-DE45-8D4256F3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		The Advantages of PEL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C2EFD83-AFB5-86B7-C6C4-2D641E04B7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031669"/>
              </p:ext>
            </p:extLst>
          </p:nvPr>
        </p:nvGraphicFramePr>
        <p:xfrm>
          <a:off x="1096963" y="1846263"/>
          <a:ext cx="1090312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375">
                  <a:extLst>
                    <a:ext uri="{9D8B030D-6E8A-4147-A177-3AD203B41FA5}">
                      <a16:colId xmlns:a16="http://schemas.microsoft.com/office/drawing/2014/main" val="1251148563"/>
                    </a:ext>
                  </a:extLst>
                </a:gridCol>
                <a:gridCol w="3634375">
                  <a:extLst>
                    <a:ext uri="{9D8B030D-6E8A-4147-A177-3AD203B41FA5}">
                      <a16:colId xmlns:a16="http://schemas.microsoft.com/office/drawing/2014/main" val="1257237466"/>
                    </a:ext>
                  </a:extLst>
                </a:gridCol>
                <a:gridCol w="3634375">
                  <a:extLst>
                    <a:ext uri="{9D8B030D-6E8A-4147-A177-3AD203B41FA5}">
                      <a16:colId xmlns:a16="http://schemas.microsoft.com/office/drawing/2014/main" val="17544101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71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DHF 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Epoxy Coating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31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Durability in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Good, More Than 50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Poor,  5 to 8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72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Adhesive 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Than 10 MPa and Consistent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5-15 MPa and Inconsistent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05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Flexibility (Yield Ratio)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Very Good, 600%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Poor, 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444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Running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14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Regular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Not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921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Environmental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Bisphenol May Be Leached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72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Disposability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No Separation Is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Separation Required From Steel Pipe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98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400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049A-54D8-B862-4BA8-8482985B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Military Sector Supply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3756-E3B1-13D5-7362-308B826BA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Japan Self Defense Forces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Izumo Class Helicopter Destroyer (DDH)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United States Forces Japan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Pipelines for Jet Fuel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Fire Extinguishing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Piping for Hangers</a:t>
            </a:r>
          </a:p>
          <a:p>
            <a:pPr lvl="1"/>
            <a:endParaRPr lang="en-US" sz="2800" b="1" dirty="0">
              <a:solidFill>
                <a:srgbClr val="FF0000"/>
              </a:solidFill>
            </a:endParaRPr>
          </a:p>
          <a:p>
            <a:pPr marL="201168" lvl="1" indent="0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PEL offers flexible design, long life, and less maintenance and is  		   used on most vessels throughout the world!</a:t>
            </a:r>
          </a:p>
        </p:txBody>
      </p:sp>
    </p:spTree>
    <p:extLst>
      <p:ext uri="{BB962C8B-B14F-4D97-AF65-F5344CB8AC3E}">
        <p14:creationId xmlns:p14="http://schemas.microsoft.com/office/powerpoint/2010/main" val="6490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E75B1-7800-8AF1-96F0-E58CD292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+mn-lt"/>
              </a:rPr>
              <a:t>DHF Products and Benefits to the U.S. Navy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86C1-0EBE-DCF9-9EB9-CDDF15268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Hot Induction Bending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DHF developed the first machine in the world for this purpose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All machines designed and manufactured by DHF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Built to meet the customer’s need and satisfaction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Wide size availability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Much easier to use with special materials, e.g., Alloy, Duplex, Super Duplex, etc.</a:t>
            </a:r>
          </a:p>
          <a:p>
            <a:pPr lvl="1"/>
            <a:r>
              <a:rPr lang="en-US" sz="2600" b="1" dirty="0">
                <a:solidFill>
                  <a:srgbClr val="FF0000"/>
                </a:solidFill>
              </a:rPr>
              <a:t>Significant reduction in the number of welding points and associated corrosion and maintenance</a:t>
            </a:r>
          </a:p>
          <a:p>
            <a:pPr lvl="1"/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378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173</TotalTime>
  <Words>785</Words>
  <Application>Microsoft Office PowerPoint</Application>
  <PresentationFormat>Widescreen</PresentationFormat>
  <Paragraphs>116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      DAI-ICHI HIGH FREQUENCY CO., LTD.           A Pioneer of Induction Heating</vt:lpstr>
      <vt:lpstr>    Contents</vt:lpstr>
      <vt:lpstr>    About DHF</vt:lpstr>
      <vt:lpstr>   DHF DIVISIONS</vt:lpstr>
      <vt:lpstr>  70+ Years of International Success in Asia               A New Goal to Support the U.S. Navy</vt:lpstr>
      <vt:lpstr>DHF Products and Benefits to the U.S. Navy</vt:lpstr>
      <vt:lpstr>  The Advantages of PEL</vt:lpstr>
      <vt:lpstr> Military Sector Supply Experience</vt:lpstr>
      <vt:lpstr>DHF Products and Benefits to the U.S. Navy</vt:lpstr>
      <vt:lpstr>   Elbow Fittings vs. Hot Induction Bends</vt:lpstr>
      <vt:lpstr>DHF Products and Benefits to the U.S. Navy</vt:lpstr>
      <vt:lpstr>    Please Have DHF Follow-Up with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DAI-ICHI HIGH FREQUENCY CO., LTD.           A Pioneer of Induction Heating</dc:title>
  <dc:creator>jeff.brunner7@gmail.com</dc:creator>
  <cp:lastModifiedBy>jeff.brunner7@gmail.com</cp:lastModifiedBy>
  <cp:revision>6</cp:revision>
  <cp:lastPrinted>2023-03-24T20:30:55Z</cp:lastPrinted>
  <dcterms:created xsi:type="dcterms:W3CDTF">2023-03-24T17:50:52Z</dcterms:created>
  <dcterms:modified xsi:type="dcterms:W3CDTF">2023-03-24T20:51:47Z</dcterms:modified>
</cp:coreProperties>
</file>