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 id="2147483663" r:id="rId2"/>
  </p:sldMasterIdLst>
  <p:notesMasterIdLst>
    <p:notesMasterId r:id="rId20"/>
  </p:notesMasterIdLst>
  <p:sldIdLst>
    <p:sldId id="260" r:id="rId3"/>
    <p:sldId id="355" r:id="rId4"/>
    <p:sldId id="416" r:id="rId5"/>
    <p:sldId id="415" r:id="rId6"/>
    <p:sldId id="258" r:id="rId7"/>
    <p:sldId id="276" r:id="rId8"/>
    <p:sldId id="257" r:id="rId9"/>
    <p:sldId id="411" r:id="rId10"/>
    <p:sldId id="264" r:id="rId11"/>
    <p:sldId id="367" r:id="rId12"/>
    <p:sldId id="369" r:id="rId13"/>
    <p:sldId id="414" r:id="rId14"/>
    <p:sldId id="370" r:id="rId15"/>
    <p:sldId id="417" r:id="rId16"/>
    <p:sldId id="418" r:id="rId17"/>
    <p:sldId id="371" r:id="rId18"/>
    <p:sldId id="37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5571"/>
    <a:srgbClr val="CD0000"/>
    <a:srgbClr val="ADC7D0"/>
    <a:srgbClr val="6698A9"/>
    <a:srgbClr val="17617B"/>
    <a:srgbClr val="0685B2"/>
    <a:srgbClr val="6194A5"/>
    <a:srgbClr val="8497B0"/>
    <a:srgbClr val="7F7F7F"/>
    <a:srgbClr val="B1CA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7346" autoAdjust="0"/>
  </p:normalViewPr>
  <p:slideViewPr>
    <p:cSldViewPr snapToGrid="0">
      <p:cViewPr varScale="1">
        <p:scale>
          <a:sx n="70" d="100"/>
          <a:sy n="70" d="100"/>
        </p:scale>
        <p:origin x="744" y="48"/>
      </p:cViewPr>
      <p:guideLst>
        <p:guide orient="horz" pos="2160"/>
        <p:guide pos="3840"/>
      </p:guideLst>
    </p:cSldViewPr>
  </p:slideViewPr>
  <p:notesTextViewPr>
    <p:cViewPr>
      <p:scale>
        <a:sx n="1" d="1"/>
        <a:sy n="1" d="1"/>
      </p:scale>
      <p:origin x="0" y="0"/>
    </p:cViewPr>
  </p:notesTextViewPr>
  <p:sorterViewPr>
    <p:cViewPr>
      <p:scale>
        <a:sx n="30" d="100"/>
        <a:sy n="3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40CAFB-BA6A-4EAD-8632-EFF9673D5756}" type="datetimeFigureOut">
              <a:rPr lang="en-US" smtClean="0"/>
              <a:pPr/>
              <a:t>7/31/2023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23D755-2BB7-4E46-A026-A3354C074F5C}" type="slidenum">
              <a:rPr lang="en-US" smtClean="0"/>
              <a:pPr/>
              <a:t>‹#›</a:t>
            </a:fld>
            <a:endParaRPr lang="en-US" dirty="0"/>
          </a:p>
        </p:txBody>
      </p:sp>
    </p:spTree>
    <p:extLst>
      <p:ext uri="{BB962C8B-B14F-4D97-AF65-F5344CB8AC3E}">
        <p14:creationId xmlns:p14="http://schemas.microsoft.com/office/powerpoint/2010/main" val="2094424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33675" y="2599135"/>
            <a:ext cx="9144000" cy="2387600"/>
          </a:xfrm>
          <a:prstGeom prst="rect">
            <a:avLst/>
          </a:prstGeom>
        </p:spPr>
        <p:txBody>
          <a:bodyPr anchor="b"/>
          <a:lstStyle>
            <a:lvl1pPr algn="r">
              <a:defRPr sz="4800">
                <a:latin typeface="Segoe UI" panose="020B0502040204020203" pitchFamily="34" charset="0"/>
                <a:cs typeface="Segoe UI" panose="020B05020402040202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733675" y="4986735"/>
            <a:ext cx="9144000" cy="604440"/>
          </a:xfrm>
        </p:spPr>
        <p:txBody>
          <a:bodyPr/>
          <a:lstStyle>
            <a:lvl1pPr marL="0" indent="0" algn="r">
              <a:buNone/>
              <a:defRPr sz="2400">
                <a:solidFill>
                  <a:srgbClr val="04557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1" y="-240918"/>
            <a:ext cx="12355313" cy="1976850"/>
          </a:xfrm>
          <a:prstGeom prst="rect">
            <a:avLst/>
          </a:prstGeom>
        </p:spPr>
      </p:pic>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701" y="-240918"/>
            <a:ext cx="12355313" cy="1976850"/>
          </a:xfrm>
          <a:prstGeom prst="rect">
            <a:avLst/>
          </a:prstGeom>
        </p:spPr>
      </p:pic>
      <p:sp>
        <p:nvSpPr>
          <p:cNvPr id="5" name="Slide Number Placeholder 4"/>
          <p:cNvSpPr>
            <a:spLocks noGrp="1"/>
          </p:cNvSpPr>
          <p:nvPr>
            <p:ph type="sldNum" sz="quarter" idx="11"/>
          </p:nvPr>
        </p:nvSpPr>
        <p:spPr/>
        <p:txBody>
          <a:bodyPr/>
          <a:lstStyle>
            <a:lvl1pPr>
              <a:defRPr>
                <a:solidFill>
                  <a:schemeClr val="bg2">
                    <a:lumMod val="50000"/>
                  </a:schemeClr>
                </a:solidFill>
              </a:defRPr>
            </a:lvl1pPr>
          </a:lstStyle>
          <a:p>
            <a:fld id="{A916C171-007E-46CF-80D5-F89E015BD616}" type="slidenum">
              <a:rPr lang="en-US" smtClean="0"/>
              <a:pPr/>
              <a:t>‹#›</a:t>
            </a:fld>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6" y="5649579"/>
            <a:ext cx="1143000" cy="1143000"/>
          </a:xfrm>
          <a:prstGeom prst="rect">
            <a:avLst/>
          </a:prstGeom>
        </p:spPr>
      </p:pic>
    </p:spTree>
    <p:extLst>
      <p:ext uri="{BB962C8B-B14F-4D97-AF65-F5344CB8AC3E}">
        <p14:creationId xmlns:p14="http://schemas.microsoft.com/office/powerpoint/2010/main" val="119877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598400" cy="1381961"/>
          </a:xfrm>
          <a:prstGeom prst="rect">
            <a:avLst/>
          </a:prstGeom>
        </p:spPr>
      </p:pic>
      <p:sp>
        <p:nvSpPr>
          <p:cNvPr id="3" name="Content Placeholder 2"/>
          <p:cNvSpPr>
            <a:spLocks noGrp="1"/>
          </p:cNvSpPr>
          <p:nvPr>
            <p:ph idx="1"/>
          </p:nvPr>
        </p:nvSpPr>
        <p:spPr>
          <a:xfrm>
            <a:off x="69850" y="1130178"/>
            <a:ext cx="11550650" cy="5091160"/>
          </a:xfrm>
        </p:spPr>
        <p:txBody>
          <a:bodyPr/>
          <a:lstStyle>
            <a:lvl1pPr>
              <a:defRPr sz="3200"/>
            </a:lvl1pPr>
            <a:lvl2pPr>
              <a:defRPr sz="2800">
                <a:solidFill>
                  <a:srgbClr val="045571"/>
                </a:solidFill>
                <a:latin typeface="Segoe UI" panose="020B0502040204020203" pitchFamily="34" charset="0"/>
                <a:cs typeface="Segoe UI" panose="020B0502040204020203" pitchFamily="34" charset="0"/>
              </a:defRPr>
            </a:lvl2pPr>
            <a:lvl3pPr>
              <a:defRPr sz="2400">
                <a:solidFill>
                  <a:srgbClr val="0688B6"/>
                </a:solidFill>
              </a:defRPr>
            </a:lvl3pPr>
            <a:lvl4pPr>
              <a:defRPr sz="2000">
                <a:solidFill>
                  <a:schemeClr val="tx2"/>
                </a:solidFill>
              </a:defRPr>
            </a:lvl4pPr>
            <a:lvl5pPr>
              <a:defRPr sz="1800">
                <a:solidFill>
                  <a:schemeClr val="accent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598400" cy="1381961"/>
          </a:xfrm>
          <a:prstGeom prst="rect">
            <a:avLst/>
          </a:prstGeom>
        </p:spPr>
      </p:pic>
      <p:sp>
        <p:nvSpPr>
          <p:cNvPr id="8" name="Title 1"/>
          <p:cNvSpPr>
            <a:spLocks noGrp="1"/>
          </p:cNvSpPr>
          <p:nvPr>
            <p:ph type="title"/>
          </p:nvPr>
        </p:nvSpPr>
        <p:spPr>
          <a:xfrm>
            <a:off x="69850" y="213645"/>
            <a:ext cx="10515600" cy="828942"/>
          </a:xfrm>
          <a:prstGeom prst="rect">
            <a:avLst/>
          </a:prstGeom>
        </p:spPr>
        <p:txBody>
          <a:bodyPr anchor="b"/>
          <a:lstStyle>
            <a:lvl1pPr>
              <a:defRPr sz="4800">
                <a:solidFill>
                  <a:srgbClr val="045571"/>
                </a:solidFill>
                <a:latin typeface="Segoe UI" panose="020B0502040204020203" pitchFamily="34" charset="0"/>
                <a:cs typeface="Segoe UI" panose="020B0502040204020203" pitchFamily="34" charset="0"/>
              </a:defRPr>
            </a:lvl1pPr>
          </a:lstStyle>
          <a:p>
            <a:r>
              <a:rPr lang="en-US" dirty="0"/>
              <a:t>Click to edit Master title style</a:t>
            </a: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b="27631"/>
          <a:stretch/>
        </p:blipFill>
        <p:spPr>
          <a:xfrm rot="10800000">
            <a:off x="-607927" y="6390289"/>
            <a:ext cx="13474840" cy="579484"/>
          </a:xfrm>
          <a:prstGeom prst="rect">
            <a:avLst/>
          </a:prstGeom>
        </p:spPr>
      </p:pic>
      <p:sp>
        <p:nvSpPr>
          <p:cNvPr id="10" name="Slide Number Placeholder 3"/>
          <p:cNvSpPr>
            <a:spLocks noGrp="1"/>
          </p:cNvSpPr>
          <p:nvPr>
            <p:ph type="sldNum" sz="quarter" idx="11"/>
          </p:nvPr>
        </p:nvSpPr>
        <p:spPr>
          <a:xfrm>
            <a:off x="9362631" y="6506755"/>
            <a:ext cx="2743200" cy="365125"/>
          </a:xfrm>
        </p:spPr>
        <p:txBody>
          <a:bodyPr/>
          <a:lstStyle>
            <a:lvl1pPr>
              <a:defRPr>
                <a:solidFill>
                  <a:schemeClr val="bg2">
                    <a:lumMod val="90000"/>
                  </a:schemeClr>
                </a:solidFill>
              </a:defRPr>
            </a:lvl1pPr>
          </a:lstStyle>
          <a:p>
            <a:fld id="{A916C171-007E-46CF-80D5-F89E015BD616}" type="slidenum">
              <a:rPr lang="en-US" smtClean="0"/>
              <a:pPr/>
              <a:t>‹#›</a:t>
            </a:fld>
            <a:endParaRPr lang="en-US" dirty="0"/>
          </a:p>
        </p:txBody>
      </p:sp>
    </p:spTree>
    <p:extLst>
      <p:ext uri="{BB962C8B-B14F-4D97-AF65-F5344CB8AC3E}">
        <p14:creationId xmlns:p14="http://schemas.microsoft.com/office/powerpoint/2010/main" val="935960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le and Split Conten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b="27631"/>
          <a:stretch/>
        </p:blipFill>
        <p:spPr>
          <a:xfrm rot="10800000">
            <a:off x="-607927" y="6390289"/>
            <a:ext cx="13474840" cy="579484"/>
          </a:xfrm>
          <a:prstGeom prst="rect">
            <a:avLst/>
          </a:prstGeom>
        </p:spPr>
      </p:pic>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598400" cy="1381961"/>
          </a:xfrm>
          <a:prstGeom prst="rect">
            <a:avLst/>
          </a:prstGeom>
        </p:spPr>
      </p:pic>
      <p:sp>
        <p:nvSpPr>
          <p:cNvPr id="3" name="Content Placeholder 2"/>
          <p:cNvSpPr>
            <a:spLocks noGrp="1"/>
          </p:cNvSpPr>
          <p:nvPr>
            <p:ph idx="1"/>
          </p:nvPr>
        </p:nvSpPr>
        <p:spPr>
          <a:xfrm>
            <a:off x="69850" y="1130178"/>
            <a:ext cx="5912206" cy="5091160"/>
          </a:xfrm>
        </p:spPr>
        <p:txBody>
          <a:bodyPr/>
          <a:lstStyle>
            <a:lvl1pPr>
              <a:defRPr sz="3200"/>
            </a:lvl1pPr>
            <a:lvl2pPr>
              <a:defRPr sz="2800">
                <a:solidFill>
                  <a:srgbClr val="045571"/>
                </a:solidFill>
                <a:latin typeface="Segoe UI" panose="020B0502040204020203" pitchFamily="34" charset="0"/>
                <a:cs typeface="Segoe UI" panose="020B0502040204020203" pitchFamily="34" charset="0"/>
              </a:defRPr>
            </a:lvl2pPr>
            <a:lvl3pPr>
              <a:defRPr sz="2400">
                <a:solidFill>
                  <a:srgbClr val="0688B6"/>
                </a:solidFill>
              </a:defRPr>
            </a:lvl3pPr>
            <a:lvl4pPr>
              <a:defRPr sz="2000">
                <a:solidFill>
                  <a:schemeClr val="tx2"/>
                </a:solidFill>
              </a:defRPr>
            </a:lvl4pPr>
            <a:lvl5pPr>
              <a:defRPr sz="1800">
                <a:solidFill>
                  <a:schemeClr val="accent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69850" y="213645"/>
            <a:ext cx="10515600" cy="828942"/>
          </a:xfrm>
          <a:prstGeom prst="rect">
            <a:avLst/>
          </a:prstGeom>
        </p:spPr>
        <p:txBody>
          <a:bodyPr anchor="b"/>
          <a:lstStyle>
            <a:lvl1pPr>
              <a:defRPr sz="4800">
                <a:solidFill>
                  <a:srgbClr val="04557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4" name="Slide Number Placeholder 3"/>
          <p:cNvSpPr>
            <a:spLocks noGrp="1"/>
          </p:cNvSpPr>
          <p:nvPr>
            <p:ph type="sldNum" sz="quarter" idx="11"/>
          </p:nvPr>
        </p:nvSpPr>
        <p:spPr>
          <a:xfrm>
            <a:off x="9362631" y="6506755"/>
            <a:ext cx="2743200" cy="365125"/>
          </a:xfrm>
        </p:spPr>
        <p:txBody>
          <a:bodyPr/>
          <a:lstStyle>
            <a:lvl1pPr>
              <a:defRPr>
                <a:solidFill>
                  <a:schemeClr val="bg2">
                    <a:lumMod val="90000"/>
                  </a:schemeClr>
                </a:solidFill>
              </a:defRPr>
            </a:lvl1pPr>
          </a:lstStyle>
          <a:p>
            <a:fld id="{A916C171-007E-46CF-80D5-F89E015BD616}" type="slidenum">
              <a:rPr lang="en-US" smtClean="0"/>
              <a:pPr/>
              <a:t>‹#›</a:t>
            </a:fld>
            <a:endParaRPr lang="en-US" dirty="0"/>
          </a:p>
        </p:txBody>
      </p:sp>
      <p:sp>
        <p:nvSpPr>
          <p:cNvPr id="9" name="Content Placeholder 2"/>
          <p:cNvSpPr>
            <a:spLocks noGrp="1"/>
          </p:cNvSpPr>
          <p:nvPr>
            <p:ph idx="12"/>
          </p:nvPr>
        </p:nvSpPr>
        <p:spPr>
          <a:xfrm>
            <a:off x="6133800" y="1130178"/>
            <a:ext cx="5801111" cy="5091160"/>
          </a:xfrm>
        </p:spPr>
        <p:txBody>
          <a:bodyPr/>
          <a:lstStyle>
            <a:lvl1pPr>
              <a:defRPr sz="3200"/>
            </a:lvl1pPr>
            <a:lvl2pPr>
              <a:defRPr sz="2800">
                <a:solidFill>
                  <a:srgbClr val="045571"/>
                </a:solidFill>
                <a:latin typeface="Segoe UI" panose="020B0502040204020203" pitchFamily="34" charset="0"/>
                <a:cs typeface="Segoe UI" panose="020B0502040204020203" pitchFamily="34" charset="0"/>
              </a:defRPr>
            </a:lvl2pPr>
            <a:lvl3pPr>
              <a:defRPr sz="2400">
                <a:solidFill>
                  <a:srgbClr val="0688B6"/>
                </a:solidFill>
              </a:defRPr>
            </a:lvl3pPr>
            <a:lvl4pPr>
              <a:defRPr sz="2000">
                <a:solidFill>
                  <a:schemeClr val="tx2"/>
                </a:solidFill>
              </a:defRPr>
            </a:lvl4pPr>
            <a:lvl5pPr>
              <a:defRPr sz="1800">
                <a:solidFill>
                  <a:schemeClr val="accent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3568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b="27631"/>
          <a:stretch/>
        </p:blipFill>
        <p:spPr>
          <a:xfrm rot="10800000">
            <a:off x="-607927" y="6390289"/>
            <a:ext cx="13474840" cy="579484"/>
          </a:xfrm>
          <a:prstGeom prst="rect">
            <a:avLst/>
          </a:prstGeom>
        </p:spPr>
      </p:pic>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815136" cy="1381961"/>
          </a:xfrm>
          <a:prstGeom prst="rect">
            <a:avLst/>
          </a:prstGeom>
        </p:spPr>
      </p:pic>
      <p:sp>
        <p:nvSpPr>
          <p:cNvPr id="9" name="Slide Number Placeholder 3"/>
          <p:cNvSpPr>
            <a:spLocks noGrp="1"/>
          </p:cNvSpPr>
          <p:nvPr>
            <p:ph type="sldNum" sz="quarter" idx="11"/>
          </p:nvPr>
        </p:nvSpPr>
        <p:spPr>
          <a:xfrm>
            <a:off x="9362631" y="6506755"/>
            <a:ext cx="2743200" cy="365125"/>
          </a:xfrm>
        </p:spPr>
        <p:txBody>
          <a:bodyPr/>
          <a:lstStyle>
            <a:lvl1pPr>
              <a:defRPr>
                <a:solidFill>
                  <a:schemeClr val="bg2">
                    <a:lumMod val="90000"/>
                  </a:schemeClr>
                </a:solidFill>
              </a:defRPr>
            </a:lvl1pPr>
          </a:lstStyle>
          <a:p>
            <a:fld id="{A916C171-007E-46CF-80D5-F89E015BD616}" type="slidenum">
              <a:rPr lang="en-US" smtClean="0"/>
              <a:pPr/>
              <a:t>‹#›</a:t>
            </a:fld>
            <a:endParaRPr lang="en-US" dirty="0"/>
          </a:p>
        </p:txBody>
      </p:sp>
      <p:graphicFrame>
        <p:nvGraphicFramePr>
          <p:cNvPr id="10" name="Table 9"/>
          <p:cNvGraphicFramePr>
            <a:graphicFrameLocks noGrp="1"/>
          </p:cNvGraphicFramePr>
          <p:nvPr userDrawn="1">
            <p:extLst>
              <p:ext uri="{D42A27DB-BD31-4B8C-83A1-F6EECF244321}">
                <p14:modId xmlns:p14="http://schemas.microsoft.com/office/powerpoint/2010/main" val="1048120217"/>
              </p:ext>
            </p:extLst>
          </p:nvPr>
        </p:nvGraphicFramePr>
        <p:xfrm>
          <a:off x="1835842" y="1227430"/>
          <a:ext cx="8181796" cy="5094481"/>
        </p:xfrm>
        <a:graphic>
          <a:graphicData uri="http://schemas.openxmlformats.org/drawingml/2006/table">
            <a:tbl>
              <a:tblPr firstRow="1" firstCol="1" bandRow="1"/>
              <a:tblGrid>
                <a:gridCol w="938894">
                  <a:extLst>
                    <a:ext uri="{9D8B030D-6E8A-4147-A177-3AD203B41FA5}">
                      <a16:colId xmlns:a16="http://schemas.microsoft.com/office/drawing/2014/main" val="2932954129"/>
                    </a:ext>
                  </a:extLst>
                </a:gridCol>
                <a:gridCol w="4667897">
                  <a:extLst>
                    <a:ext uri="{9D8B030D-6E8A-4147-A177-3AD203B41FA5}">
                      <a16:colId xmlns:a16="http://schemas.microsoft.com/office/drawing/2014/main" val="511602394"/>
                    </a:ext>
                  </a:extLst>
                </a:gridCol>
                <a:gridCol w="2575005">
                  <a:extLst>
                    <a:ext uri="{9D8B030D-6E8A-4147-A177-3AD203B41FA5}">
                      <a16:colId xmlns:a16="http://schemas.microsoft.com/office/drawing/2014/main" val="3374404517"/>
                    </a:ext>
                  </a:extLst>
                </a:gridCol>
              </a:tblGrid>
              <a:tr h="331533">
                <a:tc>
                  <a:txBody>
                    <a:bodyPr/>
                    <a:lstStyle/>
                    <a:p>
                      <a:pPr marL="0" marR="102870">
                        <a:lnSpc>
                          <a:spcPct val="115000"/>
                        </a:lnSpc>
                        <a:spcBef>
                          <a:spcPts val="0"/>
                        </a:spcBef>
                        <a:spcAft>
                          <a:spcPts val="0"/>
                        </a:spcAft>
                        <a:tabLst>
                          <a:tab pos="560070" algn="ctr"/>
                        </a:tabLst>
                      </a:pPr>
                      <a:r>
                        <a:rPr lang="en-US" sz="1200" b="1">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Time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571"/>
                    </a:solidFill>
                  </a:tcPr>
                </a:tc>
                <a:tc>
                  <a:txBody>
                    <a:bodyPr/>
                    <a:lstStyle/>
                    <a:p>
                      <a:pPr marL="0" marR="2274570">
                        <a:lnSpc>
                          <a:spcPct val="115000"/>
                        </a:lnSpc>
                        <a:spcBef>
                          <a:spcPts val="0"/>
                        </a:spcBef>
                        <a:spcAft>
                          <a:spcPts val="0"/>
                        </a:spcAft>
                      </a:pPr>
                      <a:r>
                        <a:rPr lang="en-US" sz="1200" b="1" dirty="0">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Presentation</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571"/>
                    </a:solidFill>
                  </a:tcPr>
                </a:tc>
                <a:tc>
                  <a:txBody>
                    <a:bodyPr/>
                    <a:lstStyle/>
                    <a:p>
                      <a:pPr marL="0" marR="0">
                        <a:lnSpc>
                          <a:spcPct val="115000"/>
                        </a:lnSpc>
                        <a:spcBef>
                          <a:spcPts val="0"/>
                        </a:spcBef>
                        <a:spcAft>
                          <a:spcPts val="0"/>
                        </a:spcAft>
                      </a:pPr>
                      <a:r>
                        <a:rPr lang="en-US" sz="1200" b="1">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Speaker</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571"/>
                    </a:solidFill>
                  </a:tcPr>
                </a:tc>
                <a:extLst>
                  <a:ext uri="{0D108BD9-81ED-4DB2-BD59-A6C34878D82A}">
                    <a16:rowId xmlns:a16="http://schemas.microsoft.com/office/drawing/2014/main" val="271360870"/>
                  </a:ext>
                </a:extLst>
              </a:tr>
              <a:tr h="331533">
                <a:tc>
                  <a:txBody>
                    <a:bodyPr/>
                    <a:lstStyle/>
                    <a:p>
                      <a:pPr marL="0" marR="102870">
                        <a:lnSpc>
                          <a:spcPct val="115000"/>
                        </a:lnSpc>
                        <a:spcBef>
                          <a:spcPts val="0"/>
                        </a:spcBef>
                        <a:spcAft>
                          <a:spcPts val="0"/>
                        </a:spcAft>
                        <a:tabLst>
                          <a:tab pos="560070" algn="ctr"/>
                        </a:tabLst>
                      </a:pPr>
                      <a:r>
                        <a:rPr lang="en-US" sz="1200" b="1">
                          <a:effectLst/>
                          <a:latin typeface="Segoe UI" panose="020B0502040204020203" pitchFamily="34" charset="0"/>
                          <a:ea typeface="Times New Roman" panose="02020603050405020304" pitchFamily="18" charset="0"/>
                          <a:cs typeface="Times New Roman" panose="02020603050405020304" pitchFamily="18" charset="0"/>
                        </a:rPr>
                        <a:t>8:00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gridSpan="2">
                  <a:txBody>
                    <a:bodyPr/>
                    <a:lstStyle/>
                    <a:p>
                      <a:pPr marL="0" marR="102870">
                        <a:lnSpc>
                          <a:spcPct val="115000"/>
                        </a:lnSpc>
                        <a:spcBef>
                          <a:spcPts val="0"/>
                        </a:spcBef>
                        <a:spcAft>
                          <a:spcPts val="0"/>
                        </a:spcAft>
                      </a:pPr>
                      <a:r>
                        <a:rPr lang="en-US" sz="1200" b="1">
                          <a:effectLst/>
                          <a:latin typeface="Segoe UI" panose="020B0502040204020203" pitchFamily="34" charset="0"/>
                          <a:ea typeface="Times New Roman" panose="02020603050405020304" pitchFamily="18" charset="0"/>
                          <a:cs typeface="Times New Roman" panose="02020603050405020304" pitchFamily="18" charset="0"/>
                        </a:rPr>
                        <a:t>Convene Meeting</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extLst>
                  <a:ext uri="{0D108BD9-81ED-4DB2-BD59-A6C34878D82A}">
                    <a16:rowId xmlns:a16="http://schemas.microsoft.com/office/drawing/2014/main" val="2598155790"/>
                  </a:ext>
                </a:extLst>
              </a:tr>
              <a:tr h="331533">
                <a:tc>
                  <a:txBody>
                    <a:bodyPr/>
                    <a:lstStyle/>
                    <a:p>
                      <a:pPr marL="0" marR="102870">
                        <a:lnSpc>
                          <a:spcPct val="115000"/>
                        </a:lnSpc>
                        <a:spcBef>
                          <a:spcPts val="0"/>
                        </a:spcBef>
                        <a:spcAft>
                          <a:spcPts val="0"/>
                        </a:spcAft>
                        <a:tabLst>
                          <a:tab pos="560070" algn="ctr"/>
                        </a:tabLst>
                      </a:pPr>
                      <a:r>
                        <a:rPr lang="en-US" sz="1200">
                          <a:effectLst/>
                          <a:latin typeface="Segoe UI" panose="020B0502040204020203" pitchFamily="34" charset="0"/>
                          <a:ea typeface="Times New Roman" panose="02020603050405020304" pitchFamily="18" charset="0"/>
                          <a:cs typeface="Times New Roman" panose="02020603050405020304" pitchFamily="18" charset="0"/>
                        </a:rPr>
                        <a:t>8:00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9419735"/>
                  </a:ext>
                </a:extLst>
              </a:tr>
              <a:tr h="404771">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224274004"/>
                  </a:ext>
                </a:extLst>
              </a:tr>
              <a:tr h="331533">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3760212"/>
                  </a:ext>
                </a:extLst>
              </a:tr>
              <a:tr h="331533">
                <a:tc>
                  <a:txBody>
                    <a:bodyPr/>
                    <a:lstStyle/>
                    <a:p>
                      <a:pPr marL="0" marR="102870">
                        <a:lnSpc>
                          <a:spcPct val="115000"/>
                        </a:lnSpc>
                        <a:spcBef>
                          <a:spcPts val="0"/>
                        </a:spcBef>
                        <a:spcAft>
                          <a:spcPts val="0"/>
                        </a:spcAft>
                        <a:tabLst>
                          <a:tab pos="560070" algn="ctr"/>
                        </a:tabLs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10:00</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Break</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r>
                        <a:rPr lang="en-US" sz="12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766597345"/>
                  </a:ext>
                </a:extLst>
              </a:tr>
              <a:tr h="331533">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2881883"/>
                  </a:ext>
                </a:extLst>
              </a:tr>
              <a:tr h="331533">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727699409"/>
                  </a:ext>
                </a:extLst>
              </a:tr>
              <a:tr h="331533">
                <a:tc>
                  <a:txBody>
                    <a:bodyPr/>
                    <a:lstStyle/>
                    <a:p>
                      <a:pPr marL="0" marR="102870" algn="l" defTabSz="914400" rtl="0" eaLnBrk="1" latinLnBrk="0" hangingPunct="1">
                        <a:lnSpc>
                          <a:spcPct val="115000"/>
                        </a:lnSpc>
                        <a:spcBef>
                          <a:spcPts val="0"/>
                        </a:spcBef>
                        <a:spcAft>
                          <a:spcPts val="0"/>
                        </a:spcAft>
                        <a:tabLst>
                          <a:tab pos="560070" algn="ctr"/>
                        </a:tabLst>
                      </a:pPr>
                      <a:endParaRPr lang="en-US" sz="1200" kern="12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gn="l" defTabSz="914400" rtl="0" eaLnBrk="1" latinLnBrk="0" hangingPunct="1">
                        <a:lnSpc>
                          <a:spcPct val="115000"/>
                        </a:lnSpc>
                        <a:spcBef>
                          <a:spcPts val="0"/>
                        </a:spcBef>
                        <a:spcAft>
                          <a:spcPts val="0"/>
                        </a:spcAft>
                      </a:pPr>
                      <a:endParaRPr lang="en-US" sz="1200" kern="12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gn="l" defTabSz="914400" rtl="0" eaLnBrk="1" latinLnBrk="0" hangingPunct="1">
                        <a:lnSpc>
                          <a:spcPct val="115000"/>
                        </a:lnSpc>
                        <a:spcBef>
                          <a:spcPts val="0"/>
                        </a:spcBef>
                        <a:spcAft>
                          <a:spcPts val="0"/>
                        </a:spcAft>
                      </a:pPr>
                      <a:endParaRPr lang="en-US" sz="1200" kern="12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39373010"/>
                  </a:ext>
                </a:extLst>
              </a:tr>
              <a:tr h="331533">
                <a:tc>
                  <a:txBody>
                    <a:bodyPr/>
                    <a:lstStyle/>
                    <a:p>
                      <a:pPr marL="0" marR="102870">
                        <a:lnSpc>
                          <a:spcPct val="115000"/>
                        </a:lnSpc>
                        <a:spcBef>
                          <a:spcPts val="0"/>
                        </a:spcBef>
                        <a:spcAft>
                          <a:spcPts val="0"/>
                        </a:spcAft>
                        <a:tabLst>
                          <a:tab pos="560070" algn="ctr"/>
                        </a:tabLs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12:00</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Lunch</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r>
                        <a:rPr lang="en-US" sz="12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409255333"/>
                  </a:ext>
                </a:extLst>
              </a:tr>
              <a:tr h="331533">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8939695"/>
                  </a:ext>
                </a:extLst>
              </a:tr>
              <a:tr h="331533">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690304744"/>
                  </a:ext>
                </a:extLst>
              </a:tr>
              <a:tr h="331533">
                <a:tc>
                  <a:txBody>
                    <a:bodyPr/>
                    <a:lstStyle/>
                    <a:p>
                      <a:pPr marL="0" marR="102870">
                        <a:lnSpc>
                          <a:spcPct val="115000"/>
                        </a:lnSpc>
                        <a:spcBef>
                          <a:spcPts val="0"/>
                        </a:spcBef>
                        <a:spcAft>
                          <a:spcPts val="0"/>
                        </a:spcAft>
                        <a:tabLst>
                          <a:tab pos="560070" algn="ctr"/>
                        </a:tabLs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3:00</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Break</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99979672"/>
                  </a:ext>
                </a:extLst>
              </a:tr>
              <a:tr h="379781">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643200741"/>
                  </a:ext>
                </a:extLst>
              </a:tr>
              <a:tr h="331533">
                <a:tc>
                  <a:txBody>
                    <a:bodyPr/>
                    <a:lstStyle/>
                    <a:p>
                      <a:pPr marL="0" marR="102870">
                        <a:lnSpc>
                          <a:spcPct val="115000"/>
                        </a:lnSpc>
                        <a:spcBef>
                          <a:spcPts val="0"/>
                        </a:spcBef>
                        <a:spcAft>
                          <a:spcPts val="0"/>
                        </a:spcAft>
                        <a:tabLst>
                          <a:tab pos="560070" algn="ctr"/>
                        </a:tabLs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5:00</a:t>
                      </a:r>
                      <a:endParaRPr lang="en-US"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Adjourn</a:t>
                      </a:r>
                      <a:endParaRPr lang="en-US"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r>
                        <a:rPr lang="en-US" sz="12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2754446"/>
                  </a:ext>
                </a:extLst>
              </a:tr>
            </a:tbl>
          </a:graphicData>
        </a:graphic>
      </p:graphicFrame>
      <p:sp>
        <p:nvSpPr>
          <p:cNvPr id="13" name="Title 1"/>
          <p:cNvSpPr>
            <a:spLocks noGrp="1"/>
          </p:cNvSpPr>
          <p:nvPr>
            <p:ph type="title"/>
          </p:nvPr>
        </p:nvSpPr>
        <p:spPr>
          <a:xfrm>
            <a:off x="69850" y="213645"/>
            <a:ext cx="10515600" cy="828942"/>
          </a:xfrm>
          <a:prstGeom prst="rect">
            <a:avLst/>
          </a:prstGeom>
        </p:spPr>
        <p:txBody>
          <a:bodyPr anchor="b"/>
          <a:lstStyle>
            <a:lvl1pPr>
              <a:defRPr sz="4800">
                <a:solidFill>
                  <a:srgbClr val="045571"/>
                </a:solidFill>
                <a:latin typeface="Segoe UI" panose="020B0502040204020203" pitchFamily="34" charset="0"/>
                <a:cs typeface="Segoe UI"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876581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ad Chart layou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598400" cy="1381961"/>
          </a:xfrm>
          <a:prstGeom prst="rect">
            <a:avLst/>
          </a:prstGeom>
        </p:spPr>
      </p:pic>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598400" cy="1381961"/>
          </a:xfrm>
          <a:prstGeom prst="rect">
            <a:avLst/>
          </a:prstGeom>
        </p:spPr>
      </p:pic>
      <p:sp>
        <p:nvSpPr>
          <p:cNvPr id="8" name="Title 1"/>
          <p:cNvSpPr>
            <a:spLocks noGrp="1"/>
          </p:cNvSpPr>
          <p:nvPr>
            <p:ph type="title"/>
          </p:nvPr>
        </p:nvSpPr>
        <p:spPr>
          <a:xfrm>
            <a:off x="69850" y="213645"/>
            <a:ext cx="10515600" cy="828942"/>
          </a:xfrm>
          <a:prstGeom prst="rect">
            <a:avLst/>
          </a:prstGeom>
        </p:spPr>
        <p:txBody>
          <a:bodyPr anchor="b"/>
          <a:lstStyle>
            <a:lvl1pPr>
              <a:defRPr sz="4800">
                <a:solidFill>
                  <a:srgbClr val="045571"/>
                </a:solidFill>
                <a:latin typeface="Segoe UI" panose="020B0502040204020203" pitchFamily="34" charset="0"/>
                <a:cs typeface="Segoe UI" panose="020B0502040204020203" pitchFamily="34" charset="0"/>
              </a:defRPr>
            </a:lvl1pPr>
          </a:lstStyle>
          <a:p>
            <a:r>
              <a:rPr lang="en-US" dirty="0"/>
              <a:t>Click to edit Master title style</a:t>
            </a: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b="27631"/>
          <a:stretch/>
        </p:blipFill>
        <p:spPr>
          <a:xfrm rot="10800000">
            <a:off x="-607927" y="6390289"/>
            <a:ext cx="13474840" cy="579484"/>
          </a:xfrm>
          <a:prstGeom prst="rect">
            <a:avLst/>
          </a:prstGeom>
        </p:spPr>
      </p:pic>
      <p:sp>
        <p:nvSpPr>
          <p:cNvPr id="10" name="Slide Number Placeholder 3"/>
          <p:cNvSpPr>
            <a:spLocks noGrp="1"/>
          </p:cNvSpPr>
          <p:nvPr>
            <p:ph type="sldNum" sz="quarter" idx="11"/>
          </p:nvPr>
        </p:nvSpPr>
        <p:spPr>
          <a:xfrm>
            <a:off x="9362631" y="6506755"/>
            <a:ext cx="2743200" cy="365125"/>
          </a:xfrm>
        </p:spPr>
        <p:txBody>
          <a:bodyPr/>
          <a:lstStyle>
            <a:lvl1pPr>
              <a:defRPr>
                <a:solidFill>
                  <a:schemeClr val="bg2">
                    <a:lumMod val="90000"/>
                  </a:schemeClr>
                </a:solidFill>
              </a:defRPr>
            </a:lvl1pPr>
          </a:lstStyle>
          <a:p>
            <a:fld id="{A916C171-007E-46CF-80D5-F89E015BD616}" type="slidenum">
              <a:rPr lang="en-US" smtClean="0"/>
              <a:pPr/>
              <a:t>‹#›</a:t>
            </a:fld>
            <a:endParaRPr lang="en-US" dirty="0"/>
          </a:p>
        </p:txBody>
      </p:sp>
      <p:graphicFrame>
        <p:nvGraphicFramePr>
          <p:cNvPr id="2" name="Table 1"/>
          <p:cNvGraphicFramePr>
            <a:graphicFrameLocks noGrp="1"/>
          </p:cNvGraphicFramePr>
          <p:nvPr userDrawn="1">
            <p:extLst>
              <p:ext uri="{D42A27DB-BD31-4B8C-83A1-F6EECF244321}">
                <p14:modId xmlns:p14="http://schemas.microsoft.com/office/powerpoint/2010/main" val="271191812"/>
              </p:ext>
            </p:extLst>
          </p:nvPr>
        </p:nvGraphicFramePr>
        <p:xfrm>
          <a:off x="165538" y="1532083"/>
          <a:ext cx="11274358" cy="4846320"/>
        </p:xfrm>
        <a:graphic>
          <a:graphicData uri="http://schemas.openxmlformats.org/drawingml/2006/table">
            <a:tbl>
              <a:tblPr bandRow="1">
                <a:tableStyleId>{BDBED569-4797-4DF1-A0F4-6AAB3CD982D8}</a:tableStyleId>
              </a:tblPr>
              <a:tblGrid>
                <a:gridCol w="5511907">
                  <a:extLst>
                    <a:ext uri="{9D8B030D-6E8A-4147-A177-3AD203B41FA5}">
                      <a16:colId xmlns:a16="http://schemas.microsoft.com/office/drawing/2014/main" val="3455249154"/>
                    </a:ext>
                  </a:extLst>
                </a:gridCol>
                <a:gridCol w="5762451">
                  <a:extLst>
                    <a:ext uri="{9D8B030D-6E8A-4147-A177-3AD203B41FA5}">
                      <a16:colId xmlns:a16="http://schemas.microsoft.com/office/drawing/2014/main" val="3729642697"/>
                    </a:ext>
                  </a:extLst>
                </a:gridCol>
              </a:tblGrid>
              <a:tr h="365760">
                <a:tc>
                  <a:txBody>
                    <a:bodyPr/>
                    <a:lstStyle/>
                    <a:p>
                      <a:r>
                        <a:rPr lang="en-US" b="1" dirty="0">
                          <a:latin typeface="Segoe UI" panose="020B0502040204020203" pitchFamily="34" charset="0"/>
                          <a:cs typeface="Segoe UI" panose="020B0502040204020203" pitchFamily="34" charset="0"/>
                        </a:rPr>
                        <a:t>PROJECT INFORMATION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B5C1"/>
                    </a:solidFill>
                  </a:tcPr>
                </a:tc>
                <a:tc>
                  <a:txBody>
                    <a:bodyPr/>
                    <a:lstStyle/>
                    <a:p>
                      <a:r>
                        <a:rPr lang="en-US" b="1" dirty="0">
                          <a:latin typeface="Segoe UI" panose="020B0502040204020203" pitchFamily="34" charset="0"/>
                          <a:cs typeface="Segoe UI" panose="020B0502040204020203" pitchFamily="34" charset="0"/>
                        </a:rPr>
                        <a:t>OBJECTIVE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B5C1"/>
                    </a:solidFill>
                  </a:tcPr>
                </a:tc>
                <a:extLst>
                  <a:ext uri="{0D108BD9-81ED-4DB2-BD59-A6C34878D82A}">
                    <a16:rowId xmlns:a16="http://schemas.microsoft.com/office/drawing/2014/main" val="3992270513"/>
                  </a:ext>
                </a:extLst>
              </a:tr>
              <a:tr h="2286000">
                <a:tc>
                  <a:txBody>
                    <a:bodyPr/>
                    <a:lstStyle/>
                    <a:p>
                      <a:r>
                        <a:rPr lang="en-US" sz="1800" u="sng" dirty="0">
                          <a:latin typeface="Segoe UI" panose="020B0502040204020203" pitchFamily="34" charset="0"/>
                          <a:cs typeface="Segoe UI" panose="020B0502040204020203" pitchFamily="34" charset="0"/>
                        </a:rPr>
                        <a:t>Prime/Lead</a:t>
                      </a:r>
                      <a:r>
                        <a:rPr lang="en-US" sz="1800" dirty="0">
                          <a:latin typeface="Segoe UI" panose="020B0502040204020203" pitchFamily="34" charset="0"/>
                          <a:cs typeface="Segoe UI" panose="020B0502040204020203" pitchFamily="34" charset="0"/>
                        </a:rPr>
                        <a:t>:</a:t>
                      </a:r>
                    </a:p>
                    <a:p>
                      <a:endParaRPr lang="en-US" sz="1800" dirty="0">
                        <a:latin typeface="Segoe UI" panose="020B0502040204020203" pitchFamily="34" charset="0"/>
                        <a:cs typeface="Segoe UI" panose="020B0502040204020203" pitchFamily="34" charset="0"/>
                      </a:endParaRPr>
                    </a:p>
                    <a:p>
                      <a:r>
                        <a:rPr lang="en-US" sz="1800" u="sng" dirty="0">
                          <a:latin typeface="Segoe UI" panose="020B0502040204020203" pitchFamily="34" charset="0"/>
                          <a:cs typeface="Segoe UI" panose="020B0502040204020203" pitchFamily="34" charset="0"/>
                        </a:rPr>
                        <a:t>Team Members</a:t>
                      </a:r>
                      <a:r>
                        <a:rPr lang="en-US" sz="1800" dirty="0">
                          <a:latin typeface="Segoe UI" panose="020B0502040204020203" pitchFamily="34" charset="0"/>
                          <a:cs typeface="Segoe UI" panose="020B0502040204020203" pitchFamily="34" charset="0"/>
                        </a:rPr>
                        <a:t>:  </a:t>
                      </a:r>
                    </a:p>
                    <a:p>
                      <a:endParaRPr lang="en-US" sz="1800" dirty="0">
                        <a:latin typeface="Segoe UI" panose="020B0502040204020203" pitchFamily="34" charset="0"/>
                        <a:cs typeface="Segoe UI" panose="020B0502040204020203" pitchFamily="34" charset="0"/>
                      </a:endParaRPr>
                    </a:p>
                    <a:p>
                      <a:r>
                        <a:rPr lang="en-US" sz="1800" u="sng" dirty="0">
                          <a:latin typeface="Segoe UI" panose="020B0502040204020203" pitchFamily="34" charset="0"/>
                          <a:cs typeface="Segoe UI" panose="020B0502040204020203" pitchFamily="34" charset="0"/>
                        </a:rPr>
                        <a:t>Duration</a:t>
                      </a:r>
                      <a:r>
                        <a:rPr lang="en-US" sz="1800" dirty="0">
                          <a:latin typeface="Segoe UI" panose="020B0502040204020203" pitchFamily="34" charset="0"/>
                          <a:cs typeface="Segoe UI" panose="020B0502040204020203"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Segoe UI" panose="020B0502040204020203" pitchFamily="34" charset="0"/>
                          <a:cs typeface="Segoe UI" panose="020B0502040204020203" pitchFamily="34" charset="0"/>
                        </a:rPr>
                        <a:t>Enter</a:t>
                      </a:r>
                      <a:r>
                        <a:rPr lang="en-US" baseline="0" dirty="0">
                          <a:latin typeface="Segoe UI" panose="020B0502040204020203" pitchFamily="34" charset="0"/>
                          <a:cs typeface="Segoe UI" panose="020B0502040204020203" pitchFamily="34" charset="0"/>
                        </a:rPr>
                        <a:t> objective here.</a:t>
                      </a:r>
                      <a:endParaRPr lang="en-US"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9032222"/>
                  </a:ext>
                </a:extLst>
              </a:tr>
              <a:tr h="365760">
                <a:tc>
                  <a:txBody>
                    <a:bodyPr/>
                    <a:lstStyle/>
                    <a:p>
                      <a:r>
                        <a:rPr lang="en-US" b="1" dirty="0">
                          <a:latin typeface="Segoe UI" panose="020B0502040204020203" pitchFamily="34" charset="0"/>
                          <a:cs typeface="Segoe UI" panose="020B0502040204020203" pitchFamily="34" charset="0"/>
                        </a:rPr>
                        <a:t>DELIVERABLES/BENEFITS/ROI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B5C1"/>
                    </a:solidFill>
                  </a:tcPr>
                </a:tc>
                <a:tc>
                  <a:txBody>
                    <a:bodyPr/>
                    <a:lstStyle/>
                    <a:p>
                      <a:r>
                        <a:rPr lang="en-US" b="1" dirty="0">
                          <a:latin typeface="Segoe UI" panose="020B0502040204020203" pitchFamily="34" charset="0"/>
                          <a:cs typeface="Segoe UI" panose="020B0502040204020203" pitchFamily="34" charset="0"/>
                        </a:rPr>
                        <a:t>FINANCIAL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B5C1"/>
                    </a:solidFill>
                  </a:tcPr>
                </a:tc>
                <a:extLst>
                  <a:ext uri="{0D108BD9-81ED-4DB2-BD59-A6C34878D82A}">
                    <a16:rowId xmlns:a16="http://schemas.microsoft.com/office/drawing/2014/main" val="2005705520"/>
                  </a:ext>
                </a:extLst>
              </a:tr>
              <a:tr h="1828800">
                <a:tc>
                  <a:txBody>
                    <a:bodyPr/>
                    <a:lstStyle/>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 </a:t>
                      </a: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 </a:t>
                      </a:r>
                    </a:p>
                    <a:p>
                      <a:pPr marL="285750" indent="-285750">
                        <a:buFont typeface="Arial" panose="020B0604020202020204" pitchFamily="34" charset="0"/>
                        <a:buChar char="•"/>
                      </a:pPr>
                      <a:endParaRPr lang="en-US"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Segoe UI" panose="020B0502040204020203" pitchFamily="34" charset="0"/>
                          <a:cs typeface="Segoe UI" panose="020B0502040204020203" pitchFamily="34" charset="0"/>
                        </a:rPr>
                        <a:t>Program Funds:  $</a:t>
                      </a:r>
                    </a:p>
                    <a:p>
                      <a:r>
                        <a:rPr lang="en-US" dirty="0">
                          <a:latin typeface="Segoe UI" panose="020B0502040204020203" pitchFamily="34" charset="0"/>
                          <a:cs typeface="Segoe UI" panose="020B0502040204020203" pitchFamily="34" charset="0"/>
                        </a:rPr>
                        <a:t>Cost</a:t>
                      </a:r>
                      <a:r>
                        <a:rPr lang="en-US" baseline="0" dirty="0">
                          <a:latin typeface="Segoe UI" panose="020B0502040204020203" pitchFamily="34" charset="0"/>
                          <a:cs typeface="Segoe UI" panose="020B0502040204020203" pitchFamily="34" charset="0"/>
                        </a:rPr>
                        <a:t> Share:         $</a:t>
                      </a:r>
                      <a:endParaRPr lang="en-US"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075137"/>
                  </a:ext>
                </a:extLst>
              </a:tr>
            </a:tbl>
          </a:graphicData>
        </a:graphic>
      </p:graphicFrame>
      <p:sp>
        <p:nvSpPr>
          <p:cNvPr id="11" name="TextBox 10"/>
          <p:cNvSpPr txBox="1"/>
          <p:nvPr userDrawn="1"/>
        </p:nvSpPr>
        <p:spPr>
          <a:xfrm>
            <a:off x="69850" y="1088325"/>
            <a:ext cx="5459401"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Subtitle</a:t>
            </a:r>
          </a:p>
        </p:txBody>
      </p:sp>
      <p:sp>
        <p:nvSpPr>
          <p:cNvPr id="12" name="TextBox 11"/>
          <p:cNvSpPr txBox="1"/>
          <p:nvPr userDrawn="1"/>
        </p:nvSpPr>
        <p:spPr>
          <a:xfrm>
            <a:off x="10135485" y="1046285"/>
            <a:ext cx="1282776" cy="369332"/>
          </a:xfrm>
          <a:prstGeom prst="rect">
            <a:avLst/>
          </a:prstGeom>
          <a:noFill/>
        </p:spPr>
        <p:txBody>
          <a:bodyPr wrap="square" rtlCol="0">
            <a:spAutoFit/>
          </a:bodyPr>
          <a:lstStyle/>
          <a:p>
            <a:pPr algn="r"/>
            <a:r>
              <a:rPr lang="en-US" dirty="0">
                <a:latin typeface="Segoe UI" panose="020B0502040204020203" pitchFamily="34" charset="0"/>
                <a:cs typeface="Segoe UI" panose="020B0502040204020203" pitchFamily="34" charset="0"/>
              </a:rPr>
              <a:t>0/00</a:t>
            </a:r>
          </a:p>
        </p:txBody>
      </p:sp>
    </p:spTree>
    <p:extLst>
      <p:ext uri="{BB962C8B-B14F-4D97-AF65-F5344CB8AC3E}">
        <p14:creationId xmlns:p14="http://schemas.microsoft.com/office/powerpoint/2010/main" val="10550107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766219"/>
            <a:ext cx="10515600" cy="1325563"/>
          </a:xfrm>
          <a:prstGeom prst="rect">
            <a:avLst/>
          </a:prstGeom>
        </p:spPr>
        <p:txBody>
          <a:bodyPr/>
          <a:lstStyle>
            <a:lvl1pPr algn="ctr">
              <a:defRPr>
                <a:latin typeface="Segoe UI" panose="020B0502040204020203" pitchFamily="34" charset="0"/>
                <a:cs typeface="Segoe UI" panose="020B0502040204020203" pitchFamily="34" charset="0"/>
              </a:defRPr>
            </a:lvl1pPr>
          </a:lstStyle>
          <a:p>
            <a:r>
              <a:rPr lang="en-US" dirty="0"/>
              <a:t>Questions?</a:t>
            </a:r>
          </a:p>
        </p:txBody>
      </p:sp>
      <p:sp>
        <p:nvSpPr>
          <p:cNvPr id="4" name="Slide Number Placeholder 3"/>
          <p:cNvSpPr>
            <a:spLocks noGrp="1"/>
          </p:cNvSpPr>
          <p:nvPr>
            <p:ph type="sldNum" sz="quarter" idx="11"/>
          </p:nvPr>
        </p:nvSpPr>
        <p:spPr/>
        <p:txBody>
          <a:bodyPr/>
          <a:lstStyle>
            <a:lvl1pPr>
              <a:defRPr>
                <a:solidFill>
                  <a:schemeClr val="bg2">
                    <a:lumMod val="50000"/>
                  </a:schemeClr>
                </a:solidFill>
              </a:defRPr>
            </a:lvl1pPr>
          </a:lstStyle>
          <a:p>
            <a:fld id="{A916C171-007E-46CF-80D5-F89E015BD616}"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0838" y="5675431"/>
            <a:ext cx="1626901" cy="977918"/>
          </a:xfrm>
          <a:prstGeom prst="rect">
            <a:avLst/>
          </a:prstGeom>
        </p:spPr>
      </p:pic>
    </p:spTree>
    <p:extLst>
      <p:ext uri="{BB962C8B-B14F-4D97-AF65-F5344CB8AC3E}">
        <p14:creationId xmlns:p14="http://schemas.microsoft.com/office/powerpoint/2010/main" val="2755084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598400" cy="1381961"/>
          </a:xfrm>
          <a:prstGeom prst="rect">
            <a:avLst/>
          </a:prstGeom>
        </p:spPr>
      </p:pic>
      <p:sp>
        <p:nvSpPr>
          <p:cNvPr id="3" name="Content Placeholder 2"/>
          <p:cNvSpPr>
            <a:spLocks noGrp="1"/>
          </p:cNvSpPr>
          <p:nvPr>
            <p:ph idx="1"/>
          </p:nvPr>
        </p:nvSpPr>
        <p:spPr>
          <a:xfrm>
            <a:off x="69850" y="1130178"/>
            <a:ext cx="11550650" cy="5091160"/>
          </a:xfrm>
        </p:spPr>
        <p:txBody>
          <a:bodyPr/>
          <a:lstStyle>
            <a:lvl1pPr>
              <a:defRPr sz="3200"/>
            </a:lvl1pPr>
            <a:lvl2pPr>
              <a:defRPr sz="2800">
                <a:solidFill>
                  <a:srgbClr val="045571"/>
                </a:solidFill>
                <a:latin typeface="Segoe UI" panose="020B0502040204020203" pitchFamily="34" charset="0"/>
                <a:cs typeface="Segoe UI" panose="020B0502040204020203" pitchFamily="34" charset="0"/>
              </a:defRPr>
            </a:lvl2pPr>
            <a:lvl3pPr>
              <a:defRPr sz="2400">
                <a:solidFill>
                  <a:srgbClr val="0688B6"/>
                </a:solidFill>
              </a:defRPr>
            </a:lvl3pPr>
            <a:lvl4pPr>
              <a:defRPr sz="2000">
                <a:solidFill>
                  <a:schemeClr val="tx2"/>
                </a:solidFill>
              </a:defRPr>
            </a:lvl4pPr>
            <a:lvl5pPr>
              <a:defRPr sz="1800">
                <a:solidFill>
                  <a:schemeClr val="accent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598400" cy="1381961"/>
          </a:xfrm>
          <a:prstGeom prst="rect">
            <a:avLst/>
          </a:prstGeom>
        </p:spPr>
      </p:pic>
      <p:sp>
        <p:nvSpPr>
          <p:cNvPr id="8" name="Title 1"/>
          <p:cNvSpPr>
            <a:spLocks noGrp="1"/>
          </p:cNvSpPr>
          <p:nvPr>
            <p:ph type="title"/>
          </p:nvPr>
        </p:nvSpPr>
        <p:spPr>
          <a:xfrm>
            <a:off x="69850" y="213645"/>
            <a:ext cx="10515600" cy="828942"/>
          </a:xfrm>
          <a:prstGeom prst="rect">
            <a:avLst/>
          </a:prstGeom>
        </p:spPr>
        <p:txBody>
          <a:bodyPr anchor="b"/>
          <a:lstStyle>
            <a:lvl1pPr>
              <a:defRPr sz="4800">
                <a:solidFill>
                  <a:srgbClr val="045571"/>
                </a:solidFill>
                <a:latin typeface="Segoe UI" panose="020B0502040204020203" pitchFamily="34" charset="0"/>
                <a:cs typeface="Segoe UI" panose="020B0502040204020203" pitchFamily="34" charset="0"/>
              </a:defRPr>
            </a:lvl1pPr>
          </a:lstStyle>
          <a:p>
            <a:r>
              <a:rPr lang="en-US" dirty="0"/>
              <a:t>Click to edit Master title style</a:t>
            </a: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b="27631"/>
          <a:stretch/>
        </p:blipFill>
        <p:spPr>
          <a:xfrm rot="10800000">
            <a:off x="-607927" y="6390289"/>
            <a:ext cx="13474840" cy="579484"/>
          </a:xfrm>
          <a:prstGeom prst="rect">
            <a:avLst/>
          </a:prstGeom>
        </p:spPr>
      </p:pic>
      <p:sp>
        <p:nvSpPr>
          <p:cNvPr id="10" name="Slide Number Placeholder 3"/>
          <p:cNvSpPr>
            <a:spLocks noGrp="1"/>
          </p:cNvSpPr>
          <p:nvPr>
            <p:ph type="sldNum" sz="quarter" idx="11"/>
          </p:nvPr>
        </p:nvSpPr>
        <p:spPr>
          <a:xfrm>
            <a:off x="9362631" y="6506755"/>
            <a:ext cx="2743200" cy="365125"/>
          </a:xfrm>
        </p:spPr>
        <p:txBody>
          <a:bodyPr/>
          <a:lstStyle>
            <a:lvl1pPr>
              <a:defRPr>
                <a:solidFill>
                  <a:schemeClr val="bg2">
                    <a:lumMod val="90000"/>
                  </a:schemeClr>
                </a:solidFill>
              </a:defRPr>
            </a:lvl1pPr>
          </a:lstStyle>
          <a:p>
            <a:fld id="{A916C171-007E-46CF-80D5-F89E015BD616}" type="slidenum">
              <a:rPr lang="en-US" smtClean="0"/>
              <a:pPr/>
              <a:t>‹#›</a:t>
            </a:fld>
            <a:endParaRPr lang="en-US" dirty="0"/>
          </a:p>
        </p:txBody>
      </p:sp>
    </p:spTree>
    <p:extLst>
      <p:ext uri="{BB962C8B-B14F-4D97-AF65-F5344CB8AC3E}">
        <p14:creationId xmlns:p14="http://schemas.microsoft.com/office/powerpoint/2010/main" val="1398130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le and Split Conten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b="27631"/>
          <a:stretch/>
        </p:blipFill>
        <p:spPr>
          <a:xfrm rot="10800000">
            <a:off x="-607927" y="6390289"/>
            <a:ext cx="13474840" cy="579484"/>
          </a:xfrm>
          <a:prstGeom prst="rect">
            <a:avLst/>
          </a:prstGeom>
        </p:spPr>
      </p:pic>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598400" cy="1381961"/>
          </a:xfrm>
          <a:prstGeom prst="rect">
            <a:avLst/>
          </a:prstGeom>
        </p:spPr>
      </p:pic>
      <p:sp>
        <p:nvSpPr>
          <p:cNvPr id="3" name="Content Placeholder 2"/>
          <p:cNvSpPr>
            <a:spLocks noGrp="1"/>
          </p:cNvSpPr>
          <p:nvPr>
            <p:ph idx="1"/>
          </p:nvPr>
        </p:nvSpPr>
        <p:spPr>
          <a:xfrm>
            <a:off x="69850" y="1130178"/>
            <a:ext cx="5912206" cy="5091160"/>
          </a:xfrm>
        </p:spPr>
        <p:txBody>
          <a:bodyPr/>
          <a:lstStyle>
            <a:lvl1pPr>
              <a:defRPr sz="3200"/>
            </a:lvl1pPr>
            <a:lvl2pPr>
              <a:defRPr sz="2800">
                <a:solidFill>
                  <a:srgbClr val="045571"/>
                </a:solidFill>
                <a:latin typeface="Segoe UI" panose="020B0502040204020203" pitchFamily="34" charset="0"/>
                <a:cs typeface="Segoe UI" panose="020B0502040204020203" pitchFamily="34" charset="0"/>
              </a:defRPr>
            </a:lvl2pPr>
            <a:lvl3pPr>
              <a:defRPr sz="2400">
                <a:solidFill>
                  <a:srgbClr val="0688B6"/>
                </a:solidFill>
              </a:defRPr>
            </a:lvl3pPr>
            <a:lvl4pPr>
              <a:defRPr sz="2000">
                <a:solidFill>
                  <a:schemeClr val="tx2"/>
                </a:solidFill>
              </a:defRPr>
            </a:lvl4pPr>
            <a:lvl5pPr>
              <a:defRPr sz="1800">
                <a:solidFill>
                  <a:schemeClr val="accent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69850" y="213645"/>
            <a:ext cx="10515600" cy="828942"/>
          </a:xfrm>
          <a:prstGeom prst="rect">
            <a:avLst/>
          </a:prstGeom>
        </p:spPr>
        <p:txBody>
          <a:bodyPr anchor="b"/>
          <a:lstStyle>
            <a:lvl1pPr>
              <a:defRPr sz="4800">
                <a:solidFill>
                  <a:srgbClr val="04557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4" name="Slide Number Placeholder 3"/>
          <p:cNvSpPr>
            <a:spLocks noGrp="1"/>
          </p:cNvSpPr>
          <p:nvPr>
            <p:ph type="sldNum" sz="quarter" idx="11"/>
          </p:nvPr>
        </p:nvSpPr>
        <p:spPr>
          <a:xfrm>
            <a:off x="9362631" y="6506755"/>
            <a:ext cx="2743200" cy="365125"/>
          </a:xfrm>
        </p:spPr>
        <p:txBody>
          <a:bodyPr/>
          <a:lstStyle>
            <a:lvl1pPr>
              <a:defRPr>
                <a:solidFill>
                  <a:schemeClr val="bg2">
                    <a:lumMod val="90000"/>
                  </a:schemeClr>
                </a:solidFill>
              </a:defRPr>
            </a:lvl1pPr>
          </a:lstStyle>
          <a:p>
            <a:fld id="{A916C171-007E-46CF-80D5-F89E015BD616}" type="slidenum">
              <a:rPr lang="en-US" smtClean="0"/>
              <a:pPr/>
              <a:t>‹#›</a:t>
            </a:fld>
            <a:endParaRPr lang="en-US" dirty="0"/>
          </a:p>
        </p:txBody>
      </p:sp>
      <p:sp>
        <p:nvSpPr>
          <p:cNvPr id="9" name="Content Placeholder 2"/>
          <p:cNvSpPr>
            <a:spLocks noGrp="1"/>
          </p:cNvSpPr>
          <p:nvPr>
            <p:ph idx="12"/>
          </p:nvPr>
        </p:nvSpPr>
        <p:spPr>
          <a:xfrm>
            <a:off x="6133800" y="1130178"/>
            <a:ext cx="5801111" cy="5091160"/>
          </a:xfrm>
        </p:spPr>
        <p:txBody>
          <a:bodyPr/>
          <a:lstStyle>
            <a:lvl1pPr>
              <a:defRPr sz="3200"/>
            </a:lvl1pPr>
            <a:lvl2pPr>
              <a:defRPr sz="2800">
                <a:solidFill>
                  <a:srgbClr val="045571"/>
                </a:solidFill>
                <a:latin typeface="Segoe UI" panose="020B0502040204020203" pitchFamily="34" charset="0"/>
                <a:cs typeface="Segoe UI" panose="020B0502040204020203" pitchFamily="34" charset="0"/>
              </a:defRPr>
            </a:lvl2pPr>
            <a:lvl3pPr>
              <a:defRPr sz="2400">
                <a:solidFill>
                  <a:srgbClr val="0688B6"/>
                </a:solidFill>
              </a:defRPr>
            </a:lvl3pPr>
            <a:lvl4pPr>
              <a:defRPr sz="2000">
                <a:solidFill>
                  <a:schemeClr val="tx2"/>
                </a:solidFill>
              </a:defRPr>
            </a:lvl4pPr>
            <a:lvl5pPr>
              <a:defRPr sz="1800">
                <a:solidFill>
                  <a:schemeClr val="accent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03891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b="27631"/>
          <a:stretch/>
        </p:blipFill>
        <p:spPr>
          <a:xfrm rot="10800000">
            <a:off x="-607927" y="6390289"/>
            <a:ext cx="13474840" cy="579484"/>
          </a:xfrm>
          <a:prstGeom prst="rect">
            <a:avLst/>
          </a:prstGeom>
        </p:spPr>
      </p:pic>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815136" cy="1381961"/>
          </a:xfrm>
          <a:prstGeom prst="rect">
            <a:avLst/>
          </a:prstGeom>
        </p:spPr>
      </p:pic>
      <p:sp>
        <p:nvSpPr>
          <p:cNvPr id="9" name="Slide Number Placeholder 3"/>
          <p:cNvSpPr>
            <a:spLocks noGrp="1"/>
          </p:cNvSpPr>
          <p:nvPr>
            <p:ph type="sldNum" sz="quarter" idx="11"/>
          </p:nvPr>
        </p:nvSpPr>
        <p:spPr>
          <a:xfrm>
            <a:off x="9362631" y="6506755"/>
            <a:ext cx="2743200" cy="365125"/>
          </a:xfrm>
        </p:spPr>
        <p:txBody>
          <a:bodyPr/>
          <a:lstStyle>
            <a:lvl1pPr>
              <a:defRPr>
                <a:solidFill>
                  <a:schemeClr val="bg2">
                    <a:lumMod val="90000"/>
                  </a:schemeClr>
                </a:solidFill>
              </a:defRPr>
            </a:lvl1pPr>
          </a:lstStyle>
          <a:p>
            <a:fld id="{A916C171-007E-46CF-80D5-F89E015BD616}" type="slidenum">
              <a:rPr lang="en-US" smtClean="0"/>
              <a:pPr/>
              <a:t>‹#›</a:t>
            </a:fld>
            <a:endParaRPr lang="en-US" dirty="0"/>
          </a:p>
        </p:txBody>
      </p:sp>
      <p:graphicFrame>
        <p:nvGraphicFramePr>
          <p:cNvPr id="10" name="Table 9"/>
          <p:cNvGraphicFramePr>
            <a:graphicFrameLocks noGrp="1"/>
          </p:cNvGraphicFramePr>
          <p:nvPr userDrawn="1">
            <p:extLst>
              <p:ext uri="{D42A27DB-BD31-4B8C-83A1-F6EECF244321}">
                <p14:modId xmlns:p14="http://schemas.microsoft.com/office/powerpoint/2010/main" val="1048120217"/>
              </p:ext>
            </p:extLst>
          </p:nvPr>
        </p:nvGraphicFramePr>
        <p:xfrm>
          <a:off x="1835842" y="1227430"/>
          <a:ext cx="8181796" cy="5094481"/>
        </p:xfrm>
        <a:graphic>
          <a:graphicData uri="http://schemas.openxmlformats.org/drawingml/2006/table">
            <a:tbl>
              <a:tblPr firstRow="1" firstCol="1" bandRow="1"/>
              <a:tblGrid>
                <a:gridCol w="938894">
                  <a:extLst>
                    <a:ext uri="{9D8B030D-6E8A-4147-A177-3AD203B41FA5}">
                      <a16:colId xmlns:a16="http://schemas.microsoft.com/office/drawing/2014/main" val="2932954129"/>
                    </a:ext>
                  </a:extLst>
                </a:gridCol>
                <a:gridCol w="4667897">
                  <a:extLst>
                    <a:ext uri="{9D8B030D-6E8A-4147-A177-3AD203B41FA5}">
                      <a16:colId xmlns:a16="http://schemas.microsoft.com/office/drawing/2014/main" val="511602394"/>
                    </a:ext>
                  </a:extLst>
                </a:gridCol>
                <a:gridCol w="2575005">
                  <a:extLst>
                    <a:ext uri="{9D8B030D-6E8A-4147-A177-3AD203B41FA5}">
                      <a16:colId xmlns:a16="http://schemas.microsoft.com/office/drawing/2014/main" val="3374404517"/>
                    </a:ext>
                  </a:extLst>
                </a:gridCol>
              </a:tblGrid>
              <a:tr h="331533">
                <a:tc>
                  <a:txBody>
                    <a:bodyPr/>
                    <a:lstStyle/>
                    <a:p>
                      <a:pPr marL="0" marR="102870">
                        <a:lnSpc>
                          <a:spcPct val="115000"/>
                        </a:lnSpc>
                        <a:spcBef>
                          <a:spcPts val="0"/>
                        </a:spcBef>
                        <a:spcAft>
                          <a:spcPts val="0"/>
                        </a:spcAft>
                        <a:tabLst>
                          <a:tab pos="560070" algn="ctr"/>
                        </a:tabLst>
                      </a:pPr>
                      <a:r>
                        <a:rPr lang="en-US" sz="1200" b="1" dirty="0">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Time</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571"/>
                    </a:solidFill>
                  </a:tcPr>
                </a:tc>
                <a:tc>
                  <a:txBody>
                    <a:bodyPr/>
                    <a:lstStyle/>
                    <a:p>
                      <a:pPr marL="0" marR="2274570">
                        <a:lnSpc>
                          <a:spcPct val="115000"/>
                        </a:lnSpc>
                        <a:spcBef>
                          <a:spcPts val="0"/>
                        </a:spcBef>
                        <a:spcAft>
                          <a:spcPts val="0"/>
                        </a:spcAft>
                      </a:pPr>
                      <a:r>
                        <a:rPr lang="en-US" sz="1200" b="1" dirty="0">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Presentation</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571"/>
                    </a:solidFill>
                  </a:tcPr>
                </a:tc>
                <a:tc>
                  <a:txBody>
                    <a:bodyPr/>
                    <a:lstStyle/>
                    <a:p>
                      <a:pPr marL="0" marR="0">
                        <a:lnSpc>
                          <a:spcPct val="115000"/>
                        </a:lnSpc>
                        <a:spcBef>
                          <a:spcPts val="0"/>
                        </a:spcBef>
                        <a:spcAft>
                          <a:spcPts val="0"/>
                        </a:spcAft>
                      </a:pPr>
                      <a:r>
                        <a:rPr lang="en-US" sz="1200" b="1" dirty="0">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Speaker</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571"/>
                    </a:solidFill>
                  </a:tcPr>
                </a:tc>
                <a:extLst>
                  <a:ext uri="{0D108BD9-81ED-4DB2-BD59-A6C34878D82A}">
                    <a16:rowId xmlns:a16="http://schemas.microsoft.com/office/drawing/2014/main" val="271360870"/>
                  </a:ext>
                </a:extLst>
              </a:tr>
              <a:tr h="331533">
                <a:tc>
                  <a:txBody>
                    <a:bodyPr/>
                    <a:lstStyle/>
                    <a:p>
                      <a:pPr marL="0" marR="102870">
                        <a:lnSpc>
                          <a:spcPct val="115000"/>
                        </a:lnSpc>
                        <a:spcBef>
                          <a:spcPts val="0"/>
                        </a:spcBef>
                        <a:spcAft>
                          <a:spcPts val="0"/>
                        </a:spcAft>
                        <a:tabLst>
                          <a:tab pos="560070" algn="ctr"/>
                        </a:tabLs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8:00</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gridSpan="2">
                  <a:txBody>
                    <a:bodyPr/>
                    <a:lstStyle/>
                    <a:p>
                      <a:pPr marL="0" marR="102870">
                        <a:lnSpc>
                          <a:spcPct val="115000"/>
                        </a:lnSpc>
                        <a:spcBef>
                          <a:spcPts val="0"/>
                        </a:spcBef>
                        <a:spcAft>
                          <a:spcPts val="0"/>
                        </a:spcAf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Convene Meeting</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extLst>
                  <a:ext uri="{0D108BD9-81ED-4DB2-BD59-A6C34878D82A}">
                    <a16:rowId xmlns:a16="http://schemas.microsoft.com/office/drawing/2014/main" val="2598155790"/>
                  </a:ext>
                </a:extLst>
              </a:tr>
              <a:tr h="331533">
                <a:tc>
                  <a:txBody>
                    <a:bodyPr/>
                    <a:lstStyle/>
                    <a:p>
                      <a:pPr marL="0" marR="102870">
                        <a:lnSpc>
                          <a:spcPct val="115000"/>
                        </a:lnSpc>
                        <a:spcBef>
                          <a:spcPts val="0"/>
                        </a:spcBef>
                        <a:spcAft>
                          <a:spcPts val="0"/>
                        </a:spcAft>
                        <a:tabLst>
                          <a:tab pos="560070" algn="ctr"/>
                        </a:tabLst>
                      </a:pPr>
                      <a:r>
                        <a:rPr lang="en-US" sz="1200" dirty="0">
                          <a:effectLst/>
                          <a:latin typeface="Segoe UI" panose="020B0502040204020203" pitchFamily="34" charset="0"/>
                          <a:ea typeface="Times New Roman" panose="02020603050405020304" pitchFamily="18" charset="0"/>
                          <a:cs typeface="Times New Roman" panose="02020603050405020304" pitchFamily="18" charset="0"/>
                        </a:rPr>
                        <a:t>8:00</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9419735"/>
                  </a:ext>
                </a:extLst>
              </a:tr>
              <a:tr h="404771">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224274004"/>
                  </a:ext>
                </a:extLst>
              </a:tr>
              <a:tr h="331533">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3760212"/>
                  </a:ext>
                </a:extLst>
              </a:tr>
              <a:tr h="331533">
                <a:tc>
                  <a:txBody>
                    <a:bodyPr/>
                    <a:lstStyle/>
                    <a:p>
                      <a:pPr marL="0" marR="102870">
                        <a:lnSpc>
                          <a:spcPct val="115000"/>
                        </a:lnSpc>
                        <a:spcBef>
                          <a:spcPts val="0"/>
                        </a:spcBef>
                        <a:spcAft>
                          <a:spcPts val="0"/>
                        </a:spcAft>
                        <a:tabLst>
                          <a:tab pos="560070" algn="ctr"/>
                        </a:tabLs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10:00</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Break</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r>
                        <a:rPr lang="en-US" sz="12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766597345"/>
                  </a:ext>
                </a:extLst>
              </a:tr>
              <a:tr h="331533">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2881883"/>
                  </a:ext>
                </a:extLst>
              </a:tr>
              <a:tr h="331533">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727699409"/>
                  </a:ext>
                </a:extLst>
              </a:tr>
              <a:tr h="331533">
                <a:tc>
                  <a:txBody>
                    <a:bodyPr/>
                    <a:lstStyle/>
                    <a:p>
                      <a:pPr marL="0" marR="102870" algn="l" defTabSz="914400" rtl="0" eaLnBrk="1" latinLnBrk="0" hangingPunct="1">
                        <a:lnSpc>
                          <a:spcPct val="115000"/>
                        </a:lnSpc>
                        <a:spcBef>
                          <a:spcPts val="0"/>
                        </a:spcBef>
                        <a:spcAft>
                          <a:spcPts val="0"/>
                        </a:spcAft>
                        <a:tabLst>
                          <a:tab pos="560070" algn="ctr"/>
                        </a:tabLst>
                      </a:pPr>
                      <a:endParaRPr lang="en-US" sz="1200" kern="12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gn="l" defTabSz="914400" rtl="0" eaLnBrk="1" latinLnBrk="0" hangingPunct="1">
                        <a:lnSpc>
                          <a:spcPct val="115000"/>
                        </a:lnSpc>
                        <a:spcBef>
                          <a:spcPts val="0"/>
                        </a:spcBef>
                        <a:spcAft>
                          <a:spcPts val="0"/>
                        </a:spcAft>
                      </a:pPr>
                      <a:endParaRPr lang="en-US" sz="1200" kern="12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gn="l" defTabSz="914400" rtl="0" eaLnBrk="1" latinLnBrk="0" hangingPunct="1">
                        <a:lnSpc>
                          <a:spcPct val="115000"/>
                        </a:lnSpc>
                        <a:spcBef>
                          <a:spcPts val="0"/>
                        </a:spcBef>
                        <a:spcAft>
                          <a:spcPts val="0"/>
                        </a:spcAft>
                      </a:pPr>
                      <a:endParaRPr lang="en-US" sz="1200" kern="12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39373010"/>
                  </a:ext>
                </a:extLst>
              </a:tr>
              <a:tr h="331533">
                <a:tc>
                  <a:txBody>
                    <a:bodyPr/>
                    <a:lstStyle/>
                    <a:p>
                      <a:pPr marL="0" marR="102870">
                        <a:lnSpc>
                          <a:spcPct val="115000"/>
                        </a:lnSpc>
                        <a:spcBef>
                          <a:spcPts val="0"/>
                        </a:spcBef>
                        <a:spcAft>
                          <a:spcPts val="0"/>
                        </a:spcAft>
                        <a:tabLst>
                          <a:tab pos="560070" algn="ctr"/>
                        </a:tabLs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12:00</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Lunch</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r>
                        <a:rPr lang="en-US" sz="12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409255333"/>
                  </a:ext>
                </a:extLst>
              </a:tr>
              <a:tr h="331533">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8939695"/>
                  </a:ext>
                </a:extLst>
              </a:tr>
              <a:tr h="331533">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690304744"/>
                  </a:ext>
                </a:extLst>
              </a:tr>
              <a:tr h="331533">
                <a:tc>
                  <a:txBody>
                    <a:bodyPr/>
                    <a:lstStyle/>
                    <a:p>
                      <a:pPr marL="0" marR="102870">
                        <a:lnSpc>
                          <a:spcPct val="115000"/>
                        </a:lnSpc>
                        <a:spcBef>
                          <a:spcPts val="0"/>
                        </a:spcBef>
                        <a:spcAft>
                          <a:spcPts val="0"/>
                        </a:spcAft>
                        <a:tabLst>
                          <a:tab pos="560070" algn="ctr"/>
                        </a:tabLs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3:00</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Break</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99979672"/>
                  </a:ext>
                </a:extLst>
              </a:tr>
              <a:tr h="379781">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643200741"/>
                  </a:ext>
                </a:extLst>
              </a:tr>
              <a:tr h="331533">
                <a:tc>
                  <a:txBody>
                    <a:bodyPr/>
                    <a:lstStyle/>
                    <a:p>
                      <a:pPr marL="0" marR="102870">
                        <a:lnSpc>
                          <a:spcPct val="115000"/>
                        </a:lnSpc>
                        <a:spcBef>
                          <a:spcPts val="0"/>
                        </a:spcBef>
                        <a:spcAft>
                          <a:spcPts val="0"/>
                        </a:spcAft>
                        <a:tabLst>
                          <a:tab pos="560070" algn="ctr"/>
                        </a:tabLs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5:00</a:t>
                      </a:r>
                      <a:endParaRPr lang="en-US"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Adjourn</a:t>
                      </a:r>
                      <a:endParaRPr lang="en-US"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r>
                        <a:rPr lang="en-US" sz="12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2754446"/>
                  </a:ext>
                </a:extLst>
              </a:tr>
            </a:tbl>
          </a:graphicData>
        </a:graphic>
      </p:graphicFrame>
      <p:sp>
        <p:nvSpPr>
          <p:cNvPr id="13" name="Title 1"/>
          <p:cNvSpPr>
            <a:spLocks noGrp="1"/>
          </p:cNvSpPr>
          <p:nvPr>
            <p:ph type="title"/>
          </p:nvPr>
        </p:nvSpPr>
        <p:spPr>
          <a:xfrm>
            <a:off x="69850" y="213645"/>
            <a:ext cx="10515600" cy="828942"/>
          </a:xfrm>
          <a:prstGeom prst="rect">
            <a:avLst/>
          </a:prstGeom>
        </p:spPr>
        <p:txBody>
          <a:bodyPr anchor="b"/>
          <a:lstStyle>
            <a:lvl1pPr>
              <a:defRPr sz="4800">
                <a:solidFill>
                  <a:srgbClr val="045571"/>
                </a:solidFill>
                <a:latin typeface="Segoe UI" panose="020B0502040204020203" pitchFamily="34" charset="0"/>
                <a:cs typeface="Segoe UI"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152894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ad Chart layou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598400" cy="1381961"/>
          </a:xfrm>
          <a:prstGeom prst="rect">
            <a:avLst/>
          </a:prstGeom>
        </p:spPr>
      </p:pic>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598400" cy="1381961"/>
          </a:xfrm>
          <a:prstGeom prst="rect">
            <a:avLst/>
          </a:prstGeom>
        </p:spPr>
      </p:pic>
      <p:sp>
        <p:nvSpPr>
          <p:cNvPr id="8" name="Title 1"/>
          <p:cNvSpPr>
            <a:spLocks noGrp="1"/>
          </p:cNvSpPr>
          <p:nvPr>
            <p:ph type="title"/>
          </p:nvPr>
        </p:nvSpPr>
        <p:spPr>
          <a:xfrm>
            <a:off x="69850" y="213645"/>
            <a:ext cx="10515600" cy="828942"/>
          </a:xfrm>
          <a:prstGeom prst="rect">
            <a:avLst/>
          </a:prstGeom>
        </p:spPr>
        <p:txBody>
          <a:bodyPr anchor="b"/>
          <a:lstStyle>
            <a:lvl1pPr>
              <a:defRPr sz="4800">
                <a:solidFill>
                  <a:srgbClr val="045571"/>
                </a:solidFill>
                <a:latin typeface="Segoe UI" panose="020B0502040204020203" pitchFamily="34" charset="0"/>
                <a:cs typeface="Segoe UI" panose="020B0502040204020203" pitchFamily="34" charset="0"/>
              </a:defRPr>
            </a:lvl1pPr>
          </a:lstStyle>
          <a:p>
            <a:r>
              <a:rPr lang="en-US" dirty="0"/>
              <a:t>Click to edit Master title style</a:t>
            </a: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b="27631"/>
          <a:stretch/>
        </p:blipFill>
        <p:spPr>
          <a:xfrm rot="10800000">
            <a:off x="-607927" y="6390289"/>
            <a:ext cx="13474840" cy="579484"/>
          </a:xfrm>
          <a:prstGeom prst="rect">
            <a:avLst/>
          </a:prstGeom>
        </p:spPr>
      </p:pic>
      <p:sp>
        <p:nvSpPr>
          <p:cNvPr id="10" name="Slide Number Placeholder 3"/>
          <p:cNvSpPr>
            <a:spLocks noGrp="1"/>
          </p:cNvSpPr>
          <p:nvPr>
            <p:ph type="sldNum" sz="quarter" idx="11"/>
          </p:nvPr>
        </p:nvSpPr>
        <p:spPr>
          <a:xfrm>
            <a:off x="9362631" y="6506755"/>
            <a:ext cx="2743200" cy="365125"/>
          </a:xfrm>
        </p:spPr>
        <p:txBody>
          <a:bodyPr/>
          <a:lstStyle>
            <a:lvl1pPr>
              <a:defRPr>
                <a:solidFill>
                  <a:schemeClr val="bg2">
                    <a:lumMod val="90000"/>
                  </a:schemeClr>
                </a:solidFill>
              </a:defRPr>
            </a:lvl1pPr>
          </a:lstStyle>
          <a:p>
            <a:fld id="{A916C171-007E-46CF-80D5-F89E015BD616}" type="slidenum">
              <a:rPr lang="en-US" smtClean="0"/>
              <a:pPr/>
              <a:t>‹#›</a:t>
            </a:fld>
            <a:endParaRPr lang="en-US" dirty="0"/>
          </a:p>
        </p:txBody>
      </p:sp>
      <p:graphicFrame>
        <p:nvGraphicFramePr>
          <p:cNvPr id="2" name="Table 1"/>
          <p:cNvGraphicFramePr>
            <a:graphicFrameLocks noGrp="1"/>
          </p:cNvGraphicFramePr>
          <p:nvPr userDrawn="1">
            <p:extLst>
              <p:ext uri="{D42A27DB-BD31-4B8C-83A1-F6EECF244321}">
                <p14:modId xmlns:p14="http://schemas.microsoft.com/office/powerpoint/2010/main" val="271191812"/>
              </p:ext>
            </p:extLst>
          </p:nvPr>
        </p:nvGraphicFramePr>
        <p:xfrm>
          <a:off x="165538" y="1532083"/>
          <a:ext cx="11274358" cy="4846320"/>
        </p:xfrm>
        <a:graphic>
          <a:graphicData uri="http://schemas.openxmlformats.org/drawingml/2006/table">
            <a:tbl>
              <a:tblPr bandRow="1">
                <a:tableStyleId>{BDBED569-4797-4DF1-A0F4-6AAB3CD982D8}</a:tableStyleId>
              </a:tblPr>
              <a:tblGrid>
                <a:gridCol w="5511907">
                  <a:extLst>
                    <a:ext uri="{9D8B030D-6E8A-4147-A177-3AD203B41FA5}">
                      <a16:colId xmlns:a16="http://schemas.microsoft.com/office/drawing/2014/main" val="3455249154"/>
                    </a:ext>
                  </a:extLst>
                </a:gridCol>
                <a:gridCol w="5762451">
                  <a:extLst>
                    <a:ext uri="{9D8B030D-6E8A-4147-A177-3AD203B41FA5}">
                      <a16:colId xmlns:a16="http://schemas.microsoft.com/office/drawing/2014/main" val="3729642697"/>
                    </a:ext>
                  </a:extLst>
                </a:gridCol>
              </a:tblGrid>
              <a:tr h="365760">
                <a:tc>
                  <a:txBody>
                    <a:bodyPr/>
                    <a:lstStyle/>
                    <a:p>
                      <a:r>
                        <a:rPr lang="en-US" b="1" dirty="0">
                          <a:latin typeface="Segoe UI" panose="020B0502040204020203" pitchFamily="34" charset="0"/>
                          <a:cs typeface="Segoe UI" panose="020B0502040204020203" pitchFamily="34" charset="0"/>
                        </a:rPr>
                        <a:t>PROJECT INFORMATION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B5C1"/>
                    </a:solidFill>
                  </a:tcPr>
                </a:tc>
                <a:tc>
                  <a:txBody>
                    <a:bodyPr/>
                    <a:lstStyle/>
                    <a:p>
                      <a:r>
                        <a:rPr lang="en-US" b="1" dirty="0">
                          <a:latin typeface="Segoe UI" panose="020B0502040204020203" pitchFamily="34" charset="0"/>
                          <a:cs typeface="Segoe UI" panose="020B0502040204020203" pitchFamily="34" charset="0"/>
                        </a:rPr>
                        <a:t>OBJECTIVE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B5C1"/>
                    </a:solidFill>
                  </a:tcPr>
                </a:tc>
                <a:extLst>
                  <a:ext uri="{0D108BD9-81ED-4DB2-BD59-A6C34878D82A}">
                    <a16:rowId xmlns:a16="http://schemas.microsoft.com/office/drawing/2014/main" val="3992270513"/>
                  </a:ext>
                </a:extLst>
              </a:tr>
              <a:tr h="2286000">
                <a:tc>
                  <a:txBody>
                    <a:bodyPr/>
                    <a:lstStyle/>
                    <a:p>
                      <a:r>
                        <a:rPr lang="en-US" sz="1800" u="sng" dirty="0">
                          <a:latin typeface="Segoe UI" panose="020B0502040204020203" pitchFamily="34" charset="0"/>
                          <a:cs typeface="Segoe UI" panose="020B0502040204020203" pitchFamily="34" charset="0"/>
                        </a:rPr>
                        <a:t>Prime/Lead</a:t>
                      </a:r>
                      <a:r>
                        <a:rPr lang="en-US" sz="1800" dirty="0">
                          <a:latin typeface="Segoe UI" panose="020B0502040204020203" pitchFamily="34" charset="0"/>
                          <a:cs typeface="Segoe UI" panose="020B0502040204020203" pitchFamily="34" charset="0"/>
                        </a:rPr>
                        <a:t>:</a:t>
                      </a:r>
                    </a:p>
                    <a:p>
                      <a:endParaRPr lang="en-US" sz="1800" dirty="0">
                        <a:latin typeface="Segoe UI" panose="020B0502040204020203" pitchFamily="34" charset="0"/>
                        <a:cs typeface="Segoe UI" panose="020B0502040204020203" pitchFamily="34" charset="0"/>
                      </a:endParaRPr>
                    </a:p>
                    <a:p>
                      <a:r>
                        <a:rPr lang="en-US" sz="1800" u="sng" dirty="0">
                          <a:latin typeface="Segoe UI" panose="020B0502040204020203" pitchFamily="34" charset="0"/>
                          <a:cs typeface="Segoe UI" panose="020B0502040204020203" pitchFamily="34" charset="0"/>
                        </a:rPr>
                        <a:t>Team Members</a:t>
                      </a:r>
                      <a:r>
                        <a:rPr lang="en-US" sz="1800" dirty="0">
                          <a:latin typeface="Segoe UI" panose="020B0502040204020203" pitchFamily="34" charset="0"/>
                          <a:cs typeface="Segoe UI" panose="020B0502040204020203" pitchFamily="34" charset="0"/>
                        </a:rPr>
                        <a:t>:  </a:t>
                      </a:r>
                    </a:p>
                    <a:p>
                      <a:endParaRPr lang="en-US" sz="1800" dirty="0">
                        <a:latin typeface="Segoe UI" panose="020B0502040204020203" pitchFamily="34" charset="0"/>
                        <a:cs typeface="Segoe UI" panose="020B0502040204020203" pitchFamily="34" charset="0"/>
                      </a:endParaRPr>
                    </a:p>
                    <a:p>
                      <a:r>
                        <a:rPr lang="en-US" sz="1800" u="sng" dirty="0">
                          <a:latin typeface="Segoe UI" panose="020B0502040204020203" pitchFamily="34" charset="0"/>
                          <a:cs typeface="Segoe UI" panose="020B0502040204020203" pitchFamily="34" charset="0"/>
                        </a:rPr>
                        <a:t>Duration</a:t>
                      </a:r>
                      <a:r>
                        <a:rPr lang="en-US" sz="1800" dirty="0">
                          <a:latin typeface="Segoe UI" panose="020B0502040204020203" pitchFamily="34" charset="0"/>
                          <a:cs typeface="Segoe UI" panose="020B0502040204020203"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Segoe UI" panose="020B0502040204020203" pitchFamily="34" charset="0"/>
                          <a:cs typeface="Segoe UI" panose="020B0502040204020203" pitchFamily="34" charset="0"/>
                        </a:rPr>
                        <a:t>Enter</a:t>
                      </a:r>
                      <a:r>
                        <a:rPr lang="en-US" baseline="0" dirty="0">
                          <a:latin typeface="Segoe UI" panose="020B0502040204020203" pitchFamily="34" charset="0"/>
                          <a:cs typeface="Segoe UI" panose="020B0502040204020203" pitchFamily="34" charset="0"/>
                        </a:rPr>
                        <a:t> objective here.</a:t>
                      </a:r>
                      <a:endParaRPr lang="en-US"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9032222"/>
                  </a:ext>
                </a:extLst>
              </a:tr>
              <a:tr h="365760">
                <a:tc>
                  <a:txBody>
                    <a:bodyPr/>
                    <a:lstStyle/>
                    <a:p>
                      <a:r>
                        <a:rPr lang="en-US" b="1" dirty="0">
                          <a:latin typeface="Segoe UI" panose="020B0502040204020203" pitchFamily="34" charset="0"/>
                          <a:cs typeface="Segoe UI" panose="020B0502040204020203" pitchFamily="34" charset="0"/>
                        </a:rPr>
                        <a:t>DELIVERABLES/BENEFITS/ROI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B5C1"/>
                    </a:solidFill>
                  </a:tcPr>
                </a:tc>
                <a:tc>
                  <a:txBody>
                    <a:bodyPr/>
                    <a:lstStyle/>
                    <a:p>
                      <a:r>
                        <a:rPr lang="en-US" b="1" dirty="0">
                          <a:latin typeface="Segoe UI" panose="020B0502040204020203" pitchFamily="34" charset="0"/>
                          <a:cs typeface="Segoe UI" panose="020B0502040204020203" pitchFamily="34" charset="0"/>
                        </a:rPr>
                        <a:t>FINANCIAL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B5C1"/>
                    </a:solidFill>
                  </a:tcPr>
                </a:tc>
                <a:extLst>
                  <a:ext uri="{0D108BD9-81ED-4DB2-BD59-A6C34878D82A}">
                    <a16:rowId xmlns:a16="http://schemas.microsoft.com/office/drawing/2014/main" val="2005705520"/>
                  </a:ext>
                </a:extLst>
              </a:tr>
              <a:tr h="1828800">
                <a:tc>
                  <a:txBody>
                    <a:bodyPr/>
                    <a:lstStyle/>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 </a:t>
                      </a: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 </a:t>
                      </a:r>
                    </a:p>
                    <a:p>
                      <a:pPr marL="285750" indent="-285750">
                        <a:buFont typeface="Arial" panose="020B0604020202020204" pitchFamily="34" charset="0"/>
                        <a:buChar char="•"/>
                      </a:pPr>
                      <a:endParaRPr lang="en-US"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Segoe UI" panose="020B0502040204020203" pitchFamily="34" charset="0"/>
                          <a:cs typeface="Segoe UI" panose="020B0502040204020203" pitchFamily="34" charset="0"/>
                        </a:rPr>
                        <a:t>Program Funds:  $</a:t>
                      </a:r>
                    </a:p>
                    <a:p>
                      <a:r>
                        <a:rPr lang="en-US" dirty="0">
                          <a:latin typeface="Segoe UI" panose="020B0502040204020203" pitchFamily="34" charset="0"/>
                          <a:cs typeface="Segoe UI" panose="020B0502040204020203" pitchFamily="34" charset="0"/>
                        </a:rPr>
                        <a:t>Cost</a:t>
                      </a:r>
                      <a:r>
                        <a:rPr lang="en-US" baseline="0" dirty="0">
                          <a:latin typeface="Segoe UI" panose="020B0502040204020203" pitchFamily="34" charset="0"/>
                          <a:cs typeface="Segoe UI" panose="020B0502040204020203" pitchFamily="34" charset="0"/>
                        </a:rPr>
                        <a:t> Share:         $</a:t>
                      </a:r>
                      <a:endParaRPr lang="en-US"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075137"/>
                  </a:ext>
                </a:extLst>
              </a:tr>
            </a:tbl>
          </a:graphicData>
        </a:graphic>
      </p:graphicFrame>
      <p:sp>
        <p:nvSpPr>
          <p:cNvPr id="11" name="TextBox 10"/>
          <p:cNvSpPr txBox="1"/>
          <p:nvPr userDrawn="1"/>
        </p:nvSpPr>
        <p:spPr>
          <a:xfrm>
            <a:off x="69850" y="1088325"/>
            <a:ext cx="5459401"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Subtitle</a:t>
            </a:r>
          </a:p>
        </p:txBody>
      </p:sp>
      <p:sp>
        <p:nvSpPr>
          <p:cNvPr id="12" name="TextBox 11"/>
          <p:cNvSpPr txBox="1"/>
          <p:nvPr userDrawn="1"/>
        </p:nvSpPr>
        <p:spPr>
          <a:xfrm>
            <a:off x="10135485" y="1046285"/>
            <a:ext cx="1282776" cy="369332"/>
          </a:xfrm>
          <a:prstGeom prst="rect">
            <a:avLst/>
          </a:prstGeom>
          <a:noFill/>
        </p:spPr>
        <p:txBody>
          <a:bodyPr wrap="square" rtlCol="0">
            <a:spAutoFit/>
          </a:bodyPr>
          <a:lstStyle/>
          <a:p>
            <a:pPr algn="r"/>
            <a:r>
              <a:rPr lang="en-US" dirty="0">
                <a:latin typeface="Segoe UI" panose="020B0502040204020203" pitchFamily="34" charset="0"/>
                <a:cs typeface="Segoe UI" panose="020B0502040204020203" pitchFamily="34" charset="0"/>
              </a:rPr>
              <a:t>0/00</a:t>
            </a:r>
          </a:p>
        </p:txBody>
      </p:sp>
    </p:spTree>
    <p:extLst>
      <p:ext uri="{BB962C8B-B14F-4D97-AF65-F5344CB8AC3E}">
        <p14:creationId xmlns:p14="http://schemas.microsoft.com/office/powerpoint/2010/main" val="3264215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EAF7FE"/>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766219"/>
            <a:ext cx="10515600" cy="1325563"/>
          </a:xfrm>
          <a:prstGeom prst="rect">
            <a:avLst/>
          </a:prstGeom>
        </p:spPr>
        <p:txBody>
          <a:bodyPr/>
          <a:lstStyle>
            <a:lvl1pPr algn="ctr">
              <a:defRPr>
                <a:latin typeface="Segoe UI" panose="020B0502040204020203" pitchFamily="34" charset="0"/>
                <a:cs typeface="Segoe UI" panose="020B0502040204020203" pitchFamily="34" charset="0"/>
              </a:defRPr>
            </a:lvl1pPr>
          </a:lstStyle>
          <a:p>
            <a:r>
              <a:rPr lang="en-US" dirty="0"/>
              <a:t>Questions?</a:t>
            </a:r>
          </a:p>
        </p:txBody>
      </p:sp>
      <p:sp>
        <p:nvSpPr>
          <p:cNvPr id="4" name="Slide Number Placeholder 3"/>
          <p:cNvSpPr>
            <a:spLocks noGrp="1"/>
          </p:cNvSpPr>
          <p:nvPr>
            <p:ph type="sldNum" sz="quarter" idx="11"/>
          </p:nvPr>
        </p:nvSpPr>
        <p:spPr/>
        <p:txBody>
          <a:bodyPr/>
          <a:lstStyle>
            <a:lvl1pPr>
              <a:defRPr>
                <a:solidFill>
                  <a:schemeClr val="bg2">
                    <a:lumMod val="50000"/>
                  </a:schemeClr>
                </a:solidFill>
              </a:defRPr>
            </a:lvl1pPr>
          </a:lstStyle>
          <a:p>
            <a:fld id="{A916C171-007E-46CF-80D5-F89E015BD616}"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276" y="5649579"/>
            <a:ext cx="1143000" cy="1143000"/>
          </a:xfrm>
          <a:prstGeom prst="rect">
            <a:avLst/>
          </a:prstGeom>
        </p:spPr>
      </p:pic>
    </p:spTree>
    <p:extLst>
      <p:ext uri="{BB962C8B-B14F-4D97-AF65-F5344CB8AC3E}">
        <p14:creationId xmlns:p14="http://schemas.microsoft.com/office/powerpoint/2010/main" val="426938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2589610"/>
            <a:ext cx="9144000" cy="2387600"/>
          </a:xfrm>
          <a:prstGeom prst="rect">
            <a:avLst/>
          </a:prstGeom>
        </p:spPr>
        <p:txBody>
          <a:bodyPr anchor="b"/>
          <a:lstStyle>
            <a:lvl1pPr algn="r">
              <a:defRPr sz="4800">
                <a:latin typeface="Segoe UI" panose="020B0502040204020203" pitchFamily="34" charset="0"/>
                <a:cs typeface="Segoe UI" panose="020B05020402040202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743200" y="4977210"/>
            <a:ext cx="9144000" cy="1061640"/>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701" y="-240918"/>
            <a:ext cx="12355313" cy="1976850"/>
          </a:xfrm>
          <a:prstGeom prst="rect">
            <a:avLst/>
          </a:prstGeom>
        </p:spPr>
      </p:pic>
      <p:sp>
        <p:nvSpPr>
          <p:cNvPr id="5" name="Slide Number Placeholder 4"/>
          <p:cNvSpPr>
            <a:spLocks noGrp="1"/>
          </p:cNvSpPr>
          <p:nvPr>
            <p:ph type="sldNum" sz="quarter" idx="11"/>
          </p:nvPr>
        </p:nvSpPr>
        <p:spPr/>
        <p:txBody>
          <a:bodyPr/>
          <a:lstStyle>
            <a:lvl1pPr>
              <a:defRPr>
                <a:solidFill>
                  <a:schemeClr val="tx1"/>
                </a:solidFill>
              </a:defRPr>
            </a:lvl1pPr>
          </a:lstStyle>
          <a:p>
            <a:fld id="{A916C171-007E-46CF-80D5-F89E015BD616}" type="slidenum">
              <a:rPr lang="en-US" smtClean="0"/>
              <a:pPr/>
              <a:t>‹#›</a:t>
            </a:fld>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7650" y="5410291"/>
            <a:ext cx="1311184" cy="1311184"/>
          </a:xfrm>
          <a:prstGeom prst="rect">
            <a:avLst/>
          </a:prstGeom>
        </p:spPr>
      </p:pic>
    </p:spTree>
    <p:extLst>
      <p:ext uri="{BB962C8B-B14F-4D97-AF65-F5344CB8AC3E}">
        <p14:creationId xmlns:p14="http://schemas.microsoft.com/office/powerpoint/2010/main" val="18816698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450" y="1634380"/>
            <a:ext cx="11449050" cy="4542583"/>
          </a:xfrm>
        </p:spPr>
        <p:txBody>
          <a:bodyPr/>
          <a:lstStyle>
            <a:lvl1pPr>
              <a:defRPr sz="3200"/>
            </a:lvl1pPr>
            <a:lvl2pPr>
              <a:defRPr sz="2000">
                <a:solidFill>
                  <a:schemeClr val="bg2">
                    <a:lumMod val="50000"/>
                  </a:schemeClr>
                </a:solidFill>
                <a:latin typeface="Segoe UI" panose="020B0502040204020203" pitchFamily="34" charset="0"/>
                <a:cs typeface="Segoe UI" panose="020B0502040204020203" pitchFamily="34" charset="0"/>
              </a:defRPr>
            </a:lvl2pPr>
            <a:lvl3pPr>
              <a:defRPr sz="1800">
                <a:solidFill>
                  <a:srgbClr val="0688B6"/>
                </a:solidFill>
              </a:defRPr>
            </a:lvl3pPr>
            <a:lvl4pPr>
              <a:defRPr>
                <a:solidFill>
                  <a:schemeClr val="tx2"/>
                </a:solidFill>
              </a:defRPr>
            </a:lvl4pPr>
            <a:lvl5pPr>
              <a:defRPr sz="1400">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598400" cy="1381961"/>
          </a:xfrm>
          <a:prstGeom prst="rect">
            <a:avLst/>
          </a:prstGeom>
        </p:spPr>
      </p:pic>
      <p:sp>
        <p:nvSpPr>
          <p:cNvPr id="8" name="Title 1"/>
          <p:cNvSpPr>
            <a:spLocks noGrp="1"/>
          </p:cNvSpPr>
          <p:nvPr>
            <p:ph type="title"/>
          </p:nvPr>
        </p:nvSpPr>
        <p:spPr>
          <a:xfrm>
            <a:off x="69850" y="97984"/>
            <a:ext cx="10515600" cy="1332704"/>
          </a:xfrm>
          <a:prstGeom prst="rect">
            <a:avLst/>
          </a:prstGeom>
        </p:spPr>
        <p:txBody>
          <a:bodyPr anchor="b"/>
          <a:lstStyle>
            <a:lvl1pPr>
              <a:defRPr sz="4800">
                <a:solidFill>
                  <a:srgbClr val="045571"/>
                </a:solidFill>
                <a:latin typeface="Segoe UI" panose="020B0502040204020203" pitchFamily="34" charset="0"/>
                <a:cs typeface="Segoe UI" panose="020B0502040204020203" pitchFamily="34" charset="0"/>
              </a:defRPr>
            </a:lvl1pPr>
          </a:lstStyle>
          <a:p>
            <a:r>
              <a:rPr lang="en-US"/>
              <a:t>Click to edit Master title style</a:t>
            </a:r>
            <a:endParaRPr lang="en-US" dirty="0"/>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A916C171-007E-46CF-80D5-F89E015BD616}" type="slidenum">
              <a:rPr lang="en-US" smtClean="0"/>
              <a:pPr/>
              <a:t>‹#›</a:t>
            </a:fld>
            <a:endParaRPr lang="en-US" dirty="0"/>
          </a:p>
        </p:txBody>
      </p:sp>
    </p:spTree>
    <p:extLst>
      <p:ext uri="{BB962C8B-B14F-4D97-AF65-F5344CB8AC3E}">
        <p14:creationId xmlns:p14="http://schemas.microsoft.com/office/powerpoint/2010/main" val="2298521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33675" y="2599135"/>
            <a:ext cx="9144000" cy="2387600"/>
          </a:xfrm>
          <a:prstGeom prst="rect">
            <a:avLst/>
          </a:prstGeom>
        </p:spPr>
        <p:txBody>
          <a:bodyPr anchor="b"/>
          <a:lstStyle>
            <a:lvl1pPr algn="r">
              <a:defRPr sz="4800">
                <a:latin typeface="Segoe UI" panose="020B0502040204020203" pitchFamily="34" charset="0"/>
                <a:cs typeface="Segoe UI" panose="020B05020402040202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733675" y="4986735"/>
            <a:ext cx="9144000" cy="604440"/>
          </a:xfrm>
        </p:spPr>
        <p:txBody>
          <a:bodyPr/>
          <a:lstStyle>
            <a:lvl1pPr marL="0" indent="0" algn="r">
              <a:buNone/>
              <a:defRPr sz="2400">
                <a:solidFill>
                  <a:srgbClr val="04557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1" y="-240918"/>
            <a:ext cx="12355313" cy="1976850"/>
          </a:xfrm>
          <a:prstGeom prst="rect">
            <a:avLst/>
          </a:prstGeom>
        </p:spPr>
      </p:pic>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701" y="-240918"/>
            <a:ext cx="12355313" cy="1976850"/>
          </a:xfrm>
          <a:prstGeom prst="rect">
            <a:avLst/>
          </a:prstGeom>
        </p:spPr>
      </p:pic>
      <p:sp>
        <p:nvSpPr>
          <p:cNvPr id="5" name="Slide Number Placeholder 4"/>
          <p:cNvSpPr>
            <a:spLocks noGrp="1"/>
          </p:cNvSpPr>
          <p:nvPr>
            <p:ph type="sldNum" sz="quarter" idx="11"/>
          </p:nvPr>
        </p:nvSpPr>
        <p:spPr/>
        <p:txBody>
          <a:bodyPr/>
          <a:lstStyle>
            <a:lvl1pPr>
              <a:defRPr>
                <a:solidFill>
                  <a:schemeClr val="bg2">
                    <a:lumMod val="50000"/>
                  </a:schemeClr>
                </a:solidFill>
              </a:defRPr>
            </a:lvl1pPr>
          </a:lstStyle>
          <a:p>
            <a:fld id="{A916C171-007E-46CF-80D5-F89E015BD616}" type="slidenum">
              <a:rPr lang="en-US" smtClean="0"/>
              <a:pPr/>
              <a:t>‹#›</a:t>
            </a:fld>
            <a:endParaRPr lang="en-US"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0838" y="5675431"/>
            <a:ext cx="1626901" cy="977918"/>
          </a:xfrm>
          <a:prstGeom prst="rect">
            <a:avLst/>
          </a:prstGeom>
        </p:spPr>
      </p:pic>
    </p:spTree>
    <p:extLst>
      <p:ext uri="{BB962C8B-B14F-4D97-AF65-F5344CB8AC3E}">
        <p14:creationId xmlns:p14="http://schemas.microsoft.com/office/powerpoint/2010/main" val="422569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362631" y="6545535"/>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fld id="{A916C171-007E-46CF-80D5-F89E015BD616}" type="slidenum">
              <a:rPr lang="en-US" smtClean="0"/>
              <a:pPr/>
              <a:t>‹#›</a:t>
            </a:fld>
            <a:endParaRPr lang="en-US" dirty="0"/>
          </a:p>
        </p:txBody>
      </p:sp>
    </p:spTree>
    <p:extLst>
      <p:ext uri="{BB962C8B-B14F-4D97-AF65-F5344CB8AC3E}">
        <p14:creationId xmlns:p14="http://schemas.microsoft.com/office/powerpoint/2010/main" val="759101114"/>
      </p:ext>
    </p:extLst>
  </p:cSld>
  <p:clrMap bg1="lt1" tx1="dk1" bg2="lt2" tx2="dk2" accent1="accent1" accent2="accent2" accent3="accent3" accent4="accent4" accent5="accent5" accent6="accent6" hlink="hlink" folHlink="folHlink"/>
  <p:sldLayoutIdLst>
    <p:sldLayoutId id="2147483653" r:id="rId1"/>
    <p:sldLayoutId id="2147483657" r:id="rId2"/>
    <p:sldLayoutId id="2147483658" r:id="rId3"/>
    <p:sldLayoutId id="2147483660" r:id="rId4"/>
    <p:sldLayoutId id="2147483659" r:id="rId5"/>
    <p:sldLayoutId id="2147483656" r:id="rId6"/>
    <p:sldLayoutId id="2147483661" r:id="rId7"/>
    <p:sldLayoutId id="2147483662"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34055"/>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5759D"/>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362631" y="6545535"/>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fld id="{A916C171-007E-46CF-80D5-F89E015BD616}" type="slidenum">
              <a:rPr lang="en-US" smtClean="0"/>
              <a:pPr/>
              <a:t>‹#›</a:t>
            </a:fld>
            <a:endParaRPr lang="en-US" dirty="0"/>
          </a:p>
        </p:txBody>
      </p:sp>
    </p:spTree>
    <p:extLst>
      <p:ext uri="{BB962C8B-B14F-4D97-AF65-F5344CB8AC3E}">
        <p14:creationId xmlns:p14="http://schemas.microsoft.com/office/powerpoint/2010/main" val="233231425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34055"/>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5759D"/>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visiblewelding.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33675" y="3136463"/>
            <a:ext cx="9144000" cy="2387600"/>
          </a:xfrm>
        </p:spPr>
        <p:txBody>
          <a:bodyPr/>
          <a:lstStyle/>
          <a:p>
            <a:r>
              <a:rPr lang="en-US" dirty="0"/>
              <a:t>High Productivity Reduced Emissions Arc Gouging Process</a:t>
            </a:r>
            <a:br>
              <a:rPr lang="en-US" sz="4800" dirty="0"/>
            </a:br>
            <a:br>
              <a:rPr lang="en-US" sz="4800" dirty="0"/>
            </a:br>
            <a:r>
              <a:rPr lang="en-US" sz="3200" dirty="0">
                <a:solidFill>
                  <a:srgbClr val="045571"/>
                </a:solidFill>
              </a:rPr>
              <a:t>NSRP Project Manager: Mark Smitherman </a:t>
            </a:r>
            <a:br>
              <a:rPr lang="en-US" sz="3200" dirty="0">
                <a:solidFill>
                  <a:srgbClr val="045571"/>
                </a:solidFill>
              </a:rPr>
            </a:br>
            <a:r>
              <a:rPr lang="en-US" sz="3200" dirty="0">
                <a:solidFill>
                  <a:srgbClr val="045571"/>
                </a:solidFill>
              </a:rPr>
              <a:t>NSRP PTR: Vicky Dlugokecki</a:t>
            </a:r>
            <a:endParaRPr lang="en-US" dirty="0"/>
          </a:p>
        </p:txBody>
      </p:sp>
      <p:sp>
        <p:nvSpPr>
          <p:cNvPr id="3" name="Subtitle 2"/>
          <p:cNvSpPr>
            <a:spLocks noGrp="1"/>
          </p:cNvSpPr>
          <p:nvPr>
            <p:ph type="subTitle" idx="1"/>
          </p:nvPr>
        </p:nvSpPr>
        <p:spPr>
          <a:xfrm>
            <a:off x="2733675" y="5524063"/>
            <a:ext cx="9144000" cy="604440"/>
          </a:xfrm>
        </p:spPr>
        <p:txBody>
          <a:bodyPr>
            <a:normAutofit fontScale="70000" lnSpcReduction="20000"/>
          </a:bodyPr>
          <a:lstStyle/>
          <a:p>
            <a:endParaRPr lang="en-US" dirty="0"/>
          </a:p>
          <a:p>
            <a:r>
              <a:rPr lang="en-US" dirty="0"/>
              <a:t>NSRP Weld Panel Meeting – August 2023</a:t>
            </a:r>
          </a:p>
        </p:txBody>
      </p:sp>
      <p:sp>
        <p:nvSpPr>
          <p:cNvPr id="4" name="Slide Number Placeholder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16C171-007E-46CF-80D5-F89E015BD616}" type="slidenum">
              <a:rPr kumimoji="0" lang="en-US" sz="1200" b="0" i="0" u="none" strike="noStrike" kern="1200" cap="none" spc="0" normalizeH="0" baseline="0" noProof="0" smtClean="0">
                <a:ln>
                  <a:noFill/>
                </a:ln>
                <a:solidFill>
                  <a:srgbClr val="E7E6E6">
                    <a:lumMod val="5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7235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Objectives</a:t>
            </a:r>
          </a:p>
        </p:txBody>
      </p:sp>
      <p:sp>
        <p:nvSpPr>
          <p:cNvPr id="3" name="Content Placeholder 2"/>
          <p:cNvSpPr>
            <a:spLocks noGrp="1"/>
          </p:cNvSpPr>
          <p:nvPr>
            <p:ph idx="1"/>
          </p:nvPr>
        </p:nvSpPr>
        <p:spPr>
          <a:xfrm>
            <a:off x="69848" y="1042587"/>
            <a:ext cx="12052301" cy="5435215"/>
          </a:xfrm>
        </p:spPr>
        <p:txBody>
          <a:bodyPr>
            <a:normAutofit/>
          </a:bodyPr>
          <a:lstStyle/>
          <a:p>
            <a:endParaRPr lang="en-US" sz="2400" dirty="0"/>
          </a:p>
          <a:p>
            <a:r>
              <a:rPr lang="en-US" sz="2400" dirty="0"/>
              <a:t>Goal - Reduce the cost and time associated with weld and other metal removal tasks, including new construction, overhaul, maintenance, and repair operations. </a:t>
            </a:r>
          </a:p>
          <a:p>
            <a:endParaRPr lang="en-US" sz="2400" dirty="0"/>
          </a:p>
          <a:p>
            <a:r>
              <a:rPr lang="en-US" sz="2400" dirty="0"/>
              <a:t>Verify that </a:t>
            </a:r>
            <a:r>
              <a:rPr lang="en-US" sz="2400" dirty="0" err="1"/>
              <a:t>WeldVac</a:t>
            </a:r>
            <a:r>
              <a:rPr lang="en-US" sz="2400" dirty="0"/>
              <a:t> methods can produce satisfactory metal removal rates for welds and other materials in U.S. Navy and/or ABS steels and consistently meet the OSHA and other environmental regulations. </a:t>
            </a:r>
            <a:endParaRPr lang="en-US" sz="1600" dirty="0"/>
          </a:p>
        </p:txBody>
      </p:sp>
      <p:sp>
        <p:nvSpPr>
          <p:cNvPr id="4" name="Rectangle 3">
            <a:extLst>
              <a:ext uri="{FF2B5EF4-FFF2-40B4-BE49-F238E27FC236}">
                <a16:creationId xmlns:a16="http://schemas.microsoft.com/office/drawing/2014/main" id="{05B9E6F5-1F8B-860D-2A52-A1386D142855}"/>
              </a:ext>
            </a:extLst>
          </p:cNvPr>
          <p:cNvSpPr>
            <a:spLocks noChangeArrowheads="1"/>
          </p:cNvSpPr>
          <p:nvPr/>
        </p:nvSpPr>
        <p:spPr bwMode="auto">
          <a:xfrm>
            <a:off x="2450052" y="6537795"/>
            <a:ext cx="7291896" cy="338554"/>
          </a:xfrm>
          <a:prstGeom prst="rect">
            <a:avLst/>
          </a:prstGeom>
          <a:noFill/>
          <a:ln w="12700">
            <a:noFill/>
            <a:miter lim="800000"/>
            <a:headEnd type="none" w="sm" len="sm"/>
            <a:tailEnd type="none" w="sm" len="sm"/>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Approved for Public Release; distribution is unlimited</a:t>
            </a:r>
          </a:p>
        </p:txBody>
      </p:sp>
      <p:sp>
        <p:nvSpPr>
          <p:cNvPr id="5" name="Slide Number Placeholder 3">
            <a:extLst>
              <a:ext uri="{FF2B5EF4-FFF2-40B4-BE49-F238E27FC236}">
                <a16:creationId xmlns:a16="http://schemas.microsoft.com/office/drawing/2014/main" id="{5FC20E2A-5921-5F07-EEE3-EFD47436C0A7}"/>
              </a:ext>
            </a:extLst>
          </p:cNvPr>
          <p:cNvSpPr>
            <a:spLocks noGrp="1"/>
          </p:cNvSpPr>
          <p:nvPr>
            <p:ph type="sldNum" sz="quarter" idx="11"/>
          </p:nvPr>
        </p:nvSpPr>
        <p:spPr>
          <a:xfrm>
            <a:off x="9929929" y="6475154"/>
            <a:ext cx="2057400" cy="365125"/>
          </a:xfrm>
        </p:spPr>
        <p:txBody>
          <a:bodyPr/>
          <a:lstStyle/>
          <a:p>
            <a:fld id="{A916C171-007E-46CF-80D5-F89E015BD616}" type="slidenum">
              <a:rPr lang="en-US" smtClean="0"/>
              <a:pPr/>
              <a:t>10</a:t>
            </a:fld>
            <a:endParaRPr lang="en-US" dirty="0"/>
          </a:p>
        </p:txBody>
      </p:sp>
    </p:spTree>
    <p:extLst>
      <p:ext uri="{BB962C8B-B14F-4D97-AF65-F5344CB8AC3E}">
        <p14:creationId xmlns:p14="http://schemas.microsoft.com/office/powerpoint/2010/main" val="1869067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8088"/>
            <a:ext cx="12120880" cy="828942"/>
          </a:xfrm>
        </p:spPr>
        <p:txBody>
          <a:bodyPr/>
          <a:lstStyle/>
          <a:p>
            <a:r>
              <a:rPr lang="en-US" sz="4000" dirty="0"/>
              <a:t>Task 2 – Identification of </a:t>
            </a:r>
            <a:r>
              <a:rPr lang="en-US" sz="4000" dirty="0" err="1"/>
              <a:t>WeldVac</a:t>
            </a:r>
            <a:r>
              <a:rPr lang="en-US" sz="4000" dirty="0"/>
              <a:t> Parameter Sets</a:t>
            </a:r>
          </a:p>
        </p:txBody>
      </p:sp>
      <p:sp>
        <p:nvSpPr>
          <p:cNvPr id="3" name="Content Placeholder 2"/>
          <p:cNvSpPr>
            <a:spLocks noGrp="1"/>
          </p:cNvSpPr>
          <p:nvPr>
            <p:ph idx="1"/>
          </p:nvPr>
        </p:nvSpPr>
        <p:spPr>
          <a:xfrm>
            <a:off x="0" y="1087030"/>
            <a:ext cx="11550650" cy="5770970"/>
          </a:xfrm>
        </p:spPr>
        <p:txBody>
          <a:bodyPr>
            <a:normAutofit/>
          </a:bodyPr>
          <a:lstStyle/>
          <a:p>
            <a:r>
              <a:rPr lang="en-US" sz="2400" dirty="0"/>
              <a:t>A </a:t>
            </a:r>
            <a:r>
              <a:rPr lang="en-US" sz="2400" dirty="0" err="1"/>
              <a:t>WeldVac</a:t>
            </a:r>
            <a:r>
              <a:rPr lang="en-US" sz="2400" dirty="0"/>
              <a:t> system will be set up at EWI.</a:t>
            </a:r>
          </a:p>
          <a:p>
            <a:pPr lvl="1"/>
            <a:r>
              <a:rPr lang="en-US" sz="2000" dirty="0"/>
              <a:t>Vigor will provide welded test coupons for the target application.</a:t>
            </a:r>
          </a:p>
          <a:p>
            <a:pPr lvl="1"/>
            <a:r>
              <a:rPr lang="en-US" sz="2000" dirty="0"/>
              <a:t>Parameters for removing the welds for the target application in the selected positions will be developed. </a:t>
            </a:r>
          </a:p>
          <a:p>
            <a:pPr lvl="2"/>
            <a:r>
              <a:rPr lang="en-US" sz="1600" dirty="0"/>
              <a:t>Metal removal rates, heat inputs, and other data to inform a clear business case analysis will be documented. </a:t>
            </a:r>
          </a:p>
          <a:p>
            <a:r>
              <a:rPr lang="en-US" sz="2400" dirty="0"/>
              <a:t>A CAG system will be set up at EWI.</a:t>
            </a:r>
          </a:p>
          <a:p>
            <a:pPr lvl="1"/>
            <a:r>
              <a:rPr lang="en-US" sz="2000" dirty="0"/>
              <a:t>CAG procedures provided by Vigor will be used to remove the welds on the target application in the selected positions.</a:t>
            </a:r>
          </a:p>
          <a:p>
            <a:pPr lvl="2"/>
            <a:r>
              <a:rPr lang="en-US" sz="1600" dirty="0"/>
              <a:t>Metal removal rates, heat inputs, and other data for the business case will be documented. </a:t>
            </a:r>
          </a:p>
          <a:p>
            <a:r>
              <a:rPr lang="en-US" sz="2400" dirty="0"/>
              <a:t>Trials will be performed to compare the environmental impact of </a:t>
            </a:r>
            <a:r>
              <a:rPr lang="en-US" sz="2400" dirty="0" err="1"/>
              <a:t>WeldVac</a:t>
            </a:r>
            <a:r>
              <a:rPr lang="en-US" sz="2400" dirty="0"/>
              <a:t> process with the CAG process for the target application. </a:t>
            </a:r>
          </a:p>
          <a:p>
            <a:pPr lvl="1"/>
            <a:r>
              <a:rPr lang="en-US" sz="2000" dirty="0"/>
              <a:t>BSI Group will be at EWI for these trials and will perform the analysis. </a:t>
            </a:r>
          </a:p>
          <a:p>
            <a:pPr lvl="1"/>
            <a:r>
              <a:rPr lang="en-US" sz="2000" dirty="0"/>
              <a:t>Trials will be performed with each metal removal process.</a:t>
            </a:r>
          </a:p>
          <a:p>
            <a:pPr lvl="1"/>
            <a:r>
              <a:rPr lang="en-US" sz="2000" dirty="0"/>
              <a:t>Environmental data will be measured:</a:t>
            </a:r>
          </a:p>
          <a:p>
            <a:pPr lvl="2"/>
            <a:r>
              <a:rPr lang="en-US" sz="1600" dirty="0"/>
              <a:t>Noise in and around the work area.</a:t>
            </a:r>
          </a:p>
          <a:p>
            <a:pPr lvl="2"/>
            <a:r>
              <a:rPr lang="en-US" sz="1600" dirty="0"/>
              <a:t>Air monitoring including personal breathing zone and area air sampled for calculation of total weld fume and respirable particulates. </a:t>
            </a:r>
          </a:p>
          <a:p>
            <a:endParaRPr lang="en-US" sz="2400" dirty="0"/>
          </a:p>
        </p:txBody>
      </p:sp>
      <p:sp>
        <p:nvSpPr>
          <p:cNvPr id="5" name="Rectangle 4">
            <a:extLst>
              <a:ext uri="{FF2B5EF4-FFF2-40B4-BE49-F238E27FC236}">
                <a16:creationId xmlns:a16="http://schemas.microsoft.com/office/drawing/2014/main" id="{4354BD26-3207-EE93-683B-E0BD89B9953C}"/>
              </a:ext>
            </a:extLst>
          </p:cNvPr>
          <p:cNvSpPr>
            <a:spLocks noChangeArrowheads="1"/>
          </p:cNvSpPr>
          <p:nvPr/>
        </p:nvSpPr>
        <p:spPr bwMode="auto">
          <a:xfrm>
            <a:off x="2450052" y="6537795"/>
            <a:ext cx="7291896" cy="338554"/>
          </a:xfrm>
          <a:prstGeom prst="rect">
            <a:avLst/>
          </a:prstGeom>
          <a:noFill/>
          <a:ln w="12700">
            <a:noFill/>
            <a:miter lim="800000"/>
            <a:headEnd type="none" w="sm" len="sm"/>
            <a:tailEnd type="none" w="sm" len="sm"/>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Approved for Public Release; distribution is unlimited</a:t>
            </a:r>
          </a:p>
        </p:txBody>
      </p:sp>
      <p:sp>
        <p:nvSpPr>
          <p:cNvPr id="6" name="Slide Number Placeholder 3">
            <a:extLst>
              <a:ext uri="{FF2B5EF4-FFF2-40B4-BE49-F238E27FC236}">
                <a16:creationId xmlns:a16="http://schemas.microsoft.com/office/drawing/2014/main" id="{0EB53F4B-2F1B-BC65-DC9E-B9A2B943D980}"/>
              </a:ext>
            </a:extLst>
          </p:cNvPr>
          <p:cNvSpPr>
            <a:spLocks noGrp="1"/>
          </p:cNvSpPr>
          <p:nvPr>
            <p:ph type="sldNum" sz="quarter" idx="11"/>
          </p:nvPr>
        </p:nvSpPr>
        <p:spPr>
          <a:xfrm>
            <a:off x="9929929" y="6475154"/>
            <a:ext cx="2057400" cy="365125"/>
          </a:xfrm>
        </p:spPr>
        <p:txBody>
          <a:bodyPr/>
          <a:lstStyle/>
          <a:p>
            <a:fld id="{A916C171-007E-46CF-80D5-F89E015BD616}" type="slidenum">
              <a:rPr lang="en-US" smtClean="0"/>
              <a:pPr/>
              <a:t>11</a:t>
            </a:fld>
            <a:endParaRPr lang="en-US" dirty="0"/>
          </a:p>
        </p:txBody>
      </p:sp>
      <p:sp>
        <p:nvSpPr>
          <p:cNvPr id="4" name="TextBox 3">
            <a:extLst>
              <a:ext uri="{FF2B5EF4-FFF2-40B4-BE49-F238E27FC236}">
                <a16:creationId xmlns:a16="http://schemas.microsoft.com/office/drawing/2014/main" id="{DCB15781-E96C-772B-856B-4B4E2024D8F5}"/>
              </a:ext>
            </a:extLst>
          </p:cNvPr>
          <p:cNvSpPr txBox="1"/>
          <p:nvPr/>
        </p:nvSpPr>
        <p:spPr>
          <a:xfrm>
            <a:off x="8356922" y="613458"/>
            <a:ext cx="2951544" cy="923330"/>
          </a:xfrm>
          <a:prstGeom prst="rect">
            <a:avLst/>
          </a:prstGeom>
          <a:noFill/>
        </p:spPr>
        <p:txBody>
          <a:bodyPr wrap="square" rtlCol="0">
            <a:spAutoFit/>
          </a:bodyPr>
          <a:lstStyle/>
          <a:p>
            <a:r>
              <a:rPr lang="en-US" dirty="0">
                <a:highlight>
                  <a:srgbClr val="FFFF00"/>
                </a:highlight>
              </a:rPr>
              <a:t>I think we should delete the last 2 major bullets since the comparison won’t happen</a:t>
            </a:r>
          </a:p>
        </p:txBody>
      </p:sp>
    </p:spTree>
    <p:extLst>
      <p:ext uri="{BB962C8B-B14F-4D97-AF65-F5344CB8AC3E}">
        <p14:creationId xmlns:p14="http://schemas.microsoft.com/office/powerpoint/2010/main" val="1304267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1C016E-BDD0-092E-5E66-8F46F9C747D6}"/>
              </a:ext>
            </a:extLst>
          </p:cNvPr>
          <p:cNvSpPr>
            <a:spLocks noGrp="1"/>
          </p:cNvSpPr>
          <p:nvPr>
            <p:ph type="title"/>
          </p:nvPr>
        </p:nvSpPr>
        <p:spPr/>
        <p:txBody>
          <a:bodyPr/>
          <a:lstStyle/>
          <a:p>
            <a:r>
              <a:rPr lang="en-US" dirty="0"/>
              <a:t>Video from Setup/Training at EWI</a:t>
            </a:r>
          </a:p>
        </p:txBody>
      </p:sp>
      <p:sp>
        <p:nvSpPr>
          <p:cNvPr id="4" name="Slide Number Placeholder 3">
            <a:extLst>
              <a:ext uri="{FF2B5EF4-FFF2-40B4-BE49-F238E27FC236}">
                <a16:creationId xmlns:a16="http://schemas.microsoft.com/office/drawing/2014/main" id="{3F020517-F9E1-6B53-699E-0FAC8488A263}"/>
              </a:ext>
            </a:extLst>
          </p:cNvPr>
          <p:cNvSpPr>
            <a:spLocks noGrp="1"/>
          </p:cNvSpPr>
          <p:nvPr>
            <p:ph type="sldNum" sz="quarter" idx="11"/>
          </p:nvPr>
        </p:nvSpPr>
        <p:spPr/>
        <p:txBody>
          <a:bodyPr/>
          <a:lstStyle/>
          <a:p>
            <a:fld id="{A916C171-007E-46CF-80D5-F89E015BD616}" type="slidenum">
              <a:rPr lang="en-US" smtClean="0"/>
              <a:pPr/>
              <a:t>12</a:t>
            </a:fld>
            <a:endParaRPr lang="en-US" dirty="0"/>
          </a:p>
        </p:txBody>
      </p:sp>
      <p:sp>
        <p:nvSpPr>
          <p:cNvPr id="5" name="Rectangle 4">
            <a:extLst>
              <a:ext uri="{FF2B5EF4-FFF2-40B4-BE49-F238E27FC236}">
                <a16:creationId xmlns:a16="http://schemas.microsoft.com/office/drawing/2014/main" id="{EB9DD21A-0915-F714-5249-5D07D1A769F9}"/>
              </a:ext>
            </a:extLst>
          </p:cNvPr>
          <p:cNvSpPr>
            <a:spLocks noChangeArrowheads="1"/>
          </p:cNvSpPr>
          <p:nvPr/>
        </p:nvSpPr>
        <p:spPr bwMode="auto">
          <a:xfrm>
            <a:off x="2450052" y="6537795"/>
            <a:ext cx="7291896" cy="338554"/>
          </a:xfrm>
          <a:prstGeom prst="rect">
            <a:avLst/>
          </a:prstGeom>
          <a:noFill/>
          <a:ln w="12700">
            <a:noFill/>
            <a:miter lim="800000"/>
            <a:headEnd type="none" w="sm" len="sm"/>
            <a:tailEnd type="none" w="sm" len="sm"/>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Approved for Public Release; distribution is unlimited</a:t>
            </a:r>
          </a:p>
        </p:txBody>
      </p:sp>
      <p:pic>
        <p:nvPicPr>
          <p:cNvPr id="10" name="Picture 9">
            <a:extLst>
              <a:ext uri="{FF2B5EF4-FFF2-40B4-BE49-F238E27FC236}">
                <a16:creationId xmlns:a16="http://schemas.microsoft.com/office/drawing/2014/main" id="{072841C2-0F78-2D0A-108F-BF08F048BE50}"/>
              </a:ext>
            </a:extLst>
          </p:cNvPr>
          <p:cNvPicPr>
            <a:picLocks noChangeAspect="1"/>
          </p:cNvPicPr>
          <p:nvPr/>
        </p:nvPicPr>
        <p:blipFill>
          <a:blip r:embed="rId2"/>
          <a:stretch>
            <a:fillRect/>
          </a:stretch>
        </p:blipFill>
        <p:spPr>
          <a:xfrm>
            <a:off x="3781102" y="1680918"/>
            <a:ext cx="4629796" cy="3496163"/>
          </a:xfrm>
          <a:prstGeom prst="rect">
            <a:avLst/>
          </a:prstGeom>
        </p:spPr>
      </p:pic>
      <p:sp>
        <p:nvSpPr>
          <p:cNvPr id="11" name="TextBox 10">
            <a:extLst>
              <a:ext uri="{FF2B5EF4-FFF2-40B4-BE49-F238E27FC236}">
                <a16:creationId xmlns:a16="http://schemas.microsoft.com/office/drawing/2014/main" id="{2300446C-79C6-A76D-134C-4E4FE1A10CF1}"/>
              </a:ext>
            </a:extLst>
          </p:cNvPr>
          <p:cNvSpPr txBox="1"/>
          <p:nvPr/>
        </p:nvSpPr>
        <p:spPr>
          <a:xfrm>
            <a:off x="8410898" y="1261279"/>
            <a:ext cx="2951544" cy="923330"/>
          </a:xfrm>
          <a:prstGeom prst="rect">
            <a:avLst/>
          </a:prstGeom>
          <a:noFill/>
        </p:spPr>
        <p:txBody>
          <a:bodyPr wrap="square" rtlCol="0">
            <a:spAutoFit/>
          </a:bodyPr>
          <a:lstStyle/>
          <a:p>
            <a:r>
              <a:rPr lang="en-US" dirty="0">
                <a:highlight>
                  <a:srgbClr val="FFFF00"/>
                </a:highlight>
              </a:rPr>
              <a:t>This is a video but I removed it to compress this file to send over email</a:t>
            </a:r>
          </a:p>
        </p:txBody>
      </p:sp>
    </p:spTree>
    <p:extLst>
      <p:ext uri="{BB962C8B-B14F-4D97-AF65-F5344CB8AC3E}">
        <p14:creationId xmlns:p14="http://schemas.microsoft.com/office/powerpoint/2010/main" val="2798585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850" y="1130178"/>
            <a:ext cx="3483247" cy="5091160"/>
          </a:xfrm>
        </p:spPr>
        <p:txBody>
          <a:bodyPr>
            <a:normAutofit/>
          </a:bodyPr>
          <a:lstStyle/>
          <a:p>
            <a:r>
              <a:rPr lang="en-US" sz="2800" dirty="0"/>
              <a:t>Successful gouge lengths of 6” to 21”</a:t>
            </a:r>
          </a:p>
          <a:p>
            <a:pPr lvl="1"/>
            <a:r>
              <a:rPr lang="en-US" dirty="0"/>
              <a:t>220 AMP / 30-35 IPM</a:t>
            </a:r>
          </a:p>
          <a:p>
            <a:pPr marL="457200" lvl="1" indent="0">
              <a:buNone/>
            </a:pPr>
            <a:endParaRPr lang="en-US" dirty="0"/>
          </a:p>
        </p:txBody>
      </p:sp>
      <p:sp>
        <p:nvSpPr>
          <p:cNvPr id="2" name="Title 1"/>
          <p:cNvSpPr>
            <a:spLocks noGrp="1"/>
          </p:cNvSpPr>
          <p:nvPr>
            <p:ph type="title"/>
          </p:nvPr>
        </p:nvSpPr>
        <p:spPr/>
        <p:txBody>
          <a:bodyPr/>
          <a:lstStyle/>
          <a:p>
            <a:r>
              <a:rPr lang="en-US" sz="4000" dirty="0"/>
              <a:t>Progress</a:t>
            </a:r>
          </a:p>
        </p:txBody>
      </p:sp>
      <p:sp>
        <p:nvSpPr>
          <p:cNvPr id="6" name="Slide Number Placeholder 3">
            <a:extLst>
              <a:ext uri="{FF2B5EF4-FFF2-40B4-BE49-F238E27FC236}">
                <a16:creationId xmlns:a16="http://schemas.microsoft.com/office/drawing/2014/main" id="{E2D547C9-A287-E4A9-A22F-2BB50FEE1D63}"/>
              </a:ext>
            </a:extLst>
          </p:cNvPr>
          <p:cNvSpPr>
            <a:spLocks noGrp="1"/>
          </p:cNvSpPr>
          <p:nvPr>
            <p:ph type="sldNum" sz="quarter" idx="11"/>
          </p:nvPr>
        </p:nvSpPr>
        <p:spPr/>
        <p:txBody>
          <a:bodyPr/>
          <a:lstStyle/>
          <a:p>
            <a:fld id="{A916C171-007E-46CF-80D5-F89E015BD616}" type="slidenum">
              <a:rPr lang="en-US" smtClean="0"/>
              <a:pPr/>
              <a:t>13</a:t>
            </a:fld>
            <a:endParaRPr lang="en-US" dirty="0"/>
          </a:p>
        </p:txBody>
      </p:sp>
      <p:sp>
        <p:nvSpPr>
          <p:cNvPr id="5" name="Rectangle 4">
            <a:extLst>
              <a:ext uri="{FF2B5EF4-FFF2-40B4-BE49-F238E27FC236}">
                <a16:creationId xmlns:a16="http://schemas.microsoft.com/office/drawing/2014/main" id="{EAFDC9FC-4E42-9906-6390-BD376C670208}"/>
              </a:ext>
            </a:extLst>
          </p:cNvPr>
          <p:cNvSpPr>
            <a:spLocks noChangeArrowheads="1"/>
          </p:cNvSpPr>
          <p:nvPr/>
        </p:nvSpPr>
        <p:spPr bwMode="auto">
          <a:xfrm>
            <a:off x="2450052" y="6537795"/>
            <a:ext cx="7291896" cy="338554"/>
          </a:xfrm>
          <a:prstGeom prst="rect">
            <a:avLst/>
          </a:prstGeom>
          <a:noFill/>
          <a:ln w="12700">
            <a:noFill/>
            <a:miter lim="800000"/>
            <a:headEnd type="none" w="sm" len="sm"/>
            <a:tailEnd type="none" w="sm" len="sm"/>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Approved for Public Release; distribution is unlimited</a:t>
            </a:r>
          </a:p>
        </p:txBody>
      </p:sp>
      <p:pic>
        <p:nvPicPr>
          <p:cNvPr id="4" name="Picture 3">
            <a:extLst>
              <a:ext uri="{FF2B5EF4-FFF2-40B4-BE49-F238E27FC236}">
                <a16:creationId xmlns:a16="http://schemas.microsoft.com/office/drawing/2014/main" id="{10987801-66E4-0E0B-397D-4B9FA2059392}"/>
              </a:ext>
            </a:extLst>
          </p:cNvPr>
          <p:cNvPicPr>
            <a:picLocks noChangeAspect="1"/>
          </p:cNvPicPr>
          <p:nvPr/>
        </p:nvPicPr>
        <p:blipFill>
          <a:blip r:embed="rId2"/>
          <a:stretch>
            <a:fillRect/>
          </a:stretch>
        </p:blipFill>
        <p:spPr>
          <a:xfrm>
            <a:off x="4036423" y="548361"/>
            <a:ext cx="7620000" cy="3038475"/>
          </a:xfrm>
          <a:prstGeom prst="rect">
            <a:avLst/>
          </a:prstGeom>
        </p:spPr>
      </p:pic>
      <p:pic>
        <p:nvPicPr>
          <p:cNvPr id="7" name="Picture 6">
            <a:extLst>
              <a:ext uri="{FF2B5EF4-FFF2-40B4-BE49-F238E27FC236}">
                <a16:creationId xmlns:a16="http://schemas.microsoft.com/office/drawing/2014/main" id="{F7C9C956-63F9-EA9C-6E54-CD0973888446}"/>
              </a:ext>
            </a:extLst>
          </p:cNvPr>
          <p:cNvPicPr>
            <a:picLocks noChangeAspect="1"/>
          </p:cNvPicPr>
          <p:nvPr/>
        </p:nvPicPr>
        <p:blipFill>
          <a:blip r:embed="rId3"/>
          <a:stretch>
            <a:fillRect/>
          </a:stretch>
        </p:blipFill>
        <p:spPr>
          <a:xfrm>
            <a:off x="4036423" y="4090765"/>
            <a:ext cx="7620000" cy="1943100"/>
          </a:xfrm>
          <a:prstGeom prst="rect">
            <a:avLst/>
          </a:prstGeom>
        </p:spPr>
      </p:pic>
    </p:spTree>
    <p:extLst>
      <p:ext uri="{BB962C8B-B14F-4D97-AF65-F5344CB8AC3E}">
        <p14:creationId xmlns:p14="http://schemas.microsoft.com/office/powerpoint/2010/main" val="3178177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 y="156351"/>
            <a:ext cx="12120880" cy="828942"/>
          </a:xfrm>
        </p:spPr>
        <p:txBody>
          <a:bodyPr/>
          <a:lstStyle/>
          <a:p>
            <a:r>
              <a:rPr lang="en-US" sz="4000" dirty="0"/>
              <a:t>Technical Difficulties to Work Through</a:t>
            </a:r>
          </a:p>
        </p:txBody>
      </p:sp>
      <p:sp>
        <p:nvSpPr>
          <p:cNvPr id="3" name="Content Placeholder 2"/>
          <p:cNvSpPr>
            <a:spLocks noGrp="1"/>
          </p:cNvSpPr>
          <p:nvPr>
            <p:ph idx="1"/>
          </p:nvPr>
        </p:nvSpPr>
        <p:spPr>
          <a:xfrm>
            <a:off x="71120" y="1157875"/>
            <a:ext cx="11550650" cy="6044095"/>
          </a:xfrm>
        </p:spPr>
        <p:txBody>
          <a:bodyPr>
            <a:normAutofit/>
          </a:bodyPr>
          <a:lstStyle/>
          <a:p>
            <a:r>
              <a:rPr lang="en-US" sz="2800" dirty="0"/>
              <a:t>Slag buildup in aluminum hose</a:t>
            </a:r>
          </a:p>
          <a:p>
            <a:pPr lvl="1"/>
            <a:r>
              <a:rPr lang="en-US" dirty="0"/>
              <a:t>Consistently clogging the nozzle to result in stopping weld to clean out</a:t>
            </a:r>
          </a:p>
          <a:p>
            <a:r>
              <a:rPr lang="en-US" sz="2800" dirty="0"/>
              <a:t>Aluminum nozzle</a:t>
            </a:r>
          </a:p>
          <a:p>
            <a:pPr lvl="1"/>
            <a:r>
              <a:rPr lang="en-US" dirty="0"/>
              <a:t>Design – working with inventor to determine best design for this nozzle</a:t>
            </a:r>
          </a:p>
          <a:p>
            <a:pPr lvl="1"/>
            <a:r>
              <a:rPr lang="en-US" dirty="0"/>
              <a:t>Steps inside barrel – potentially contributing to slag buildup</a:t>
            </a:r>
          </a:p>
          <a:p>
            <a:pPr lvl="2"/>
            <a:r>
              <a:rPr lang="en-US" dirty="0"/>
              <a:t>EWI having a one-piece barrel made with the same diameter as the vacuum hose</a:t>
            </a:r>
          </a:p>
        </p:txBody>
      </p:sp>
      <p:sp>
        <p:nvSpPr>
          <p:cNvPr id="5" name="Rectangle 4">
            <a:extLst>
              <a:ext uri="{FF2B5EF4-FFF2-40B4-BE49-F238E27FC236}">
                <a16:creationId xmlns:a16="http://schemas.microsoft.com/office/drawing/2014/main" id="{EAFDC9FC-4E42-9906-6390-BD376C670208}"/>
              </a:ext>
            </a:extLst>
          </p:cNvPr>
          <p:cNvSpPr>
            <a:spLocks noChangeArrowheads="1"/>
          </p:cNvSpPr>
          <p:nvPr/>
        </p:nvSpPr>
        <p:spPr bwMode="auto">
          <a:xfrm>
            <a:off x="2450052" y="6537795"/>
            <a:ext cx="7291896" cy="338554"/>
          </a:xfrm>
          <a:prstGeom prst="rect">
            <a:avLst/>
          </a:prstGeom>
          <a:noFill/>
          <a:ln w="12700">
            <a:noFill/>
            <a:miter lim="800000"/>
            <a:headEnd type="none" w="sm" len="sm"/>
            <a:tailEnd type="none" w="sm" len="sm"/>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Approved for Public Release; distribution is unlimited</a:t>
            </a:r>
          </a:p>
        </p:txBody>
      </p:sp>
      <p:sp>
        <p:nvSpPr>
          <p:cNvPr id="6" name="Slide Number Placeholder 3">
            <a:extLst>
              <a:ext uri="{FF2B5EF4-FFF2-40B4-BE49-F238E27FC236}">
                <a16:creationId xmlns:a16="http://schemas.microsoft.com/office/drawing/2014/main" id="{E2D547C9-A287-E4A9-A22F-2BB50FEE1D63}"/>
              </a:ext>
            </a:extLst>
          </p:cNvPr>
          <p:cNvSpPr>
            <a:spLocks noGrp="1"/>
          </p:cNvSpPr>
          <p:nvPr>
            <p:ph type="sldNum" sz="quarter" idx="11"/>
          </p:nvPr>
        </p:nvSpPr>
        <p:spPr>
          <a:xfrm>
            <a:off x="9929929" y="6475154"/>
            <a:ext cx="2057400" cy="365125"/>
          </a:xfrm>
        </p:spPr>
        <p:txBody>
          <a:bodyPr/>
          <a:lstStyle/>
          <a:p>
            <a:fld id="{A916C171-007E-46CF-80D5-F89E015BD616}" type="slidenum">
              <a:rPr lang="en-US" smtClean="0"/>
              <a:pPr/>
              <a:t>14</a:t>
            </a:fld>
            <a:endParaRPr lang="en-US" dirty="0"/>
          </a:p>
        </p:txBody>
      </p:sp>
    </p:spTree>
    <p:extLst>
      <p:ext uri="{BB962C8B-B14F-4D97-AF65-F5344CB8AC3E}">
        <p14:creationId xmlns:p14="http://schemas.microsoft.com/office/powerpoint/2010/main" val="996265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 y="156351"/>
            <a:ext cx="12120880" cy="828942"/>
          </a:xfrm>
        </p:spPr>
        <p:txBody>
          <a:bodyPr/>
          <a:lstStyle/>
          <a:p>
            <a:r>
              <a:rPr lang="en-US" sz="4000" dirty="0"/>
              <a:t>Task 3 – Shipyard Demonstration</a:t>
            </a:r>
          </a:p>
        </p:txBody>
      </p:sp>
      <p:sp>
        <p:nvSpPr>
          <p:cNvPr id="3" name="Content Placeholder 2"/>
          <p:cNvSpPr>
            <a:spLocks noGrp="1"/>
          </p:cNvSpPr>
          <p:nvPr>
            <p:ph idx="1"/>
          </p:nvPr>
        </p:nvSpPr>
        <p:spPr>
          <a:xfrm>
            <a:off x="71120" y="1157875"/>
            <a:ext cx="11550650" cy="6044095"/>
          </a:xfrm>
        </p:spPr>
        <p:txBody>
          <a:bodyPr>
            <a:normAutofit/>
          </a:bodyPr>
          <a:lstStyle/>
          <a:p>
            <a:r>
              <a:rPr lang="en-US" sz="2800" dirty="0"/>
              <a:t>The </a:t>
            </a:r>
            <a:r>
              <a:rPr lang="en-US" sz="2800" dirty="0" err="1"/>
              <a:t>WeldVac</a:t>
            </a:r>
            <a:r>
              <a:rPr lang="en-US" sz="2800" dirty="0"/>
              <a:t> system will be shipped to Vigor and set up in the shipyard’s Weld School.</a:t>
            </a:r>
          </a:p>
          <a:p>
            <a:pPr lvl="1"/>
            <a:r>
              <a:rPr lang="en-US" dirty="0">
                <a:solidFill>
                  <a:srgbClr val="045571"/>
                </a:solidFill>
              </a:rPr>
              <a:t>Trials will be performed by shipyard personnel using the parameters developed in Task 2 for the target application. </a:t>
            </a:r>
          </a:p>
          <a:p>
            <a:pPr lvl="1"/>
            <a:r>
              <a:rPr lang="en-US" dirty="0"/>
              <a:t>Demonstration of the </a:t>
            </a:r>
            <a:r>
              <a:rPr lang="en-US" dirty="0" err="1"/>
              <a:t>WeldVac</a:t>
            </a:r>
            <a:r>
              <a:rPr lang="en-US" dirty="0"/>
              <a:t> system will be performed for project participants.</a:t>
            </a:r>
          </a:p>
          <a:p>
            <a:pPr lvl="1"/>
            <a:r>
              <a:rPr lang="en-US" dirty="0">
                <a:solidFill>
                  <a:srgbClr val="045571"/>
                </a:solidFill>
              </a:rPr>
              <a:t>A </a:t>
            </a:r>
            <a:r>
              <a:rPr lang="en-US" dirty="0"/>
              <a:t>description of the trials, metal removal rates, and other relevant data will be documented. </a:t>
            </a:r>
          </a:p>
          <a:p>
            <a:pPr lvl="1"/>
            <a:r>
              <a:rPr lang="en-US" dirty="0"/>
              <a:t>Feedback from shipyard personnel who attend the demonstrations will be documented.</a:t>
            </a:r>
          </a:p>
        </p:txBody>
      </p:sp>
      <p:sp>
        <p:nvSpPr>
          <p:cNvPr id="5" name="Rectangle 4">
            <a:extLst>
              <a:ext uri="{FF2B5EF4-FFF2-40B4-BE49-F238E27FC236}">
                <a16:creationId xmlns:a16="http://schemas.microsoft.com/office/drawing/2014/main" id="{EAFDC9FC-4E42-9906-6390-BD376C670208}"/>
              </a:ext>
            </a:extLst>
          </p:cNvPr>
          <p:cNvSpPr>
            <a:spLocks noChangeArrowheads="1"/>
          </p:cNvSpPr>
          <p:nvPr/>
        </p:nvSpPr>
        <p:spPr bwMode="auto">
          <a:xfrm>
            <a:off x="2450052" y="6537795"/>
            <a:ext cx="7291896" cy="338554"/>
          </a:xfrm>
          <a:prstGeom prst="rect">
            <a:avLst/>
          </a:prstGeom>
          <a:noFill/>
          <a:ln w="12700">
            <a:noFill/>
            <a:miter lim="800000"/>
            <a:headEnd type="none" w="sm" len="sm"/>
            <a:tailEnd type="none" w="sm" len="sm"/>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Approved for Public Release; distribution is unlimited</a:t>
            </a:r>
          </a:p>
        </p:txBody>
      </p:sp>
      <p:sp>
        <p:nvSpPr>
          <p:cNvPr id="6" name="Slide Number Placeholder 3">
            <a:extLst>
              <a:ext uri="{FF2B5EF4-FFF2-40B4-BE49-F238E27FC236}">
                <a16:creationId xmlns:a16="http://schemas.microsoft.com/office/drawing/2014/main" id="{E2D547C9-A287-E4A9-A22F-2BB50FEE1D63}"/>
              </a:ext>
            </a:extLst>
          </p:cNvPr>
          <p:cNvSpPr>
            <a:spLocks noGrp="1"/>
          </p:cNvSpPr>
          <p:nvPr>
            <p:ph type="sldNum" sz="quarter" idx="11"/>
          </p:nvPr>
        </p:nvSpPr>
        <p:spPr>
          <a:xfrm>
            <a:off x="9929929" y="6475154"/>
            <a:ext cx="2057400" cy="365125"/>
          </a:xfrm>
        </p:spPr>
        <p:txBody>
          <a:bodyPr/>
          <a:lstStyle/>
          <a:p>
            <a:fld id="{A916C171-007E-46CF-80D5-F89E015BD616}" type="slidenum">
              <a:rPr lang="en-US" smtClean="0"/>
              <a:pPr/>
              <a:t>15</a:t>
            </a:fld>
            <a:endParaRPr lang="en-US" dirty="0"/>
          </a:p>
        </p:txBody>
      </p:sp>
    </p:spTree>
    <p:extLst>
      <p:ext uri="{BB962C8B-B14F-4D97-AF65-F5344CB8AC3E}">
        <p14:creationId xmlns:p14="http://schemas.microsoft.com/office/powerpoint/2010/main" val="3952995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 y="132049"/>
            <a:ext cx="12120880" cy="828942"/>
          </a:xfrm>
        </p:spPr>
        <p:txBody>
          <a:bodyPr/>
          <a:lstStyle/>
          <a:p>
            <a:r>
              <a:rPr lang="en-US" sz="4000" dirty="0"/>
              <a:t>Task 4 – Technology Transfer and Reporting </a:t>
            </a:r>
          </a:p>
        </p:txBody>
      </p:sp>
      <p:sp>
        <p:nvSpPr>
          <p:cNvPr id="3" name="Content Placeholder 2"/>
          <p:cNvSpPr>
            <a:spLocks noGrp="1"/>
          </p:cNvSpPr>
          <p:nvPr>
            <p:ph idx="1"/>
          </p:nvPr>
        </p:nvSpPr>
        <p:spPr>
          <a:xfrm>
            <a:off x="0" y="1249570"/>
            <a:ext cx="11550650" cy="3646843"/>
          </a:xfrm>
        </p:spPr>
        <p:txBody>
          <a:bodyPr>
            <a:normAutofit/>
          </a:bodyPr>
          <a:lstStyle/>
          <a:p>
            <a:r>
              <a:rPr lang="en-US" sz="2800" dirty="0"/>
              <a:t>Brief NSRP Environmental, Health, and Safety Panel </a:t>
            </a:r>
          </a:p>
          <a:p>
            <a:r>
              <a:rPr lang="en-US" sz="2800" dirty="0"/>
              <a:t>Quarterly reports</a:t>
            </a:r>
          </a:p>
          <a:p>
            <a:r>
              <a:rPr lang="en-US" sz="2800" dirty="0"/>
              <a:t>Final written report - documents background, technical approach, results and conclusions </a:t>
            </a:r>
          </a:p>
        </p:txBody>
      </p:sp>
      <p:sp>
        <p:nvSpPr>
          <p:cNvPr id="4" name="Rectangle 3">
            <a:extLst>
              <a:ext uri="{FF2B5EF4-FFF2-40B4-BE49-F238E27FC236}">
                <a16:creationId xmlns:a16="http://schemas.microsoft.com/office/drawing/2014/main" id="{FE1D111C-00C1-58AC-F7C8-C23DE91856E8}"/>
              </a:ext>
            </a:extLst>
          </p:cNvPr>
          <p:cNvSpPr>
            <a:spLocks noChangeArrowheads="1"/>
          </p:cNvSpPr>
          <p:nvPr/>
        </p:nvSpPr>
        <p:spPr bwMode="auto">
          <a:xfrm>
            <a:off x="2450052" y="6537795"/>
            <a:ext cx="7291896" cy="338554"/>
          </a:xfrm>
          <a:prstGeom prst="rect">
            <a:avLst/>
          </a:prstGeom>
          <a:noFill/>
          <a:ln w="12700">
            <a:noFill/>
            <a:miter lim="800000"/>
            <a:headEnd type="none" w="sm" len="sm"/>
            <a:tailEnd type="none" w="sm" len="sm"/>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Approved for Public Release; distribution is unlimited</a:t>
            </a:r>
          </a:p>
        </p:txBody>
      </p:sp>
      <p:sp>
        <p:nvSpPr>
          <p:cNvPr id="6" name="Slide Number Placeholder 3">
            <a:extLst>
              <a:ext uri="{FF2B5EF4-FFF2-40B4-BE49-F238E27FC236}">
                <a16:creationId xmlns:a16="http://schemas.microsoft.com/office/drawing/2014/main" id="{0F7DB0C4-66B3-0F81-6199-0D7BD9667CEE}"/>
              </a:ext>
            </a:extLst>
          </p:cNvPr>
          <p:cNvSpPr>
            <a:spLocks noGrp="1"/>
          </p:cNvSpPr>
          <p:nvPr>
            <p:ph type="sldNum" sz="quarter" idx="11"/>
          </p:nvPr>
        </p:nvSpPr>
        <p:spPr>
          <a:xfrm>
            <a:off x="9929929" y="6475154"/>
            <a:ext cx="2057400" cy="365125"/>
          </a:xfrm>
        </p:spPr>
        <p:txBody>
          <a:bodyPr/>
          <a:lstStyle/>
          <a:p>
            <a:fld id="{A916C171-007E-46CF-80D5-F89E015BD616}" type="slidenum">
              <a:rPr lang="en-US" smtClean="0"/>
              <a:pPr/>
              <a:t>16</a:t>
            </a:fld>
            <a:endParaRPr lang="en-US" dirty="0"/>
          </a:p>
        </p:txBody>
      </p:sp>
    </p:spTree>
    <p:extLst>
      <p:ext uri="{BB962C8B-B14F-4D97-AF65-F5344CB8AC3E}">
        <p14:creationId xmlns:p14="http://schemas.microsoft.com/office/powerpoint/2010/main" val="3075796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Slide Number Placeholder 2"/>
          <p:cNvSpPr>
            <a:spLocks noGrp="1"/>
          </p:cNvSpPr>
          <p:nvPr>
            <p:ph type="sldNum" sz="quarter" idx="11"/>
          </p:nvPr>
        </p:nvSpPr>
        <p:spPr/>
        <p:txBody>
          <a:bodyPr/>
          <a:lstStyle/>
          <a:p>
            <a:fld id="{A916C171-007E-46CF-80D5-F89E015BD616}" type="slidenum">
              <a:rPr lang="en-US" smtClean="0"/>
              <a:pPr/>
              <a:t>17</a:t>
            </a:fld>
            <a:endParaRPr lang="en-US" dirty="0"/>
          </a:p>
        </p:txBody>
      </p:sp>
    </p:spTree>
    <p:extLst>
      <p:ext uri="{BB962C8B-B14F-4D97-AF65-F5344CB8AC3E}">
        <p14:creationId xmlns:p14="http://schemas.microsoft.com/office/powerpoint/2010/main" val="1933326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Project Team</a:t>
            </a:r>
          </a:p>
        </p:txBody>
      </p:sp>
      <p:sp>
        <p:nvSpPr>
          <p:cNvPr id="3" name="Content Placeholder 2"/>
          <p:cNvSpPr>
            <a:spLocks noGrp="1"/>
          </p:cNvSpPr>
          <p:nvPr>
            <p:ph idx="1"/>
          </p:nvPr>
        </p:nvSpPr>
        <p:spPr/>
        <p:txBody>
          <a:bodyPr>
            <a:normAutofit/>
          </a:bodyPr>
          <a:lstStyle/>
          <a:p>
            <a:pPr>
              <a:lnSpc>
                <a:spcPct val="110000"/>
              </a:lnSpc>
              <a:spcBef>
                <a:spcPts val="600"/>
              </a:spcBef>
            </a:pPr>
            <a:r>
              <a:rPr lang="en-US" sz="2400" dirty="0"/>
              <a:t>EWI (prime)</a:t>
            </a:r>
          </a:p>
          <a:p>
            <a:pPr lvl="1">
              <a:lnSpc>
                <a:spcPct val="110000"/>
              </a:lnSpc>
              <a:spcBef>
                <a:spcPts val="600"/>
              </a:spcBef>
            </a:pPr>
            <a:r>
              <a:rPr lang="en-US" sz="2200" dirty="0"/>
              <a:t>Jason Rausch (PI), Paul Blomquist (Technical/BD Support) </a:t>
            </a:r>
          </a:p>
          <a:p>
            <a:pPr lvl="1">
              <a:lnSpc>
                <a:spcPct val="110000"/>
              </a:lnSpc>
              <a:spcBef>
                <a:spcPts val="600"/>
              </a:spcBef>
            </a:pPr>
            <a:r>
              <a:rPr lang="en-US" sz="2200" dirty="0"/>
              <a:t>Katie Hardin (PM), Mark Schimming (VP Govt Business)</a:t>
            </a:r>
          </a:p>
          <a:p>
            <a:pPr>
              <a:lnSpc>
                <a:spcPct val="110000"/>
              </a:lnSpc>
              <a:spcBef>
                <a:spcPts val="600"/>
              </a:spcBef>
            </a:pPr>
            <a:r>
              <a:rPr lang="en-US" sz="2400" dirty="0"/>
              <a:t>NSRP Program Technical Representative (PTR)</a:t>
            </a:r>
          </a:p>
          <a:p>
            <a:pPr lvl="1">
              <a:lnSpc>
                <a:spcPct val="110000"/>
              </a:lnSpc>
              <a:spcBef>
                <a:spcPts val="600"/>
              </a:spcBef>
            </a:pPr>
            <a:r>
              <a:rPr lang="en-US" sz="2000" dirty="0">
                <a:solidFill>
                  <a:srgbClr val="045571"/>
                </a:solidFill>
              </a:rPr>
              <a:t>Vicky Dlugokecki – Naval Architect / Marine Engineer</a:t>
            </a:r>
            <a:endParaRPr lang="en-US" sz="2000" dirty="0"/>
          </a:p>
          <a:p>
            <a:pPr>
              <a:lnSpc>
                <a:spcPct val="110000"/>
              </a:lnSpc>
              <a:spcBef>
                <a:spcPts val="600"/>
              </a:spcBef>
            </a:pPr>
            <a:r>
              <a:rPr lang="en-US" sz="2400" dirty="0"/>
              <a:t>Participant</a:t>
            </a:r>
          </a:p>
          <a:p>
            <a:pPr lvl="1">
              <a:lnSpc>
                <a:spcPct val="110000"/>
              </a:lnSpc>
              <a:spcBef>
                <a:spcPts val="600"/>
              </a:spcBef>
            </a:pPr>
            <a:r>
              <a:rPr lang="en-US" sz="2000" dirty="0"/>
              <a:t>Vigor – Ken Johnson</a:t>
            </a:r>
          </a:p>
          <a:p>
            <a:pPr lvl="1">
              <a:lnSpc>
                <a:spcPct val="110000"/>
              </a:lnSpc>
              <a:spcBef>
                <a:spcPts val="600"/>
              </a:spcBef>
            </a:pPr>
            <a:r>
              <a:rPr lang="en-US" sz="2000" dirty="0"/>
              <a:t>BSI EHS – Daniel Chute, Rich Hubner</a:t>
            </a:r>
          </a:p>
          <a:p>
            <a:pPr lvl="1">
              <a:lnSpc>
                <a:spcPct val="110000"/>
              </a:lnSpc>
              <a:spcBef>
                <a:spcPts val="600"/>
              </a:spcBef>
            </a:pPr>
            <a:r>
              <a:rPr lang="en-US" sz="2000" dirty="0"/>
              <a:t>CSK Mechanical – Charlie </a:t>
            </a:r>
            <a:r>
              <a:rPr lang="en-US" sz="2000" dirty="0" err="1"/>
              <a:t>Klangos</a:t>
            </a:r>
            <a:endParaRPr lang="en-US" sz="2000" dirty="0"/>
          </a:p>
          <a:p>
            <a:pPr marL="457200" lvl="1" indent="0">
              <a:lnSpc>
                <a:spcPct val="110000"/>
              </a:lnSpc>
              <a:spcBef>
                <a:spcPts val="600"/>
              </a:spcBef>
              <a:buNone/>
            </a:pPr>
            <a:endParaRPr lang="en-US" dirty="0">
              <a:solidFill>
                <a:srgbClr val="FF0000"/>
              </a:solidFill>
            </a:endParaRPr>
          </a:p>
        </p:txBody>
      </p:sp>
      <p:sp>
        <p:nvSpPr>
          <p:cNvPr id="5" name="Rectangle 4">
            <a:extLst>
              <a:ext uri="{FF2B5EF4-FFF2-40B4-BE49-F238E27FC236}">
                <a16:creationId xmlns:a16="http://schemas.microsoft.com/office/drawing/2014/main" id="{BDAE6763-BF4B-C2EB-15B4-F07F5101B32C}"/>
              </a:ext>
            </a:extLst>
          </p:cNvPr>
          <p:cNvSpPr>
            <a:spLocks noChangeArrowheads="1"/>
          </p:cNvSpPr>
          <p:nvPr/>
        </p:nvSpPr>
        <p:spPr bwMode="auto">
          <a:xfrm>
            <a:off x="2450052" y="6537795"/>
            <a:ext cx="7291896" cy="338554"/>
          </a:xfrm>
          <a:prstGeom prst="rect">
            <a:avLst/>
          </a:prstGeom>
          <a:noFill/>
          <a:ln w="12700">
            <a:noFill/>
            <a:miter lim="800000"/>
            <a:headEnd type="none" w="sm" len="sm"/>
            <a:tailEnd type="none" w="sm" len="sm"/>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Approved for Public Release; distribution is unlimited</a:t>
            </a:r>
          </a:p>
        </p:txBody>
      </p:sp>
      <p:sp>
        <p:nvSpPr>
          <p:cNvPr id="6" name="Slide Number Placeholder 3">
            <a:extLst>
              <a:ext uri="{FF2B5EF4-FFF2-40B4-BE49-F238E27FC236}">
                <a16:creationId xmlns:a16="http://schemas.microsoft.com/office/drawing/2014/main" id="{D4042DEB-A045-403E-F4CC-8141482E5E58}"/>
              </a:ext>
            </a:extLst>
          </p:cNvPr>
          <p:cNvSpPr>
            <a:spLocks noGrp="1"/>
          </p:cNvSpPr>
          <p:nvPr>
            <p:ph type="sldNum" sz="quarter" idx="11"/>
          </p:nvPr>
        </p:nvSpPr>
        <p:spPr>
          <a:xfrm>
            <a:off x="9929929" y="6475154"/>
            <a:ext cx="2057400" cy="365125"/>
          </a:xfrm>
        </p:spPr>
        <p:txBody>
          <a:bodyPr/>
          <a:lstStyle/>
          <a:p>
            <a:fld id="{A916C171-007E-46CF-80D5-F89E015BD616}" type="slidenum">
              <a:rPr lang="en-US" smtClean="0"/>
              <a:pPr/>
              <a:t>2</a:t>
            </a:fld>
            <a:endParaRPr lang="en-US" dirty="0"/>
          </a:p>
        </p:txBody>
      </p:sp>
    </p:spTree>
    <p:extLst>
      <p:ext uri="{BB962C8B-B14F-4D97-AF65-F5344CB8AC3E}">
        <p14:creationId xmlns:p14="http://schemas.microsoft.com/office/powerpoint/2010/main" val="510942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Background</a:t>
            </a:r>
          </a:p>
        </p:txBody>
      </p:sp>
      <p:sp>
        <p:nvSpPr>
          <p:cNvPr id="3" name="Content Placeholder 2"/>
          <p:cNvSpPr>
            <a:spLocks noGrp="1"/>
          </p:cNvSpPr>
          <p:nvPr>
            <p:ph idx="1"/>
          </p:nvPr>
        </p:nvSpPr>
        <p:spPr>
          <a:xfrm>
            <a:off x="95884" y="1324644"/>
            <a:ext cx="12000231" cy="5319711"/>
          </a:xfrm>
        </p:spPr>
        <p:txBody>
          <a:bodyPr vert="horz" lIns="91440" tIns="45720" rIns="91440" bIns="45720" rtlCol="0">
            <a:normAutofit/>
          </a:bodyPr>
          <a:lstStyle/>
          <a:p>
            <a:r>
              <a:rPr lang="en-US" dirty="0"/>
              <a:t>At present, shipyards use carbon arc gouging (CAG) for weld and metal removal:</a:t>
            </a:r>
          </a:p>
          <a:p>
            <a:pPr lvl="1"/>
            <a:r>
              <a:rPr lang="en-US" sz="3200" dirty="0"/>
              <a:t>Requires extensive protection of large areas</a:t>
            </a:r>
          </a:p>
          <a:p>
            <a:pPr lvl="1"/>
            <a:r>
              <a:rPr lang="en-US" sz="3200" dirty="0"/>
              <a:t>Generates huge quantities of hot slag that may start fires</a:t>
            </a:r>
          </a:p>
          <a:p>
            <a:pPr lvl="1"/>
            <a:r>
              <a:rPr lang="en-US" sz="3200" dirty="0"/>
              <a:t>Leaves debris that takes time to clean up</a:t>
            </a:r>
          </a:p>
          <a:p>
            <a:pPr lvl="2"/>
            <a:r>
              <a:rPr lang="en-US" sz="2800" dirty="0"/>
              <a:t>Even after cleanup, operations typically leave residual carbon dust that could foul electronics and other equipment. </a:t>
            </a:r>
          </a:p>
          <a:p>
            <a:pPr lvl="1"/>
            <a:r>
              <a:rPr lang="en-US" sz="3200" dirty="0"/>
              <a:t>No other personnel can work in adjacent areas!</a:t>
            </a:r>
          </a:p>
          <a:p>
            <a:pPr lvl="1"/>
            <a:endParaRPr lang="en-US" sz="2000" dirty="0"/>
          </a:p>
        </p:txBody>
      </p:sp>
      <p:sp>
        <p:nvSpPr>
          <p:cNvPr id="4" name="Rectangle 3">
            <a:extLst>
              <a:ext uri="{FF2B5EF4-FFF2-40B4-BE49-F238E27FC236}">
                <a16:creationId xmlns:a16="http://schemas.microsoft.com/office/drawing/2014/main" id="{975DDD0F-109E-B953-8898-D81ACD24961D}"/>
              </a:ext>
            </a:extLst>
          </p:cNvPr>
          <p:cNvSpPr>
            <a:spLocks noChangeArrowheads="1"/>
          </p:cNvSpPr>
          <p:nvPr/>
        </p:nvSpPr>
        <p:spPr bwMode="auto">
          <a:xfrm>
            <a:off x="2450052" y="6537795"/>
            <a:ext cx="7291896" cy="338554"/>
          </a:xfrm>
          <a:prstGeom prst="rect">
            <a:avLst/>
          </a:prstGeom>
          <a:noFill/>
          <a:ln w="12700">
            <a:noFill/>
            <a:miter lim="800000"/>
            <a:headEnd type="none" w="sm" len="sm"/>
            <a:tailEnd type="none" w="sm" len="sm"/>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Approved for Public Release; distribution is unlimited</a:t>
            </a:r>
          </a:p>
        </p:txBody>
      </p:sp>
      <p:sp>
        <p:nvSpPr>
          <p:cNvPr id="5" name="Slide Number Placeholder 3">
            <a:extLst>
              <a:ext uri="{FF2B5EF4-FFF2-40B4-BE49-F238E27FC236}">
                <a16:creationId xmlns:a16="http://schemas.microsoft.com/office/drawing/2014/main" id="{CA40FC03-48FB-7601-A3AC-5C254028D89C}"/>
              </a:ext>
            </a:extLst>
          </p:cNvPr>
          <p:cNvSpPr>
            <a:spLocks noGrp="1"/>
          </p:cNvSpPr>
          <p:nvPr>
            <p:ph type="sldNum" sz="quarter" idx="11"/>
          </p:nvPr>
        </p:nvSpPr>
        <p:spPr>
          <a:xfrm>
            <a:off x="9929929" y="6475154"/>
            <a:ext cx="2057400" cy="365125"/>
          </a:xfrm>
        </p:spPr>
        <p:txBody>
          <a:bodyPr/>
          <a:lstStyle/>
          <a:p>
            <a:fld id="{A916C171-007E-46CF-80D5-F89E015BD616}" type="slidenum">
              <a:rPr lang="en-US" smtClean="0"/>
              <a:pPr/>
              <a:t>3</a:t>
            </a:fld>
            <a:endParaRPr lang="en-US" dirty="0"/>
          </a:p>
        </p:txBody>
      </p:sp>
    </p:spTree>
    <p:extLst>
      <p:ext uri="{BB962C8B-B14F-4D97-AF65-F5344CB8AC3E}">
        <p14:creationId xmlns:p14="http://schemas.microsoft.com/office/powerpoint/2010/main" val="208327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A59B64-D237-5CF4-FCF3-67B875A52B6B}"/>
              </a:ext>
            </a:extLst>
          </p:cNvPr>
          <p:cNvSpPr>
            <a:spLocks noGrp="1"/>
          </p:cNvSpPr>
          <p:nvPr>
            <p:ph type="sldNum" sz="quarter" idx="11"/>
          </p:nvPr>
        </p:nvSpPr>
        <p:spPr/>
        <p:txBody>
          <a:bodyPr/>
          <a:lstStyle/>
          <a:p>
            <a:fld id="{A916C171-007E-46CF-80D5-F89E015BD616}" type="slidenum">
              <a:rPr lang="en-US" smtClean="0"/>
              <a:pPr/>
              <a:t>4</a:t>
            </a:fld>
            <a:endParaRPr lang="en-US" dirty="0"/>
          </a:p>
        </p:txBody>
      </p:sp>
      <p:sp>
        <p:nvSpPr>
          <p:cNvPr id="5" name="TextBox 4">
            <a:extLst>
              <a:ext uri="{FF2B5EF4-FFF2-40B4-BE49-F238E27FC236}">
                <a16:creationId xmlns:a16="http://schemas.microsoft.com/office/drawing/2014/main" id="{653973F0-E3CD-66F0-D1F8-BBE16D818930}"/>
              </a:ext>
            </a:extLst>
          </p:cNvPr>
          <p:cNvSpPr txBox="1"/>
          <p:nvPr/>
        </p:nvSpPr>
        <p:spPr>
          <a:xfrm>
            <a:off x="611245" y="1041930"/>
            <a:ext cx="10302240" cy="5165517"/>
          </a:xfrm>
          <a:prstGeom prst="rect">
            <a:avLst/>
          </a:prstGeom>
          <a:noFill/>
        </p:spPr>
        <p:txBody>
          <a:bodyPr wrap="square">
            <a:spAutoFit/>
          </a:bodyPr>
          <a:lstStyle/>
          <a:p>
            <a:pPr marL="228600" marR="0" lvl="0" indent="-228600">
              <a:lnSpc>
                <a:spcPct val="90000"/>
              </a:lnSpc>
              <a:spcBef>
                <a:spcPts val="1000"/>
              </a:spcBef>
              <a:spcAft>
                <a:spcPts val="0"/>
              </a:spcAft>
              <a:buFont typeface="Arial" panose="020B0604020202020204" pitchFamily="34" charset="0"/>
              <a:buChar char="•"/>
            </a:pPr>
            <a:r>
              <a:rPr lang="en-US" sz="2000" b="1" dirty="0">
                <a:latin typeface="Segoe UI" panose="020B0502040204020203" pitchFamily="34" charset="0"/>
                <a:cs typeface="Segoe UI" panose="020B0502040204020203" pitchFamily="34" charset="0"/>
              </a:rPr>
              <a:t>It is entirely possible to eliminate 75% of the labor and materials for “protection” </a:t>
            </a:r>
            <a:r>
              <a:rPr lang="en-US" sz="2000" dirty="0">
                <a:latin typeface="Segoe UI" panose="020B0502040204020203" pitchFamily="34" charset="0"/>
                <a:cs typeface="Segoe UI" panose="020B0502040204020203" pitchFamily="34" charset="0"/>
              </a:rPr>
              <a:t>that now must be used to prevent damage to adjacent equipment where CAG is performed.</a:t>
            </a:r>
          </a:p>
          <a:p>
            <a:pPr marL="228600" marR="0" lvl="0" indent="-228600">
              <a:lnSpc>
                <a:spcPct val="90000"/>
              </a:lnSpc>
              <a:spcBef>
                <a:spcPts val="1000"/>
              </a:spcBef>
              <a:spcAft>
                <a:spcPts val="0"/>
              </a:spcAft>
              <a:buFont typeface="Arial" panose="020B0604020202020204" pitchFamily="34" charset="0"/>
              <a:buChar char="•"/>
            </a:pPr>
            <a:r>
              <a:rPr lang="en-US" sz="2000" b="1" dirty="0">
                <a:latin typeface="Segoe UI" panose="020B0502040204020203" pitchFamily="34" charset="0"/>
                <a:cs typeface="Segoe UI" panose="020B0502040204020203" pitchFamily="34" charset="0"/>
              </a:rPr>
              <a:t>Significant schedule improvement will accrue. </a:t>
            </a:r>
            <a:r>
              <a:rPr lang="en-US" sz="2000" dirty="0">
                <a:latin typeface="Segoe UI" panose="020B0502040204020203" pitchFamily="34" charset="0"/>
                <a:cs typeface="Segoe UI" panose="020B0502040204020203" pitchFamily="34" charset="0"/>
              </a:rPr>
              <a:t>Adjacent operations can be scheduled for work due to the quiet and clean nature of the process.</a:t>
            </a:r>
          </a:p>
          <a:p>
            <a:pPr marL="228600" marR="0" lvl="0" indent="-228600">
              <a:lnSpc>
                <a:spcPct val="90000"/>
              </a:lnSpc>
              <a:spcBef>
                <a:spcPts val="1000"/>
              </a:spcBef>
              <a:spcAft>
                <a:spcPts val="0"/>
              </a:spcAft>
              <a:buFont typeface="Arial" panose="020B0604020202020204" pitchFamily="34" charset="0"/>
              <a:buChar char="•"/>
            </a:pPr>
            <a:r>
              <a:rPr lang="en-US" sz="2000" b="1" dirty="0">
                <a:latin typeface="Segoe UI" panose="020B0502040204020203" pitchFamily="34" charset="0"/>
                <a:cs typeface="Segoe UI" panose="020B0502040204020203" pitchFamily="34" charset="0"/>
              </a:rPr>
              <a:t>WeldVac is sufficiently quiet that other operations may proceed nearby. </a:t>
            </a:r>
            <a:r>
              <a:rPr lang="en-US" sz="2000" dirty="0">
                <a:latin typeface="Segoe UI" panose="020B0502040204020203" pitchFamily="34" charset="0"/>
                <a:cs typeface="Segoe UI" panose="020B0502040204020203" pitchFamily="34" charset="0"/>
              </a:rPr>
              <a:t>WeldVac tests may demonstrate sound levels below OSHA 90 dBA noise limits, sufficiently quiet that hearing protection would not be mandatory from process operation. Hearing protection may in many cases be mandated by other adjacent metalworking operations or company policies.</a:t>
            </a:r>
          </a:p>
          <a:p>
            <a:pPr marL="228600" marR="0" lvl="0" indent="-228600">
              <a:lnSpc>
                <a:spcPct val="90000"/>
              </a:lnSpc>
              <a:spcBef>
                <a:spcPts val="1000"/>
              </a:spcBef>
              <a:spcAft>
                <a:spcPts val="0"/>
              </a:spcAft>
              <a:buFont typeface="Arial" panose="020B0604020202020204" pitchFamily="34" charset="0"/>
              <a:buChar char="•"/>
            </a:pPr>
            <a:r>
              <a:rPr lang="en-US" sz="2000" b="1" dirty="0">
                <a:latin typeface="Segoe UI" panose="020B0502040204020203" pitchFamily="34" charset="0"/>
                <a:cs typeface="Segoe UI" panose="020B0502040204020203" pitchFamily="34" charset="0"/>
              </a:rPr>
              <a:t>WeldVac produces very low levels of smoke and fume. </a:t>
            </a:r>
            <a:r>
              <a:rPr lang="en-US" sz="2000" dirty="0">
                <a:latin typeface="Segoe UI" panose="020B0502040204020203" pitchFamily="34" charset="0"/>
                <a:cs typeface="Segoe UI" panose="020B0502040204020203" pitchFamily="34" charset="0"/>
              </a:rPr>
              <a:t>The level of fume generated may well be below existing opacity limits, allowing adjacent operations to be performed, with little need for respirators (unless mandated by other operations or company policy). </a:t>
            </a:r>
          </a:p>
          <a:p>
            <a:pPr marL="228600" marR="0" lvl="0" indent="-228600">
              <a:lnSpc>
                <a:spcPct val="90000"/>
              </a:lnSpc>
              <a:spcBef>
                <a:spcPts val="1000"/>
              </a:spcBef>
              <a:spcAft>
                <a:spcPts val="0"/>
              </a:spcAft>
              <a:buFont typeface="Arial" panose="020B0604020202020204" pitchFamily="34" charset="0"/>
              <a:buChar char="•"/>
            </a:pPr>
            <a:r>
              <a:rPr lang="en-US" sz="2000" b="1" dirty="0">
                <a:latin typeface="Segoe UI" panose="020B0502040204020203" pitchFamily="34" charset="0"/>
                <a:cs typeface="Segoe UI" panose="020B0502040204020203" pitchFamily="34" charset="0"/>
              </a:rPr>
              <a:t>Cost of cleanup will be reduced due to capture of nearly all slag and dust.</a:t>
            </a:r>
          </a:p>
          <a:p>
            <a:pPr marL="228600" marR="0" lvl="0" indent="-228600">
              <a:lnSpc>
                <a:spcPct val="90000"/>
              </a:lnSpc>
              <a:spcBef>
                <a:spcPts val="1000"/>
              </a:spcBef>
              <a:spcAft>
                <a:spcPts val="0"/>
              </a:spcAft>
              <a:buFont typeface="Arial" panose="020B0604020202020204" pitchFamily="34" charset="0"/>
              <a:buChar char="•"/>
            </a:pPr>
            <a:r>
              <a:rPr lang="en-US" sz="2000" b="1" dirty="0">
                <a:latin typeface="Segoe UI" panose="020B0502040204020203" pitchFamily="34" charset="0"/>
                <a:cs typeface="Segoe UI" panose="020B0502040204020203" pitchFamily="34" charset="0"/>
              </a:rPr>
              <a:t>Another advantage is that a high-pressure air supply is not needed. </a:t>
            </a:r>
          </a:p>
        </p:txBody>
      </p:sp>
      <p:sp>
        <p:nvSpPr>
          <p:cNvPr id="6" name="Rectangle 19">
            <a:extLst>
              <a:ext uri="{FF2B5EF4-FFF2-40B4-BE49-F238E27FC236}">
                <a16:creationId xmlns:a16="http://schemas.microsoft.com/office/drawing/2014/main" id="{541FA7B9-DE63-5DF6-B1E6-D8C018AFD1B7}"/>
              </a:ext>
            </a:extLst>
          </p:cNvPr>
          <p:cNvSpPr txBox="1">
            <a:spLocks noChangeArrowheads="1"/>
          </p:cNvSpPr>
          <p:nvPr/>
        </p:nvSpPr>
        <p:spPr>
          <a:xfrm>
            <a:off x="0" y="449846"/>
            <a:ext cx="13511134" cy="687387"/>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defTabSz="914400" fontAlgn="base">
              <a:spcAft>
                <a:spcPct val="0"/>
              </a:spcAft>
              <a:buSzPct val="100000"/>
            </a:pPr>
            <a:r>
              <a:rPr lang="en-US" sz="2800" b="1" dirty="0">
                <a:solidFill>
                  <a:prstClr val="black"/>
                </a:solidFill>
                <a:latin typeface="Bookman Old Style"/>
                <a:ea typeface="ＭＳ Ｐゴシック" charset="0"/>
                <a:cs typeface="Bookman Old Style"/>
              </a:rPr>
              <a:t> </a:t>
            </a:r>
            <a:r>
              <a:rPr lang="en-US" sz="4000" dirty="0" err="1">
                <a:solidFill>
                  <a:srgbClr val="045571"/>
                </a:solidFill>
                <a:latin typeface="Segoe UI" panose="020B0502040204020203" pitchFamily="34" charset="0"/>
                <a:cs typeface="Segoe UI" panose="020B0502040204020203" pitchFamily="34" charset="0"/>
              </a:rPr>
              <a:t>WeldVac</a:t>
            </a:r>
            <a:r>
              <a:rPr lang="en-US" sz="4000" dirty="0">
                <a:solidFill>
                  <a:srgbClr val="045571"/>
                </a:solidFill>
                <a:latin typeface="Segoe UI" panose="020B0502040204020203" pitchFamily="34" charset="0"/>
                <a:cs typeface="Segoe UI" panose="020B0502040204020203" pitchFamily="34" charset="0"/>
              </a:rPr>
              <a:t> Potential</a:t>
            </a:r>
            <a:endParaRPr lang="fr-FR" sz="4000" dirty="0">
              <a:solidFill>
                <a:srgbClr val="045571"/>
              </a:solidFill>
              <a:latin typeface="Segoe UI" panose="020B0502040204020203" pitchFamily="34" charset="0"/>
              <a:cs typeface="Segoe UI" panose="020B0502040204020203" pitchFamily="34" charset="0"/>
            </a:endParaRPr>
          </a:p>
        </p:txBody>
      </p:sp>
      <p:sp>
        <p:nvSpPr>
          <p:cNvPr id="2" name="Rectangle 1">
            <a:extLst>
              <a:ext uri="{FF2B5EF4-FFF2-40B4-BE49-F238E27FC236}">
                <a16:creationId xmlns:a16="http://schemas.microsoft.com/office/drawing/2014/main" id="{C69CFB9E-84CD-9005-711C-CEF79B7874FC}"/>
              </a:ext>
            </a:extLst>
          </p:cNvPr>
          <p:cNvSpPr>
            <a:spLocks noChangeArrowheads="1"/>
          </p:cNvSpPr>
          <p:nvPr/>
        </p:nvSpPr>
        <p:spPr bwMode="auto">
          <a:xfrm>
            <a:off x="2450052" y="6537795"/>
            <a:ext cx="7291896" cy="338554"/>
          </a:xfrm>
          <a:prstGeom prst="rect">
            <a:avLst/>
          </a:prstGeom>
          <a:noFill/>
          <a:ln w="12700">
            <a:noFill/>
            <a:miter lim="800000"/>
            <a:headEnd type="none" w="sm" len="sm"/>
            <a:tailEnd type="none" w="sm" len="sm"/>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Approved for Public Release; distribution is unlimited</a:t>
            </a:r>
          </a:p>
        </p:txBody>
      </p:sp>
    </p:spTree>
    <p:extLst>
      <p:ext uri="{BB962C8B-B14F-4D97-AF65-F5344CB8AC3E}">
        <p14:creationId xmlns:p14="http://schemas.microsoft.com/office/powerpoint/2010/main" val="809640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3704" y="1373549"/>
            <a:ext cx="10622280" cy="4525963"/>
          </a:xfrm>
        </p:spPr>
        <p:txBody>
          <a:bodyPr>
            <a:normAutofit/>
          </a:bodyPr>
          <a:lstStyle/>
          <a:p>
            <a:r>
              <a:rPr lang="en-US" sz="2400" dirty="0"/>
              <a:t>A new approach to gouging and metal removal</a:t>
            </a:r>
          </a:p>
          <a:p>
            <a:r>
              <a:rPr lang="en-US" sz="2400" dirty="0"/>
              <a:t>Combines a heat source and a vacuum to:</a:t>
            </a:r>
          </a:p>
          <a:p>
            <a:pPr lvl="1"/>
            <a:r>
              <a:rPr lang="en-US" sz="2400" dirty="0"/>
              <a:t>Melt the material and vacuum out the pool</a:t>
            </a:r>
          </a:p>
          <a:p>
            <a:pPr lvl="1"/>
            <a:r>
              <a:rPr lang="en-US" sz="2400" dirty="0"/>
              <a:t>Capture the extracted material by water entrainment</a:t>
            </a:r>
          </a:p>
          <a:p>
            <a:pPr lvl="1"/>
            <a:r>
              <a:rPr lang="en-US" sz="2400" dirty="0"/>
              <a:t>Provide further filtration of effluent if needed or desired</a:t>
            </a:r>
          </a:p>
          <a:p>
            <a:r>
              <a:rPr lang="en-US" sz="2400" dirty="0"/>
              <a:t>Currently in “Alpha Prototype” stage of development</a:t>
            </a:r>
          </a:p>
          <a:p>
            <a:pPr lvl="1"/>
            <a:r>
              <a:rPr lang="en-US" sz="2400" dirty="0"/>
              <a:t>Uses standard GTAW power source – other heat sources can be used</a:t>
            </a:r>
          </a:p>
          <a:p>
            <a:pPr lvl="1"/>
            <a:r>
              <a:rPr lang="en-US" sz="2400" dirty="0"/>
              <a:t>Uses typical shop vacuum – during gouging that’s </a:t>
            </a:r>
            <a:r>
              <a:rPr lang="en-US" sz="2400" b="1" i="1" dirty="0"/>
              <a:t>ALL</a:t>
            </a:r>
            <a:r>
              <a:rPr lang="en-US" sz="2400" dirty="0"/>
              <a:t> you hear!</a:t>
            </a:r>
          </a:p>
          <a:p>
            <a:r>
              <a:rPr lang="en-US" sz="2400" dirty="0"/>
              <a:t>Demonstrated on carbon, stainless steel, and aluminum</a:t>
            </a:r>
          </a:p>
          <a:p>
            <a:pPr lvl="1"/>
            <a:r>
              <a:rPr lang="en-US" sz="2400" dirty="0"/>
              <a:t>Should work on any conductive material</a:t>
            </a:r>
          </a:p>
        </p:txBody>
      </p:sp>
      <p:sp>
        <p:nvSpPr>
          <p:cNvPr id="4" name="TextBox 3"/>
          <p:cNvSpPr txBox="1"/>
          <p:nvPr/>
        </p:nvSpPr>
        <p:spPr>
          <a:xfrm>
            <a:off x="183704" y="555118"/>
            <a:ext cx="4724400" cy="707886"/>
          </a:xfrm>
          <a:prstGeom prst="rect">
            <a:avLst/>
          </a:prstGeom>
          <a:noFill/>
        </p:spPr>
        <p:txBody>
          <a:bodyPr wrap="square" rtlCol="0">
            <a:spAutoFit/>
          </a:bodyPr>
          <a:lstStyle/>
          <a:p>
            <a:r>
              <a:rPr lang="en-US" sz="4000" dirty="0">
                <a:solidFill>
                  <a:srgbClr val="045571"/>
                </a:solidFill>
                <a:latin typeface="Segoe UI" panose="020B0502040204020203" pitchFamily="34" charset="0"/>
                <a:ea typeface="+mj-ea"/>
                <a:cs typeface="Segoe UI" panose="020B0502040204020203" pitchFamily="34" charset="0"/>
              </a:rPr>
              <a:t>What is WeldVac?</a:t>
            </a:r>
          </a:p>
        </p:txBody>
      </p:sp>
      <p:sp>
        <p:nvSpPr>
          <p:cNvPr id="2" name="Rectangle 1">
            <a:extLst>
              <a:ext uri="{FF2B5EF4-FFF2-40B4-BE49-F238E27FC236}">
                <a16:creationId xmlns:a16="http://schemas.microsoft.com/office/drawing/2014/main" id="{DB3EF61F-134D-4922-4058-18208C7C73DA}"/>
              </a:ext>
            </a:extLst>
          </p:cNvPr>
          <p:cNvSpPr>
            <a:spLocks noChangeArrowheads="1"/>
          </p:cNvSpPr>
          <p:nvPr/>
        </p:nvSpPr>
        <p:spPr bwMode="auto">
          <a:xfrm>
            <a:off x="2450052" y="6537795"/>
            <a:ext cx="7291896" cy="338554"/>
          </a:xfrm>
          <a:prstGeom prst="rect">
            <a:avLst/>
          </a:prstGeom>
          <a:noFill/>
          <a:ln w="12700">
            <a:noFill/>
            <a:miter lim="800000"/>
            <a:headEnd type="none" w="sm" len="sm"/>
            <a:tailEnd type="none" w="sm" len="sm"/>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Approved for Public Release; distribution is unlimited</a:t>
            </a:r>
          </a:p>
        </p:txBody>
      </p:sp>
      <p:sp>
        <p:nvSpPr>
          <p:cNvPr id="6" name="Slide Number Placeholder 3">
            <a:extLst>
              <a:ext uri="{FF2B5EF4-FFF2-40B4-BE49-F238E27FC236}">
                <a16:creationId xmlns:a16="http://schemas.microsoft.com/office/drawing/2014/main" id="{F94B3BE0-2BA1-E38E-D200-04805E69A934}"/>
              </a:ext>
            </a:extLst>
          </p:cNvPr>
          <p:cNvSpPr>
            <a:spLocks noGrp="1"/>
          </p:cNvSpPr>
          <p:nvPr>
            <p:ph type="sldNum" sz="quarter" idx="11"/>
          </p:nvPr>
        </p:nvSpPr>
        <p:spPr>
          <a:xfrm>
            <a:off x="9929929" y="6475154"/>
            <a:ext cx="2057400" cy="365125"/>
          </a:xfrm>
        </p:spPr>
        <p:txBody>
          <a:bodyPr/>
          <a:lstStyle/>
          <a:p>
            <a:fld id="{A916C171-007E-46CF-80D5-F89E015BD616}" type="slidenum">
              <a:rPr lang="en-US" smtClean="0"/>
              <a:pPr/>
              <a:t>5</a:t>
            </a:fld>
            <a:endParaRPr lang="en-US" dirty="0"/>
          </a:p>
        </p:txBody>
      </p:sp>
    </p:spTree>
    <p:extLst>
      <p:ext uri="{BB962C8B-B14F-4D97-AF65-F5344CB8AC3E}">
        <p14:creationId xmlns:p14="http://schemas.microsoft.com/office/powerpoint/2010/main" val="4099617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1638" y="370106"/>
            <a:ext cx="9144000" cy="707886"/>
          </a:xfrm>
          <a:prstGeom prst="rect">
            <a:avLst/>
          </a:prstGeom>
          <a:noFill/>
        </p:spPr>
        <p:txBody>
          <a:bodyPr wrap="square" rtlCol="0">
            <a:spAutoFit/>
          </a:bodyPr>
          <a:lstStyle/>
          <a:p>
            <a:pPr fontAlgn="base">
              <a:spcBef>
                <a:spcPct val="0"/>
              </a:spcBef>
              <a:spcAft>
                <a:spcPct val="0"/>
              </a:spcAft>
              <a:buSzPct val="100000"/>
            </a:pPr>
            <a:r>
              <a:rPr lang="en-US" sz="4000" dirty="0">
                <a:solidFill>
                  <a:srgbClr val="045571"/>
                </a:solidFill>
                <a:latin typeface="Segoe UI" panose="020B0502040204020203" pitchFamily="34" charset="0"/>
                <a:ea typeface="+mj-ea"/>
                <a:cs typeface="Segoe UI" panose="020B0502040204020203" pitchFamily="34" charset="0"/>
              </a:rPr>
              <a:t>Charles Klangos, WeldVac Inventor</a:t>
            </a:r>
          </a:p>
        </p:txBody>
      </p:sp>
      <p:pic>
        <p:nvPicPr>
          <p:cNvPr id="1026" name="Picture 2" descr="80a58392-1662-4177-8e95-3798758ebed4@namprd04"/>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438400" y="1792486"/>
            <a:ext cx="3581400" cy="416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WeldVac Tig &amp; Nozzle-1-030217.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53200" y="2438400"/>
            <a:ext cx="3744086" cy="3238500"/>
          </a:xfrm>
          <a:prstGeom prst="rect">
            <a:avLst/>
          </a:prstGeom>
        </p:spPr>
      </p:pic>
      <p:sp>
        <p:nvSpPr>
          <p:cNvPr id="11" name="Arc 10"/>
          <p:cNvSpPr/>
          <p:nvPr/>
        </p:nvSpPr>
        <p:spPr>
          <a:xfrm>
            <a:off x="2164556" y="4114800"/>
            <a:ext cx="1066800" cy="1004054"/>
          </a:xfrm>
          <a:prstGeom prst="arc">
            <a:avLst>
              <a:gd name="adj1" fmla="val 95118"/>
              <a:gd name="adj2" fmla="val 0"/>
            </a:avLst>
          </a:prstGeom>
          <a:noFill/>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 name="Straight Arrow Connector 12"/>
          <p:cNvCxnSpPr>
            <a:stCxn id="11" idx="2"/>
          </p:cNvCxnSpPr>
          <p:nvPr/>
        </p:nvCxnSpPr>
        <p:spPr>
          <a:xfrm flipV="1">
            <a:off x="3231356" y="4419601"/>
            <a:ext cx="4464844" cy="197227"/>
          </a:xfrm>
          <a:prstGeom prst="straightConnector1">
            <a:avLst/>
          </a:prstGeom>
          <a:ln w="889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477000" y="1821062"/>
            <a:ext cx="3962400" cy="461665"/>
          </a:xfrm>
          <a:prstGeom prst="rect">
            <a:avLst/>
          </a:prstGeom>
          <a:noFill/>
        </p:spPr>
        <p:txBody>
          <a:bodyPr wrap="square" rtlCol="0">
            <a:spAutoFit/>
          </a:bodyPr>
          <a:lstStyle/>
          <a:p>
            <a:pPr fontAlgn="base">
              <a:spcBef>
                <a:spcPct val="0"/>
              </a:spcBef>
              <a:spcAft>
                <a:spcPct val="0"/>
              </a:spcAft>
              <a:buSzPct val="100000"/>
            </a:pPr>
            <a:r>
              <a:rPr lang="en-US" sz="2400" dirty="0">
                <a:solidFill>
                  <a:srgbClr val="045571"/>
                </a:solidFill>
                <a:latin typeface="Segoe UI" panose="020B0502040204020203" pitchFamily="34" charset="0"/>
                <a:ea typeface="+mj-ea"/>
                <a:cs typeface="Segoe UI" panose="020B0502040204020203" pitchFamily="34" charset="0"/>
              </a:rPr>
              <a:t>WeldVac - Alpha Prototype</a:t>
            </a:r>
          </a:p>
        </p:txBody>
      </p:sp>
      <p:sp>
        <p:nvSpPr>
          <p:cNvPr id="2" name="Rectangle 1">
            <a:extLst>
              <a:ext uri="{FF2B5EF4-FFF2-40B4-BE49-F238E27FC236}">
                <a16:creationId xmlns:a16="http://schemas.microsoft.com/office/drawing/2014/main" id="{FF7AB20D-A682-77A7-BAF7-CADD6F7A4B36}"/>
              </a:ext>
            </a:extLst>
          </p:cNvPr>
          <p:cNvSpPr>
            <a:spLocks noChangeArrowheads="1"/>
          </p:cNvSpPr>
          <p:nvPr/>
        </p:nvSpPr>
        <p:spPr bwMode="auto">
          <a:xfrm>
            <a:off x="2450052" y="6537795"/>
            <a:ext cx="7291896" cy="338554"/>
          </a:xfrm>
          <a:prstGeom prst="rect">
            <a:avLst/>
          </a:prstGeom>
          <a:noFill/>
          <a:ln w="12700">
            <a:noFill/>
            <a:miter lim="800000"/>
            <a:headEnd type="none" w="sm" len="sm"/>
            <a:tailEnd type="none" w="sm" len="sm"/>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Approved for Public Release; distribution is unlimited</a:t>
            </a:r>
          </a:p>
        </p:txBody>
      </p:sp>
      <p:sp>
        <p:nvSpPr>
          <p:cNvPr id="3" name="Slide Number Placeholder 3">
            <a:extLst>
              <a:ext uri="{FF2B5EF4-FFF2-40B4-BE49-F238E27FC236}">
                <a16:creationId xmlns:a16="http://schemas.microsoft.com/office/drawing/2014/main" id="{61A31F76-23EA-720C-E79C-A7D0173D699B}"/>
              </a:ext>
            </a:extLst>
          </p:cNvPr>
          <p:cNvSpPr>
            <a:spLocks noGrp="1"/>
          </p:cNvSpPr>
          <p:nvPr>
            <p:ph type="sldNum" sz="quarter" idx="11"/>
          </p:nvPr>
        </p:nvSpPr>
        <p:spPr>
          <a:xfrm>
            <a:off x="9929929" y="6475154"/>
            <a:ext cx="2057400" cy="365125"/>
          </a:xfrm>
        </p:spPr>
        <p:txBody>
          <a:bodyPr/>
          <a:lstStyle/>
          <a:p>
            <a:fld id="{A916C171-007E-46CF-80D5-F89E015BD616}" type="slidenum">
              <a:rPr lang="en-US" smtClean="0"/>
              <a:pPr/>
              <a:t>6</a:t>
            </a:fld>
            <a:endParaRPr lang="en-US" dirty="0"/>
          </a:p>
        </p:txBody>
      </p:sp>
    </p:spTree>
    <p:extLst>
      <p:ext uri="{BB962C8B-B14F-4D97-AF65-F5344CB8AC3E}">
        <p14:creationId xmlns:p14="http://schemas.microsoft.com/office/powerpoint/2010/main" val="325553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a:xfrm>
            <a:off x="9929929" y="6475154"/>
            <a:ext cx="2057400" cy="365125"/>
          </a:xfrm>
        </p:spPr>
        <p:txBody>
          <a:bodyPr/>
          <a:lstStyle/>
          <a:p>
            <a:fld id="{A916C171-007E-46CF-80D5-F89E015BD616}" type="slidenum">
              <a:rPr lang="en-US" smtClean="0"/>
              <a:pPr/>
              <a:t>7</a:t>
            </a:fld>
            <a:endParaRPr lang="en-US" dirty="0"/>
          </a:p>
        </p:txBody>
      </p:sp>
      <p:pic>
        <p:nvPicPr>
          <p:cNvPr id="16" name="Picture 15" descr="WeldVac -Apparatus &amp; Shop-030217.JPG">
            <a:extLst>
              <a:ext uri="{FF2B5EF4-FFF2-40B4-BE49-F238E27FC236}">
                <a16:creationId xmlns:a16="http://schemas.microsoft.com/office/drawing/2014/main" id="{A4DBE460-A849-460C-A022-CBE88FBCD54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25294"/>
          <a:stretch/>
        </p:blipFill>
        <p:spPr>
          <a:xfrm>
            <a:off x="2019300" y="391806"/>
            <a:ext cx="8417835" cy="5000262"/>
          </a:xfrm>
          <a:prstGeom prst="rect">
            <a:avLst/>
          </a:prstGeom>
        </p:spPr>
      </p:pic>
      <p:sp>
        <p:nvSpPr>
          <p:cNvPr id="18" name="TextBox 17">
            <a:extLst>
              <a:ext uri="{FF2B5EF4-FFF2-40B4-BE49-F238E27FC236}">
                <a16:creationId xmlns:a16="http://schemas.microsoft.com/office/drawing/2014/main" id="{EFDE6973-1795-4BDC-975C-AED305A1D7C3}"/>
              </a:ext>
            </a:extLst>
          </p:cNvPr>
          <p:cNvSpPr txBox="1"/>
          <p:nvPr/>
        </p:nvSpPr>
        <p:spPr>
          <a:xfrm>
            <a:off x="2057401" y="5429119"/>
            <a:ext cx="8412553" cy="830997"/>
          </a:xfrm>
          <a:prstGeom prst="rect">
            <a:avLst/>
          </a:prstGeom>
          <a:noFill/>
        </p:spPr>
        <p:txBody>
          <a:bodyPr wrap="square" rtlCol="0">
            <a:spAutoFit/>
          </a:bodyPr>
          <a:lstStyle/>
          <a:p>
            <a:pPr fontAlgn="base">
              <a:spcBef>
                <a:spcPct val="0"/>
              </a:spcBef>
              <a:spcAft>
                <a:spcPct val="0"/>
              </a:spcAft>
              <a:buSzPct val="100000"/>
            </a:pPr>
            <a:r>
              <a:rPr lang="en-US" sz="2400" dirty="0">
                <a:latin typeface="Segoe UI" panose="020B0502040204020203" pitchFamily="34" charset="0"/>
                <a:ea typeface="ＭＳ Ｐゴシック" charset="0"/>
                <a:cs typeface="Segoe UI" panose="020B0502040204020203" pitchFamily="34" charset="0"/>
              </a:rPr>
              <a:t>Key: A-Heat Source, B1-Vacuum Nozzle, B2-Vacuum, </a:t>
            </a:r>
          </a:p>
          <a:p>
            <a:pPr fontAlgn="base">
              <a:spcBef>
                <a:spcPct val="0"/>
              </a:spcBef>
              <a:spcAft>
                <a:spcPct val="0"/>
              </a:spcAft>
              <a:buSzPct val="100000"/>
            </a:pPr>
            <a:r>
              <a:rPr lang="en-US" sz="2400" dirty="0">
                <a:latin typeface="Segoe UI" panose="020B0502040204020203" pitchFamily="34" charset="0"/>
                <a:ea typeface="ＭＳ Ｐゴシック" charset="0"/>
                <a:cs typeface="Segoe UI" panose="020B0502040204020203" pitchFamily="34" charset="0"/>
              </a:rPr>
              <a:t>C-Capture Chamber</a:t>
            </a:r>
            <a:r>
              <a:rPr lang="en-US" sz="2400" dirty="0">
                <a:latin typeface="Arial" charset="0"/>
                <a:ea typeface="ＭＳ Ｐゴシック" charset="0"/>
              </a:rPr>
              <a:t> </a:t>
            </a:r>
          </a:p>
        </p:txBody>
      </p:sp>
      <p:sp>
        <p:nvSpPr>
          <p:cNvPr id="20" name="TextBox 19">
            <a:extLst>
              <a:ext uri="{FF2B5EF4-FFF2-40B4-BE49-F238E27FC236}">
                <a16:creationId xmlns:a16="http://schemas.microsoft.com/office/drawing/2014/main" id="{A027261D-92DB-4117-B62E-22CA33CF7ABE}"/>
              </a:ext>
            </a:extLst>
          </p:cNvPr>
          <p:cNvSpPr txBox="1"/>
          <p:nvPr/>
        </p:nvSpPr>
        <p:spPr>
          <a:xfrm>
            <a:off x="5988408" y="3631374"/>
            <a:ext cx="479618" cy="369332"/>
          </a:xfrm>
          <a:prstGeom prst="rect">
            <a:avLst/>
          </a:prstGeom>
          <a:solidFill>
            <a:schemeClr val="accent4">
              <a:lumMod val="20000"/>
              <a:lumOff val="80000"/>
            </a:schemeClr>
          </a:solidFill>
        </p:spPr>
        <p:txBody>
          <a:bodyPr wrap="none" rtlCol="0">
            <a:spAutoFit/>
          </a:bodyPr>
          <a:lstStyle/>
          <a:p>
            <a:pPr fontAlgn="base">
              <a:spcBef>
                <a:spcPct val="0"/>
              </a:spcBef>
              <a:spcAft>
                <a:spcPct val="0"/>
              </a:spcAft>
              <a:buSzPct val="100000"/>
            </a:pPr>
            <a:r>
              <a:rPr lang="en-US" b="1" dirty="0">
                <a:latin typeface="Arial" charset="0"/>
                <a:ea typeface="ＭＳ Ｐゴシック" charset="0"/>
              </a:rPr>
              <a:t>B1</a:t>
            </a:r>
          </a:p>
        </p:txBody>
      </p:sp>
      <p:sp>
        <p:nvSpPr>
          <p:cNvPr id="22" name="TextBox 21">
            <a:extLst>
              <a:ext uri="{FF2B5EF4-FFF2-40B4-BE49-F238E27FC236}">
                <a16:creationId xmlns:a16="http://schemas.microsoft.com/office/drawing/2014/main" id="{5C1BB240-907D-49FC-A983-4C24416AD540}"/>
              </a:ext>
            </a:extLst>
          </p:cNvPr>
          <p:cNvSpPr txBox="1"/>
          <p:nvPr/>
        </p:nvSpPr>
        <p:spPr>
          <a:xfrm>
            <a:off x="8175818" y="3076938"/>
            <a:ext cx="479618" cy="369332"/>
          </a:xfrm>
          <a:prstGeom prst="rect">
            <a:avLst/>
          </a:prstGeom>
          <a:solidFill>
            <a:schemeClr val="accent4">
              <a:lumMod val="20000"/>
              <a:lumOff val="80000"/>
            </a:schemeClr>
          </a:solidFill>
        </p:spPr>
        <p:txBody>
          <a:bodyPr wrap="none" rtlCol="0">
            <a:spAutoFit/>
          </a:bodyPr>
          <a:lstStyle/>
          <a:p>
            <a:pPr fontAlgn="base">
              <a:spcBef>
                <a:spcPct val="0"/>
              </a:spcBef>
              <a:spcAft>
                <a:spcPct val="0"/>
              </a:spcAft>
              <a:buSzPct val="100000"/>
            </a:pPr>
            <a:r>
              <a:rPr lang="en-US" b="1" dirty="0">
                <a:latin typeface="Arial" charset="0"/>
                <a:ea typeface="ＭＳ Ｐゴシック" charset="0"/>
              </a:rPr>
              <a:t>B2</a:t>
            </a:r>
          </a:p>
        </p:txBody>
      </p:sp>
      <p:sp>
        <p:nvSpPr>
          <p:cNvPr id="24" name="TextBox 23">
            <a:extLst>
              <a:ext uri="{FF2B5EF4-FFF2-40B4-BE49-F238E27FC236}">
                <a16:creationId xmlns:a16="http://schemas.microsoft.com/office/drawing/2014/main" id="{DA0FC0D8-7CBB-4550-92CB-A712DBE72CB0}"/>
              </a:ext>
            </a:extLst>
          </p:cNvPr>
          <p:cNvSpPr txBox="1"/>
          <p:nvPr/>
        </p:nvSpPr>
        <p:spPr>
          <a:xfrm>
            <a:off x="3886200" y="3244334"/>
            <a:ext cx="351378" cy="369332"/>
          </a:xfrm>
          <a:prstGeom prst="rect">
            <a:avLst/>
          </a:prstGeom>
          <a:solidFill>
            <a:schemeClr val="accent4">
              <a:lumMod val="20000"/>
              <a:lumOff val="80000"/>
            </a:schemeClr>
          </a:solidFill>
        </p:spPr>
        <p:txBody>
          <a:bodyPr wrap="none" rtlCol="0">
            <a:spAutoFit/>
          </a:bodyPr>
          <a:lstStyle/>
          <a:p>
            <a:pPr fontAlgn="base">
              <a:spcBef>
                <a:spcPct val="0"/>
              </a:spcBef>
              <a:spcAft>
                <a:spcPct val="0"/>
              </a:spcAft>
              <a:buSzPct val="100000"/>
            </a:pPr>
            <a:r>
              <a:rPr lang="en-US" b="1" dirty="0">
                <a:latin typeface="Arial" charset="0"/>
                <a:ea typeface="ＭＳ Ｐゴシック" charset="0"/>
              </a:rPr>
              <a:t>A</a:t>
            </a:r>
          </a:p>
        </p:txBody>
      </p:sp>
      <p:sp>
        <p:nvSpPr>
          <p:cNvPr id="26" name="TextBox 25">
            <a:extLst>
              <a:ext uri="{FF2B5EF4-FFF2-40B4-BE49-F238E27FC236}">
                <a16:creationId xmlns:a16="http://schemas.microsoft.com/office/drawing/2014/main" id="{303092D8-B399-4343-AEC3-301DED46E490}"/>
              </a:ext>
            </a:extLst>
          </p:cNvPr>
          <p:cNvSpPr txBox="1"/>
          <p:nvPr/>
        </p:nvSpPr>
        <p:spPr>
          <a:xfrm>
            <a:off x="9190578" y="4865132"/>
            <a:ext cx="351378" cy="369332"/>
          </a:xfrm>
          <a:prstGeom prst="rect">
            <a:avLst/>
          </a:prstGeom>
          <a:solidFill>
            <a:schemeClr val="accent4">
              <a:lumMod val="20000"/>
              <a:lumOff val="80000"/>
            </a:schemeClr>
          </a:solidFill>
        </p:spPr>
        <p:txBody>
          <a:bodyPr wrap="none" rtlCol="0">
            <a:spAutoFit/>
          </a:bodyPr>
          <a:lstStyle/>
          <a:p>
            <a:pPr fontAlgn="base">
              <a:spcBef>
                <a:spcPct val="0"/>
              </a:spcBef>
              <a:spcAft>
                <a:spcPct val="0"/>
              </a:spcAft>
              <a:buSzPct val="100000"/>
            </a:pPr>
            <a:r>
              <a:rPr lang="en-US" b="1" dirty="0">
                <a:latin typeface="Arial" charset="0"/>
                <a:ea typeface="ＭＳ Ｐゴシック" charset="0"/>
              </a:rPr>
              <a:t>C</a:t>
            </a:r>
          </a:p>
        </p:txBody>
      </p:sp>
      <p:sp>
        <p:nvSpPr>
          <p:cNvPr id="28" name="Rectangle 27">
            <a:extLst>
              <a:ext uri="{FF2B5EF4-FFF2-40B4-BE49-F238E27FC236}">
                <a16:creationId xmlns:a16="http://schemas.microsoft.com/office/drawing/2014/main" id="{255C7BFD-7999-455A-AF33-771E5DCD0AFD}"/>
              </a:ext>
            </a:extLst>
          </p:cNvPr>
          <p:cNvSpPr/>
          <p:nvPr/>
        </p:nvSpPr>
        <p:spPr>
          <a:xfrm>
            <a:off x="178142" y="391806"/>
            <a:ext cx="6531577" cy="707886"/>
          </a:xfrm>
          <a:prstGeom prst="rect">
            <a:avLst/>
          </a:prstGeom>
        </p:spPr>
        <p:txBody>
          <a:bodyPr wrap="square">
            <a:spAutoFit/>
          </a:bodyPr>
          <a:lstStyle/>
          <a:p>
            <a:pPr lvl="0" fontAlgn="base">
              <a:spcBef>
                <a:spcPct val="0"/>
              </a:spcBef>
              <a:spcAft>
                <a:spcPct val="0"/>
              </a:spcAft>
              <a:buSzPct val="100000"/>
            </a:pPr>
            <a:r>
              <a:rPr lang="en-US" sz="4000" dirty="0">
                <a:solidFill>
                  <a:srgbClr val="045571"/>
                </a:solidFill>
                <a:latin typeface="Segoe UI" panose="020B0502040204020203" pitchFamily="34" charset="0"/>
                <a:ea typeface="+mj-ea"/>
                <a:cs typeface="Segoe UI" panose="020B0502040204020203" pitchFamily="34" charset="0"/>
              </a:rPr>
              <a:t>WeldVac Alpha Prototype</a:t>
            </a:r>
          </a:p>
        </p:txBody>
      </p:sp>
      <p:sp>
        <p:nvSpPr>
          <p:cNvPr id="2" name="Rectangle 1">
            <a:extLst>
              <a:ext uri="{FF2B5EF4-FFF2-40B4-BE49-F238E27FC236}">
                <a16:creationId xmlns:a16="http://schemas.microsoft.com/office/drawing/2014/main" id="{35FE2B3A-3561-732E-CC1D-ACC540FAFF81}"/>
              </a:ext>
            </a:extLst>
          </p:cNvPr>
          <p:cNvSpPr>
            <a:spLocks noChangeArrowheads="1"/>
          </p:cNvSpPr>
          <p:nvPr/>
        </p:nvSpPr>
        <p:spPr bwMode="auto">
          <a:xfrm>
            <a:off x="2450052" y="6533328"/>
            <a:ext cx="7291896" cy="338554"/>
          </a:xfrm>
          <a:prstGeom prst="rect">
            <a:avLst/>
          </a:prstGeom>
          <a:noFill/>
          <a:ln w="12700">
            <a:noFill/>
            <a:miter lim="800000"/>
            <a:headEnd type="none" w="sm" len="sm"/>
            <a:tailEnd type="none" w="sm" len="sm"/>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Approved for Public Release; distribution is unlimited</a:t>
            </a:r>
          </a:p>
        </p:txBody>
      </p:sp>
    </p:spTree>
    <p:extLst>
      <p:ext uri="{BB962C8B-B14F-4D97-AF65-F5344CB8AC3E}">
        <p14:creationId xmlns:p14="http://schemas.microsoft.com/office/powerpoint/2010/main" val="1030870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a:xfrm>
            <a:off x="9991727" y="6506757"/>
            <a:ext cx="2057400" cy="365125"/>
          </a:xfrm>
        </p:spPr>
        <p:txBody>
          <a:bodyPr/>
          <a:lstStyle/>
          <a:p>
            <a:fld id="{A916C171-007E-46CF-80D5-F89E015BD616}" type="slidenum">
              <a:rPr lang="en-US" smtClean="0"/>
              <a:pPr/>
              <a:t>8</a:t>
            </a:fld>
            <a:endParaRPr lang="en-US" dirty="0"/>
          </a:p>
        </p:txBody>
      </p:sp>
      <p:sp>
        <p:nvSpPr>
          <p:cNvPr id="6" name="Title 1">
            <a:extLst>
              <a:ext uri="{FF2B5EF4-FFF2-40B4-BE49-F238E27FC236}">
                <a16:creationId xmlns:a16="http://schemas.microsoft.com/office/drawing/2014/main" id="{41D9A693-DDFF-45D8-9DAA-688125C34119}"/>
              </a:ext>
            </a:extLst>
          </p:cNvPr>
          <p:cNvSpPr>
            <a:spLocks noGrp="1"/>
          </p:cNvSpPr>
          <p:nvPr>
            <p:ph type="title"/>
          </p:nvPr>
        </p:nvSpPr>
        <p:spPr>
          <a:xfrm>
            <a:off x="215214" y="375915"/>
            <a:ext cx="8229600" cy="533400"/>
          </a:xfrm>
        </p:spPr>
        <p:txBody>
          <a:bodyPr>
            <a:noAutofit/>
          </a:bodyPr>
          <a:lstStyle/>
          <a:p>
            <a:r>
              <a:rPr lang="en-US" sz="4000" dirty="0"/>
              <a:t>Alpha Prototype in Operation</a:t>
            </a:r>
          </a:p>
        </p:txBody>
      </p:sp>
      <p:sp>
        <p:nvSpPr>
          <p:cNvPr id="2" name="Rectangle 1">
            <a:extLst>
              <a:ext uri="{FF2B5EF4-FFF2-40B4-BE49-F238E27FC236}">
                <a16:creationId xmlns:a16="http://schemas.microsoft.com/office/drawing/2014/main" id="{8E000D4F-C40B-4652-98C2-8429B79ADCC2}"/>
              </a:ext>
            </a:extLst>
          </p:cNvPr>
          <p:cNvSpPr/>
          <p:nvPr/>
        </p:nvSpPr>
        <p:spPr>
          <a:xfrm>
            <a:off x="2171700" y="6072191"/>
            <a:ext cx="8229600" cy="307777"/>
          </a:xfrm>
          <a:prstGeom prst="rect">
            <a:avLst/>
          </a:prstGeom>
        </p:spPr>
        <p:txBody>
          <a:bodyPr wrap="square">
            <a:spAutoFit/>
          </a:bodyPr>
          <a:lstStyle/>
          <a:p>
            <a:r>
              <a:rPr lang="en-US" sz="1400" dirty="0">
                <a:latin typeface="Arial"/>
                <a:ea typeface="Calibri"/>
              </a:rPr>
              <a:t>Video shot using Visible Welding V2016-Z WeldWatch camera system (</a:t>
            </a:r>
            <a:r>
              <a:rPr lang="en-US" sz="1400" u="sng" dirty="0">
                <a:solidFill>
                  <a:srgbClr val="0000FF"/>
                </a:solidFill>
                <a:latin typeface="Arial"/>
                <a:ea typeface="Calibri"/>
                <a:hlinkClick r:id="rId2"/>
              </a:rPr>
              <a:t>www.VisibleWelding.com</a:t>
            </a:r>
            <a:r>
              <a:rPr lang="en-US" sz="1400" dirty="0">
                <a:latin typeface="Arial"/>
                <a:ea typeface="Calibri"/>
              </a:rPr>
              <a:t>).</a:t>
            </a:r>
            <a:endParaRPr lang="en-US" sz="1400" dirty="0"/>
          </a:p>
        </p:txBody>
      </p:sp>
      <p:sp>
        <p:nvSpPr>
          <p:cNvPr id="3" name="Rectangle 2">
            <a:extLst>
              <a:ext uri="{FF2B5EF4-FFF2-40B4-BE49-F238E27FC236}">
                <a16:creationId xmlns:a16="http://schemas.microsoft.com/office/drawing/2014/main" id="{5FB5FE3D-D77E-3B3D-DF25-26DB383ED044}"/>
              </a:ext>
            </a:extLst>
          </p:cNvPr>
          <p:cNvSpPr>
            <a:spLocks noChangeArrowheads="1"/>
          </p:cNvSpPr>
          <p:nvPr/>
        </p:nvSpPr>
        <p:spPr bwMode="auto">
          <a:xfrm>
            <a:off x="2450052" y="6537795"/>
            <a:ext cx="7291896" cy="338554"/>
          </a:xfrm>
          <a:prstGeom prst="rect">
            <a:avLst/>
          </a:prstGeom>
          <a:noFill/>
          <a:ln w="12700">
            <a:noFill/>
            <a:miter lim="800000"/>
            <a:headEnd type="none" w="sm" len="sm"/>
            <a:tailEnd type="none" w="sm" len="sm"/>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Approved for Public Release; distribution is unlimited</a:t>
            </a:r>
          </a:p>
        </p:txBody>
      </p:sp>
      <p:pic>
        <p:nvPicPr>
          <p:cNvPr id="10" name="Content Placeholder 9">
            <a:extLst>
              <a:ext uri="{FF2B5EF4-FFF2-40B4-BE49-F238E27FC236}">
                <a16:creationId xmlns:a16="http://schemas.microsoft.com/office/drawing/2014/main" id="{DCE79C63-918B-7C56-6675-FF78665A1DF0}"/>
              </a:ext>
            </a:extLst>
          </p:cNvPr>
          <p:cNvPicPr>
            <a:picLocks noGrp="1" noChangeAspect="1"/>
          </p:cNvPicPr>
          <p:nvPr>
            <p:ph idx="1"/>
          </p:nvPr>
        </p:nvPicPr>
        <p:blipFill>
          <a:blip r:embed="rId3"/>
          <a:stretch>
            <a:fillRect/>
          </a:stretch>
        </p:blipFill>
        <p:spPr>
          <a:xfrm>
            <a:off x="2572881" y="1370485"/>
            <a:ext cx="6544588" cy="4610743"/>
          </a:xfrm>
        </p:spPr>
      </p:pic>
      <p:sp>
        <p:nvSpPr>
          <p:cNvPr id="11" name="TextBox 10">
            <a:extLst>
              <a:ext uri="{FF2B5EF4-FFF2-40B4-BE49-F238E27FC236}">
                <a16:creationId xmlns:a16="http://schemas.microsoft.com/office/drawing/2014/main" id="{7778EEA0-58F8-5D18-A86C-56A1957A37B6}"/>
              </a:ext>
            </a:extLst>
          </p:cNvPr>
          <p:cNvSpPr txBox="1"/>
          <p:nvPr/>
        </p:nvSpPr>
        <p:spPr>
          <a:xfrm>
            <a:off x="8410898" y="1261279"/>
            <a:ext cx="2951544" cy="923330"/>
          </a:xfrm>
          <a:prstGeom prst="rect">
            <a:avLst/>
          </a:prstGeom>
          <a:noFill/>
        </p:spPr>
        <p:txBody>
          <a:bodyPr wrap="square" rtlCol="0">
            <a:spAutoFit/>
          </a:bodyPr>
          <a:lstStyle/>
          <a:p>
            <a:r>
              <a:rPr lang="en-US" dirty="0">
                <a:highlight>
                  <a:srgbClr val="FFFF00"/>
                </a:highlight>
              </a:rPr>
              <a:t>This is a video but I removed it to compress this file to send over email</a:t>
            </a:r>
          </a:p>
        </p:txBody>
      </p:sp>
    </p:spTree>
    <p:extLst>
      <p:ext uri="{BB962C8B-B14F-4D97-AF65-F5344CB8AC3E}">
        <p14:creationId xmlns:p14="http://schemas.microsoft.com/office/powerpoint/2010/main" val="3944001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a:spLocks noChangeArrowheads="1"/>
          </p:cNvSpPr>
          <p:nvPr/>
        </p:nvSpPr>
        <p:spPr bwMode="auto">
          <a:xfrm>
            <a:off x="168437" y="343400"/>
            <a:ext cx="809934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buSzPct val="100000"/>
              <a:defRPr sz="2400">
                <a:solidFill>
                  <a:schemeClr val="tx1"/>
                </a:solidFill>
                <a:latin typeface="Arial" charset="0"/>
                <a:ea typeface="ＭＳ Ｐゴシック" charset="0"/>
              </a:defRPr>
            </a:lvl6pPr>
            <a:lvl7pPr marL="2971800" indent="-228600" eaLnBrk="0" fontAlgn="base" hangingPunct="0">
              <a:spcBef>
                <a:spcPct val="0"/>
              </a:spcBef>
              <a:spcAft>
                <a:spcPct val="0"/>
              </a:spcAft>
              <a:buSzPct val="100000"/>
              <a:defRPr sz="2400">
                <a:solidFill>
                  <a:schemeClr val="tx1"/>
                </a:solidFill>
                <a:latin typeface="Arial" charset="0"/>
                <a:ea typeface="ＭＳ Ｐゴシック" charset="0"/>
              </a:defRPr>
            </a:lvl7pPr>
            <a:lvl8pPr marL="3429000" indent="-228600" eaLnBrk="0" fontAlgn="base" hangingPunct="0">
              <a:spcBef>
                <a:spcPct val="0"/>
              </a:spcBef>
              <a:spcAft>
                <a:spcPct val="0"/>
              </a:spcAft>
              <a:buSzPct val="100000"/>
              <a:defRPr sz="2400">
                <a:solidFill>
                  <a:schemeClr val="tx1"/>
                </a:solidFill>
                <a:latin typeface="Arial" charset="0"/>
                <a:ea typeface="ＭＳ Ｐゴシック" charset="0"/>
              </a:defRPr>
            </a:lvl8pPr>
            <a:lvl9pPr marL="3886200" indent="-228600" eaLnBrk="0" fontAlgn="base" hangingPunct="0">
              <a:spcBef>
                <a:spcPct val="0"/>
              </a:spcBef>
              <a:spcAft>
                <a:spcPct val="0"/>
              </a:spcAft>
              <a:buSzPct val="100000"/>
              <a:defRPr sz="2400">
                <a:solidFill>
                  <a:schemeClr val="tx1"/>
                </a:solidFill>
                <a:latin typeface="Arial" charset="0"/>
                <a:ea typeface="ＭＳ Ｐゴシック" charset="0"/>
              </a:defRPr>
            </a:lvl9pPr>
          </a:lstStyle>
          <a:p>
            <a:pPr eaLnBrk="1" hangingPunct="1"/>
            <a:r>
              <a:rPr lang="en-US" sz="3200" dirty="0"/>
              <a:t> </a:t>
            </a:r>
            <a:r>
              <a:rPr lang="en-US" sz="4000" dirty="0">
                <a:solidFill>
                  <a:srgbClr val="045571"/>
                </a:solidFill>
                <a:latin typeface="Segoe UI" panose="020B0502040204020203" pitchFamily="34" charset="0"/>
                <a:ea typeface="+mj-ea"/>
                <a:cs typeface="Segoe UI" panose="020B0502040204020203" pitchFamily="34" charset="0"/>
              </a:rPr>
              <a:t>WeldVac Shop Gouge Tests</a:t>
            </a:r>
          </a:p>
        </p:txBody>
      </p:sp>
      <p:pic>
        <p:nvPicPr>
          <p:cNvPr id="6" name="Picture 3" descr="WV-View of Gouge-3-191216.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07511" y="1409814"/>
            <a:ext cx="6376978" cy="4750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B74A44FA-7412-8540-C139-8F1DC6C393AF}"/>
              </a:ext>
            </a:extLst>
          </p:cNvPr>
          <p:cNvSpPr>
            <a:spLocks noChangeArrowheads="1"/>
          </p:cNvSpPr>
          <p:nvPr/>
        </p:nvSpPr>
        <p:spPr bwMode="auto">
          <a:xfrm>
            <a:off x="2450052" y="6537795"/>
            <a:ext cx="7291896" cy="338554"/>
          </a:xfrm>
          <a:prstGeom prst="rect">
            <a:avLst/>
          </a:prstGeom>
          <a:noFill/>
          <a:ln w="12700">
            <a:noFill/>
            <a:miter lim="800000"/>
            <a:headEnd type="none" w="sm" len="sm"/>
            <a:tailEnd type="none" w="sm" len="sm"/>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Approved for Public Release; distribution is unlimited</a:t>
            </a:r>
          </a:p>
        </p:txBody>
      </p:sp>
      <p:sp>
        <p:nvSpPr>
          <p:cNvPr id="3" name="Slide Number Placeholder 3">
            <a:extLst>
              <a:ext uri="{FF2B5EF4-FFF2-40B4-BE49-F238E27FC236}">
                <a16:creationId xmlns:a16="http://schemas.microsoft.com/office/drawing/2014/main" id="{A7D4F6A5-7A59-49E7-CA50-9982B4C3C141}"/>
              </a:ext>
            </a:extLst>
          </p:cNvPr>
          <p:cNvSpPr>
            <a:spLocks noGrp="1"/>
          </p:cNvSpPr>
          <p:nvPr>
            <p:ph type="sldNum" sz="quarter" idx="11"/>
          </p:nvPr>
        </p:nvSpPr>
        <p:spPr>
          <a:xfrm>
            <a:off x="9929929" y="6475154"/>
            <a:ext cx="2057400" cy="365125"/>
          </a:xfrm>
        </p:spPr>
        <p:txBody>
          <a:bodyPr/>
          <a:lstStyle/>
          <a:p>
            <a:fld id="{A916C171-007E-46CF-80D5-F89E015BD616}" type="slidenum">
              <a:rPr lang="en-US" smtClean="0"/>
              <a:pPr/>
              <a:t>9</a:t>
            </a:fld>
            <a:endParaRPr lang="en-US" dirty="0"/>
          </a:p>
        </p:txBody>
      </p:sp>
    </p:spTree>
    <p:extLst>
      <p:ext uri="{BB962C8B-B14F-4D97-AF65-F5344CB8AC3E}">
        <p14:creationId xmlns:p14="http://schemas.microsoft.com/office/powerpoint/2010/main" val="444487211"/>
      </p:ext>
    </p:extLst>
  </p:cSld>
  <p:clrMapOvr>
    <a:masterClrMapping/>
  </p:clrMapOvr>
</p:sld>
</file>

<file path=ppt/theme/theme1.xml><?xml version="1.0" encoding="utf-8"?>
<a:theme xmlns:a="http://schemas.openxmlformats.org/drawingml/2006/main" name="NSRP Head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9D9AA77-0F3F-4E26-9B32-E48D47761254}" vid="{F0B499CC-BD85-4F84-953C-0FF751E7C623}"/>
    </a:ext>
  </a:extLst>
</a:theme>
</file>

<file path=ppt/theme/theme2.xml><?xml version="1.0" encoding="utf-8"?>
<a:theme xmlns:a="http://schemas.openxmlformats.org/drawingml/2006/main" name="1_NSRP Head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9D9AA77-0F3F-4E26-9B32-E48D47761254}" vid="{F0B499CC-BD85-4F84-953C-0FF751E7C62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Round 1 White Papers_DRAFT NL</Template>
  <TotalTime>3711</TotalTime>
  <Words>1136</Words>
  <Application>Microsoft Office PowerPoint</Application>
  <PresentationFormat>Widescreen</PresentationFormat>
  <Paragraphs>126</Paragraphs>
  <Slides>17</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Bookman Old Style</vt:lpstr>
      <vt:lpstr>Calibri</vt:lpstr>
      <vt:lpstr>Segoe UI</vt:lpstr>
      <vt:lpstr>NSRP Header</vt:lpstr>
      <vt:lpstr>1_NSRP Header</vt:lpstr>
      <vt:lpstr>High Productivity Reduced Emissions Arc Gouging Process  NSRP Project Manager: Mark Smitherman  NSRP PTR: Vicky Dlugokecki</vt:lpstr>
      <vt:lpstr>Project Team</vt:lpstr>
      <vt:lpstr>Background</vt:lpstr>
      <vt:lpstr>PowerPoint Presentation</vt:lpstr>
      <vt:lpstr>PowerPoint Presentation</vt:lpstr>
      <vt:lpstr>PowerPoint Presentation</vt:lpstr>
      <vt:lpstr>PowerPoint Presentation</vt:lpstr>
      <vt:lpstr>Alpha Prototype in Operation</vt:lpstr>
      <vt:lpstr>PowerPoint Presentation</vt:lpstr>
      <vt:lpstr>Objectives</vt:lpstr>
      <vt:lpstr>Task 2 – Identification of WeldVac Parameter Sets</vt:lpstr>
      <vt:lpstr>Video from Setup/Training at EWI</vt:lpstr>
      <vt:lpstr>Progress</vt:lpstr>
      <vt:lpstr>Technical Difficulties to Work Through</vt:lpstr>
      <vt:lpstr>Task 3 – Shipyard Demonstration</vt:lpstr>
      <vt:lpstr>Task 4 – Technology Transfer and Reporting </vt:lpstr>
      <vt:lpstr>Questions?</vt:lpstr>
    </vt:vector>
  </TitlesOfParts>
  <Company>SCRA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Laney, Nicholas</dc:creator>
  <cp:lastModifiedBy>Blomquist, Paul</cp:lastModifiedBy>
  <cp:revision>203</cp:revision>
  <dcterms:created xsi:type="dcterms:W3CDTF">2019-02-28T12:25:49Z</dcterms:created>
  <dcterms:modified xsi:type="dcterms:W3CDTF">2023-07-31T22:39:30Z</dcterms:modified>
</cp:coreProperties>
</file>