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2" r:id="rId2"/>
  </p:sldMasterIdLst>
  <p:notesMasterIdLst>
    <p:notesMasterId r:id="rId56"/>
  </p:notesMasterIdLst>
  <p:sldIdLst>
    <p:sldId id="260" r:id="rId3"/>
    <p:sldId id="281" r:id="rId4"/>
    <p:sldId id="271" r:id="rId5"/>
    <p:sldId id="320" r:id="rId6"/>
    <p:sldId id="284" r:id="rId7"/>
    <p:sldId id="282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297" r:id="rId16"/>
    <p:sldId id="283" r:id="rId17"/>
    <p:sldId id="266" r:id="rId18"/>
    <p:sldId id="267" r:id="rId19"/>
    <p:sldId id="257" r:id="rId20"/>
    <p:sldId id="262" r:id="rId21"/>
    <p:sldId id="261" r:id="rId22"/>
    <p:sldId id="265" r:id="rId23"/>
    <p:sldId id="268" r:id="rId24"/>
    <p:sldId id="286" r:id="rId25"/>
    <p:sldId id="288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289" r:id="rId39"/>
    <p:sldId id="287" r:id="rId40"/>
    <p:sldId id="310" r:id="rId41"/>
    <p:sldId id="311" r:id="rId42"/>
    <p:sldId id="312" r:id="rId43"/>
    <p:sldId id="313" r:id="rId44"/>
    <p:sldId id="270" r:id="rId45"/>
    <p:sldId id="273" r:id="rId46"/>
    <p:sldId id="314" r:id="rId47"/>
    <p:sldId id="315" r:id="rId48"/>
    <p:sldId id="316" r:id="rId49"/>
    <p:sldId id="269" r:id="rId50"/>
    <p:sldId id="317" r:id="rId51"/>
    <p:sldId id="272" r:id="rId52"/>
    <p:sldId id="318" r:id="rId53"/>
    <p:sldId id="319" r:id="rId54"/>
    <p:sldId id="290" r:id="rId5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C1781-76D7-48FE-98CD-8A0C712C234F}" v="24" dt="2023-03-23T14:10:25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9" autoAdjust="0"/>
    <p:restoredTop sz="93302" autoAdjust="0"/>
  </p:normalViewPr>
  <p:slideViewPr>
    <p:cSldViewPr snapToGrid="0">
      <p:cViewPr varScale="1">
        <p:scale>
          <a:sx n="36" d="100"/>
          <a:sy n="36" d="100"/>
        </p:scale>
        <p:origin x="56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780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3D755-2BB7-4E46-A026-A3354C074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6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38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7389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3D755-2BB7-4E46-A026-A3354C074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6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476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506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3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671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8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381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3D755-2BB7-4E46-A026-A3354C074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6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223D755-2BB7-4E46-A026-A3354C074F5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495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5591175"/>
            <a:ext cx="1307366" cy="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631712"/>
            <a:ext cx="10515600" cy="1982044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760292"/>
            <a:ext cx="10515600" cy="173479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7" y="176270"/>
            <a:ext cx="11582400" cy="639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71" y="1005255"/>
            <a:ext cx="5552629" cy="51717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5255"/>
            <a:ext cx="5405373" cy="51717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23" y="156548"/>
            <a:ext cx="115824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64" y="985723"/>
            <a:ext cx="5519013" cy="71604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564" y="1759231"/>
            <a:ext cx="5519013" cy="4344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85722"/>
            <a:ext cx="5405373" cy="71604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59231"/>
            <a:ext cx="5405373" cy="4344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0323" y="156548"/>
            <a:ext cx="115824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5123" y="971969"/>
            <a:ext cx="10972800" cy="5156603"/>
          </a:xfrm>
        </p:spPr>
        <p:txBody>
          <a:bodyPr/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2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52" y="1021259"/>
            <a:ext cx="10972800" cy="5156603"/>
          </a:xfrm>
        </p:spPr>
        <p:txBody>
          <a:bodyPr/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38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6252" y="168575"/>
            <a:ext cx="11582400" cy="639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4773" y="1059679"/>
            <a:ext cx="10972800" cy="5105679"/>
          </a:xfrm>
        </p:spPr>
        <p:txBody>
          <a:bodyPr>
            <a:normAutofit/>
          </a:bodyPr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6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0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6909" y="365125"/>
            <a:ext cx="24768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067" y="365125"/>
            <a:ext cx="879868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5591175"/>
            <a:ext cx="1307366" cy="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7" y="5724179"/>
            <a:ext cx="1307366" cy="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182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" y="1645608"/>
            <a:ext cx="10817225" cy="38177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1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/>
          <a:stretch/>
        </p:blipFill>
        <p:spPr>
          <a:xfrm>
            <a:off x="0" y="1394306"/>
            <a:ext cx="8274120" cy="431704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4029233" y="3832093"/>
            <a:ext cx="7353080" cy="180748"/>
            <a:chOff x="89912" y="6248400"/>
            <a:chExt cx="10264820" cy="63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9" y="377639"/>
            <a:ext cx="2877515" cy="448070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4253" y="6492876"/>
            <a:ext cx="7315200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99685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09" y="123717"/>
            <a:ext cx="11582400" cy="640080"/>
          </a:xfrm>
          <a:gradFill flip="none" rotWithShape="1">
            <a:gsLst>
              <a:gs pos="48000">
                <a:srgbClr val="0070B8"/>
              </a:gs>
              <a:gs pos="0">
                <a:srgbClr val="00B5DD"/>
              </a:gs>
              <a:gs pos="100000">
                <a:srgbClr val="003A79"/>
              </a:gs>
            </a:gsLst>
            <a:lin ang="10800000" scaled="1"/>
            <a:tileRect/>
          </a:gradFill>
          <a:ln w="127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>
            <a:lvl1pPr>
              <a:defRPr lang="en-US" sz="28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12" y="992071"/>
            <a:ext cx="10972800" cy="5156603"/>
          </a:xfrm>
        </p:spPr>
        <p:txBody>
          <a:bodyPr/>
          <a:lstStyle>
            <a:lvl1pPr>
              <a:buClr>
                <a:srgbClr val="003A79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8710D13-B8A0-4A26-8F17-1C791118F4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608" y="6331914"/>
            <a:ext cx="7321549" cy="365125"/>
          </a:xfrm>
          <a:prstGeom prst="rect">
            <a:avLst/>
          </a:prstGeom>
        </p:spPr>
        <p:txBody>
          <a:bodyPr/>
          <a:lstStyle>
            <a:lvl1pPr algn="l">
              <a:defRPr sz="9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Fincantieri Marinette Marine Proprietary and Competition Sensitive Information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93509" y="6521008"/>
            <a:ext cx="11284064" cy="113624"/>
            <a:chOff x="89912" y="6248400"/>
            <a:chExt cx="10264820" cy="635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9912" y="6248400"/>
              <a:ext cx="6878119" cy="63500"/>
            </a:xfrm>
            <a:prstGeom prst="rect">
              <a:avLst/>
            </a:prstGeom>
            <a:solidFill>
              <a:srgbClr val="003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968031" y="6248400"/>
              <a:ext cx="2086674" cy="6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054705" y="6248400"/>
              <a:ext cx="1300027" cy="6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DFAC36A-4813-4F60-BBFB-F3B0D67E7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9" y="6231490"/>
            <a:ext cx="1773163" cy="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52" y="168575"/>
            <a:ext cx="11582400" cy="639890"/>
          </a:xfrm>
          <a:prstGeom prst="rect">
            <a:avLst/>
          </a:prstGeom>
          <a:gradFill>
            <a:gsLst>
              <a:gs pos="48000">
                <a:srgbClr val="0070B8"/>
              </a:gs>
              <a:gs pos="0">
                <a:srgbClr val="00B5DD"/>
              </a:gs>
              <a:gs pos="100000">
                <a:srgbClr val="003A79"/>
              </a:gs>
            </a:gsLst>
            <a:lin ang="108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052" y="982766"/>
            <a:ext cx="10972800" cy="519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34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A79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B8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431" y="2377442"/>
            <a:ext cx="10585524" cy="1979405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Surface Preparation &amp; Coatings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</a:rPr>
              <a:t>White Paper Projects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	Rapid Adoption Projects</a:t>
            </a:r>
          </a:p>
        </p:txBody>
      </p:sp>
    </p:spTree>
    <p:extLst>
      <p:ext uri="{BB962C8B-B14F-4D97-AF65-F5344CB8AC3E}">
        <p14:creationId xmlns:p14="http://schemas.microsoft.com/office/powerpoint/2010/main" val="281723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 at FMM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Test Case 1: Best Case Scenario</a:t>
            </a:r>
          </a:p>
          <a:p>
            <a:pPr lvl="1"/>
            <a:r>
              <a:rPr lang="en-US" dirty="0"/>
              <a:t>3mm double fillet weld</a:t>
            </a:r>
          </a:p>
          <a:p>
            <a:pPr lvl="1"/>
            <a:r>
              <a:rPr lang="en-US" dirty="0"/>
              <a:t>Max temperature: 521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endParaRPr lang="en-US" dirty="0"/>
          </a:p>
          <a:p>
            <a:r>
              <a:rPr lang="en-US" dirty="0"/>
              <a:t>Test Case 2: Worst Case Scenario</a:t>
            </a:r>
          </a:p>
          <a:p>
            <a:pPr lvl="1"/>
            <a:r>
              <a:rPr lang="en-US" dirty="0"/>
              <a:t>7mm double fillet weld, long dwell time</a:t>
            </a:r>
          </a:p>
          <a:p>
            <a:pPr lvl="1"/>
            <a:r>
              <a:rPr lang="en-US" dirty="0"/>
              <a:t>Max temperature: 772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endParaRPr lang="en-US" dirty="0"/>
          </a:p>
          <a:p>
            <a:r>
              <a:rPr lang="en-US" dirty="0"/>
              <a:t>Test Case 3: Average Scenario</a:t>
            </a:r>
          </a:p>
          <a:p>
            <a:pPr lvl="1"/>
            <a:r>
              <a:rPr lang="en-US" dirty="0"/>
              <a:t>5mm double fillet</a:t>
            </a:r>
          </a:p>
          <a:p>
            <a:pPr lvl="1"/>
            <a:r>
              <a:rPr lang="en-US" dirty="0"/>
              <a:t>Max temperature: 658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10D13-B8A0-4A26-8F17-1C791118F46F}" type="slidenum">
              <a:rPr lang="en-US" smtClean="0"/>
              <a:pPr/>
              <a:t>10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304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 at FMM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10D13-B8A0-4A26-8F17-1C791118F46F}" type="slidenum">
              <a:rPr lang="en-US" smtClean="0"/>
              <a:pPr/>
              <a:t>11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71538"/>
            <a:ext cx="88392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 at FMM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10D13-B8A0-4A26-8F17-1C791118F46F}" type="slidenum">
              <a:rPr lang="en-US" smtClean="0"/>
              <a:pPr/>
              <a:t>12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952500"/>
            <a:ext cx="89058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 at FMM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13" y="1145417"/>
            <a:ext cx="8229600" cy="48497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10D13-B8A0-4A26-8F17-1C791118F46F}" type="slidenum">
              <a:rPr lang="en-US" smtClean="0"/>
              <a:pPr/>
              <a:t>13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019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7EE6C-0503-83F7-B322-73F2D4EAF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2631" y="4453100"/>
            <a:ext cx="1855829" cy="1855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493" y="2915901"/>
            <a:ext cx="8975014" cy="828942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3207" y="2377442"/>
            <a:ext cx="11081982" cy="2740468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Surface Preparation &amp; Coatings </a:t>
            </a:r>
          </a:p>
          <a:p>
            <a:pPr algn="l"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</a:rPr>
              <a:t>White Paper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	Zinc-Rich Coatings Over High Strength Steel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	Eric Shoyer – Elzly Technology Corp	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5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9850" y="300270"/>
            <a:ext cx="10515600" cy="828942"/>
          </a:xfrm>
        </p:spPr>
        <p:txBody>
          <a:bodyPr/>
          <a:lstStyle/>
          <a:p>
            <a:r>
              <a:rPr lang="en-US"/>
              <a:t>Project Management and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510"/>
          <a:stretch/>
        </p:blipFill>
        <p:spPr>
          <a:xfrm>
            <a:off x="761272" y="1723710"/>
            <a:ext cx="2870691" cy="2932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57" y="1723710"/>
            <a:ext cx="2828789" cy="2901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238" y="1684082"/>
            <a:ext cx="2810500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7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Segoe UI Historic" panose="020B0502040204020203" pitchFamily="34" charset="0"/>
              </a:rPr>
              <a:t>Zinc-rich coatings are often avoided on high strength steels due to long held concerns of hydrogen embrittlement, particularly in heat affected zones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Segoe UI Historic" panose="020B0502040204020203" pitchFamily="34" charset="0"/>
              </a:rPr>
              <a:t>Recent research suggests hydrogen embrittlement may not be an issue with Zn primers, potentially allowing for the use of more effective corrosion barriers throughout ship construction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Segoe UI Historic" panose="020B0502040204020203" pitchFamily="34" charset="0"/>
              </a:rPr>
              <a:t>The team will work with Navy technical advisors to develop requirements and conduct testing to demonstrate the effects of Zn-rich coatings under environmental and hot work conditions in order to pursue future approval for use on Navy ships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Description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project will evaluate the effect that Zn-rich coatings have on high strength steel</a:t>
            </a:r>
          </a:p>
          <a:p>
            <a:r>
              <a:rPr lang="en-US" dirty="0"/>
              <a:t>Goals/Objectives</a:t>
            </a:r>
          </a:p>
          <a:p>
            <a:pPr lvl="1"/>
            <a:r>
              <a:rPr lang="en-US" dirty="0"/>
              <a:t>Establish a credible testing protocol to assess base metal, Heat-Affected Zone (HAZ), and deposit filler metal susceptibility to reduced properties associated with Zn-rich coatings</a:t>
            </a:r>
          </a:p>
          <a:p>
            <a:pPr lvl="1"/>
            <a:r>
              <a:rPr lang="en-US" dirty="0"/>
              <a:t>Generate data to understand the relative impact of Zn-rich coatings on high strength steel</a:t>
            </a:r>
          </a:p>
          <a:p>
            <a:pPr lvl="1"/>
            <a:r>
              <a:rPr lang="en-US" dirty="0"/>
              <a:t>Depending on testing results, provide list of alternative coating systems and appropriate areas of application</a:t>
            </a:r>
          </a:p>
          <a:p>
            <a:pPr lvl="1"/>
            <a:r>
              <a:rPr lang="en-US" dirty="0"/>
              <a:t>Provide recommendations for shipyard and Navy consideration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7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5361-0A16-A7F2-953E-E65AA208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959667"/>
            <a:ext cx="9721471" cy="526167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Identify Target Applications, Requirements, and Constraints</a:t>
            </a:r>
          </a:p>
          <a:p>
            <a:pPr lvl="1"/>
            <a:r>
              <a:rPr lang="en-US" sz="2600" dirty="0"/>
              <a:t>Hold kick-off meeting with project team to discuss high value target applications, identify coating types for consideration, and discuss performance testing strategies 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Select Candidate Systems, Finalize Test Requirements, and Test Plan</a:t>
            </a:r>
          </a:p>
          <a:p>
            <a:pPr lvl="1"/>
            <a:r>
              <a:rPr lang="en-US" sz="2600" dirty="0"/>
              <a:t>Team will work with Navy technical advisors to develop test plan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Fabrication of Test Articles and Laboratory Testing</a:t>
            </a:r>
          </a:p>
          <a:p>
            <a:pPr lvl="1"/>
            <a:r>
              <a:rPr lang="en-US" sz="2600" dirty="0"/>
              <a:t>Test articles will have the appropriate Zn-rich coatings applied in a fashion consistent with shipbuilding operations with a focus on potential worst case situations</a:t>
            </a:r>
          </a:p>
          <a:p>
            <a:r>
              <a:rPr lang="en-US" sz="3000" dirty="0"/>
              <a:t>Final Report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C283F-EB70-A617-5F60-95A49C17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0D300-3511-CB98-DE8F-39DBD805E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10F3A-7004-99EB-9144-42D1D62F9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321" y="628327"/>
            <a:ext cx="2115495" cy="2938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01A87-8D18-A799-B35D-AA90D6B5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72" y="4018737"/>
            <a:ext cx="2525477" cy="20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431" y="2377442"/>
            <a:ext cx="10585524" cy="2740468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Surface Preparation &amp; Coatings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</a:rPr>
              <a:t>White Paper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	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Cleanable Nonskid Deck Covering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	Brian Thiele – Bath Iron Works</a:t>
            </a:r>
          </a:p>
        </p:txBody>
      </p:sp>
    </p:spTree>
    <p:extLst>
      <p:ext uri="{BB962C8B-B14F-4D97-AF65-F5344CB8AC3E}">
        <p14:creationId xmlns:p14="http://schemas.microsoft.com/office/powerpoint/2010/main" val="183373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903AC-7132-B745-6604-1AB65910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5" y="158396"/>
            <a:ext cx="10515600" cy="828942"/>
          </a:xfrm>
        </p:spPr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C8F86-28CD-EB7B-286F-35ABEB451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FCD3E77-3D5E-1606-6E2B-44D761337E03}"/>
              </a:ext>
            </a:extLst>
          </p:cNvPr>
          <p:cNvSpPr txBox="1">
            <a:spLocks/>
          </p:cNvSpPr>
          <p:nvPr/>
        </p:nvSpPr>
        <p:spPr>
          <a:xfrm>
            <a:off x="0" y="1128409"/>
            <a:ext cx="7859949" cy="5030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Zinc-rich Coatings for Enhanced performance of </a:t>
            </a:r>
            <a:r>
              <a:rPr lang="en-US" dirty="0" err="1"/>
              <a:t>Polysiloxane</a:t>
            </a:r>
            <a:r>
              <a:rPr lang="en-US" dirty="0"/>
              <a:t> Topside Coatings (2013)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Research was done previously demonstrating the benefits of Zn-rich coatings with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polysiloxane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topcoats on Navy vessels.  The study showed that the performance of such a system was beneficial overall, but did not examine the possible issue of high strength steel substrate degradation from a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Zn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coating.</a:t>
            </a:r>
            <a:endParaRPr lang="en-US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/>
              <a:t>Sacrificial Coatings for the Corrosion Protection of Armor Steel (2013)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Research showed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n-rich paint on armor steel offers substantial corrosion benefits. Minimal concern for (Environmentally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ssisted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racking) EAC on non-loaded high hard armor steel.</a:t>
            </a:r>
            <a:endParaRPr lang="en-US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5EA54-E771-361F-6E4C-E1565B88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234" y="3772031"/>
            <a:ext cx="3611301" cy="2386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C5A9E5-CD9B-270B-FB8C-6A42BAFD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34" y="1497728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522D0-269D-6D48-9B08-212464AC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Zn-rich coatings provide additional corrosion protection during downtime and prevent excessive remediation efforts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Inorganic Zn-rich coating have higher thermal stability compared to organic coatings</a:t>
            </a:r>
          </a:p>
          <a:p>
            <a:pPr lvl="1"/>
            <a:r>
              <a:rPr lang="en-US" dirty="0"/>
              <a:t>Reduction in coating removal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Additional labor savings from avoiding restoration of a near white metal steel surface finish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E93CC-1069-C907-39D5-BB794F1A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B9F7-A2A3-B207-73FD-39319352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522D0-269D-6D48-9B08-212464AC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1130178"/>
            <a:ext cx="11243418" cy="5091160"/>
          </a:xfrm>
        </p:spPr>
        <p:txBody>
          <a:bodyPr/>
          <a:lstStyle/>
          <a:p>
            <a:r>
              <a:rPr lang="en-US" dirty="0"/>
              <a:t>Obtain contract funding </a:t>
            </a:r>
          </a:p>
          <a:p>
            <a:r>
              <a:rPr lang="en-US" dirty="0"/>
              <a:t>Hold kick-off meeting </a:t>
            </a:r>
          </a:p>
          <a:p>
            <a:pPr lvl="1"/>
            <a:r>
              <a:rPr lang="en-US" dirty="0"/>
              <a:t>SEA05P, NSWC-PD, NSWC-CD, NRL, and local Supervisors of Shipbuilding will be invited to participate on the project team, ensuring that any proposed improvements are consistent with Navy requirements</a:t>
            </a:r>
          </a:p>
          <a:p>
            <a:pPr lvl="1"/>
            <a:endParaRPr lang="en-US" sz="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/>
              <a:t>Work through project tasks </a:t>
            </a:r>
          </a:p>
          <a:p>
            <a:pPr lvl="1"/>
            <a:r>
              <a:rPr lang="en-US" dirty="0"/>
              <a:t>Communicate with Zn-Rich OEMs</a:t>
            </a:r>
          </a:p>
          <a:p>
            <a:pPr lvl="1"/>
            <a:r>
              <a:rPr lang="en-US" dirty="0"/>
              <a:t>Fabricate test samples</a:t>
            </a:r>
          </a:p>
          <a:p>
            <a:pPr lvl="1"/>
            <a:r>
              <a:rPr lang="en-US" dirty="0"/>
              <a:t>Begin evaluations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E93CC-1069-C907-39D5-BB794F1A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B9F7-A2A3-B207-73FD-39319352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0" y="2902254"/>
            <a:ext cx="9002310" cy="828942"/>
          </a:xfrm>
        </p:spPr>
        <p:txBody>
          <a:bodyPr anchor="b"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7C7C4C-51B9-DF63-86D4-B415C649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6136" y="4331466"/>
            <a:ext cx="1417403" cy="188987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6940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9684" y="2377442"/>
            <a:ext cx="11081981" cy="2740468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Surface Preparation &amp; Coatings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Rapid Adoption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4472C4">
                    <a:lumMod val="75000"/>
                  </a:srgbClr>
                </a:solidFill>
              </a:rPr>
              <a:t>	Transition of Power Tool Optimization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	Eric Shoyer – Elzly Technology Corp	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5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Transition of Power Tool Optimization</a:t>
            </a:r>
            <a:br>
              <a:rPr lang="en-US"/>
            </a:br>
            <a:r>
              <a:rPr lang="en-US" sz="1400">
                <a:solidFill>
                  <a:srgbClr val="0070C0"/>
                </a:solidFill>
              </a:rPr>
              <a:t>NSPR All Panel Meeting</a:t>
            </a:r>
            <a:endParaRPr lang="en-US" sz="1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March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1A28E8B-A221-5F38-268B-F9A2F097E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752" y="6068015"/>
            <a:ext cx="3252470" cy="477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 for public release; distribution is unlimited.</a:t>
            </a: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 B Data – Government Purpose Rights.</a:t>
            </a:r>
          </a:p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E45503-D56B-F082-3B8C-7727A6DC33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170" y="5591175"/>
            <a:ext cx="1741505" cy="8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2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9850" y="300270"/>
            <a:ext cx="10515600" cy="828942"/>
          </a:xfrm>
        </p:spPr>
        <p:txBody>
          <a:bodyPr/>
          <a:lstStyle/>
          <a:p>
            <a:r>
              <a:rPr lang="en-US"/>
              <a:t>Project Management and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10"/>
          <a:stretch/>
        </p:blipFill>
        <p:spPr>
          <a:xfrm>
            <a:off x="761272" y="1723710"/>
            <a:ext cx="2870691" cy="2932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657" y="1723710"/>
            <a:ext cx="2828789" cy="2901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238" y="1684082"/>
            <a:ext cx="2810500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Use findings from previous NSRP project “Optimization of Power Tool Surface Preparation” to implement better practices while using a combination of power tools during surface preparation</a:t>
            </a:r>
          </a:p>
          <a:p>
            <a:r>
              <a:rPr lang="en-US"/>
              <a:t>Goals/Objectives</a:t>
            </a:r>
          </a:p>
          <a:p>
            <a:pPr lvl="1"/>
            <a:r>
              <a:rPr lang="en-US"/>
              <a:t>Implement better practices for power tool usage</a:t>
            </a:r>
          </a:p>
          <a:p>
            <a:pPr lvl="1"/>
            <a:r>
              <a:rPr lang="en-US"/>
              <a:t>Distribute novel combinations of tools to achieve various levels of cleanliness</a:t>
            </a:r>
          </a:p>
          <a:p>
            <a:pPr lvl="1"/>
            <a:r>
              <a:rPr lang="en-US"/>
              <a:t>Instruct shipyard personnel and demonstrate where multiple tools can be more productive during ship maintenance</a:t>
            </a:r>
          </a:p>
          <a:p>
            <a:pPr lvl="1"/>
            <a:r>
              <a:rPr lang="en-US"/>
              <a:t>Transition data, guidance, and techniques learned in “Optimization of Power Tool Surface Preparation” to shipyard for implementation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0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5361-0A16-A7F2-953E-E65AA208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Assemble Stakeholder Team and Establish Scope</a:t>
            </a:r>
          </a:p>
          <a:p>
            <a:pPr lvl="1"/>
            <a:r>
              <a:rPr lang="en-US"/>
              <a:t>Define overall scope and how to implement better power tool practices</a:t>
            </a:r>
          </a:p>
          <a:p>
            <a:r>
              <a:rPr lang="en-US"/>
              <a:t>Distribute Visual Aids and Guidance</a:t>
            </a:r>
          </a:p>
          <a:p>
            <a:pPr lvl="1"/>
            <a:r>
              <a:rPr lang="en-US"/>
              <a:t>Utilize photos and data from previous work for field guidance and visual aids</a:t>
            </a:r>
          </a:p>
          <a:p>
            <a:r>
              <a:rPr lang="en-US"/>
              <a:t>Shipyard Instruction and Demonstration</a:t>
            </a:r>
          </a:p>
          <a:p>
            <a:pPr lvl="1"/>
            <a:r>
              <a:rPr lang="en-US"/>
              <a:t>Visit shipyards and provide on-site instruction with various power tools. Use feedback to update visual aids and guidance.</a:t>
            </a:r>
          </a:p>
          <a:p>
            <a:r>
              <a:rPr lang="en-US"/>
              <a:t>Publish and Distribute Final Training Documents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C283F-EB70-A617-5F60-95A49C17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0D300-3511-CB98-DE8F-39DBD805E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7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9322958-4012-C33A-FE21-C2A98D99C9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20529" y="1548425"/>
          <a:ext cx="5678465" cy="376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707">
                  <a:extLst>
                    <a:ext uri="{9D8B030D-6E8A-4147-A177-3AD203B41FA5}">
                      <a16:colId xmlns:a16="http://schemas.microsoft.com/office/drawing/2014/main" val="3079202591"/>
                    </a:ext>
                  </a:extLst>
                </a:gridCol>
                <a:gridCol w="1327758">
                  <a:extLst>
                    <a:ext uri="{9D8B030D-6E8A-4147-A177-3AD203B41FA5}">
                      <a16:colId xmlns:a16="http://schemas.microsoft.com/office/drawing/2014/main" val="320791577"/>
                    </a:ext>
                  </a:extLst>
                </a:gridCol>
              </a:tblGrid>
              <a:tr h="62421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5666"/>
                  </a:ext>
                </a:extLst>
              </a:tr>
              <a:tr h="624214">
                <a:tc>
                  <a:txBody>
                    <a:bodyPr/>
                    <a:lstStyle/>
                    <a:p>
                      <a:r>
                        <a:rPr lang="en-US"/>
                        <a:t>Project Plan &amp;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1/15/2023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44985"/>
                  </a:ext>
                </a:extLst>
              </a:tr>
              <a:tr h="624214">
                <a:tc>
                  <a:txBody>
                    <a:bodyPr/>
                    <a:lstStyle/>
                    <a:p>
                      <a:r>
                        <a:rPr lang="en-US"/>
                        <a:t>Briefing at Panel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7926"/>
                  </a:ext>
                </a:extLst>
              </a:tr>
              <a:tr h="624214">
                <a:tc>
                  <a:txBody>
                    <a:bodyPr/>
                    <a:lstStyle/>
                    <a:p>
                      <a:r>
                        <a:rPr lang="en-US"/>
                        <a:t>Visual Aids and Guidance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5/15/2023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90256"/>
                  </a:ext>
                </a:extLst>
              </a:tr>
              <a:tr h="624214">
                <a:tc>
                  <a:txBody>
                    <a:bodyPr/>
                    <a:lstStyle/>
                    <a:p>
                      <a:r>
                        <a:rPr lang="en-US"/>
                        <a:t>Summary of Feedback from Shipyard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6/30/2023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843780"/>
                  </a:ext>
                </a:extLst>
              </a:tr>
              <a:tr h="624214">
                <a:tc>
                  <a:txBody>
                    <a:bodyPr/>
                    <a:lstStyle/>
                    <a:p>
                      <a:r>
                        <a:rPr lang="en-US"/>
                        <a:t>Final Report with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8/15/2023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182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F7903AC-7132-B745-6604-1AB65910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C8F86-28CD-EB7B-286F-35ABEB451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65B24E7-A9DE-0199-82F6-3B5FC7F30885}"/>
              </a:ext>
            </a:extLst>
          </p:cNvPr>
          <p:cNvSpPr txBox="1">
            <a:spLocks/>
          </p:cNvSpPr>
          <p:nvPr/>
        </p:nvSpPr>
        <p:spPr>
          <a:xfrm>
            <a:off x="0" y="1193973"/>
            <a:ext cx="6586131" cy="509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novel combination and instructions for power tool areas</a:t>
            </a:r>
          </a:p>
          <a:p>
            <a:pPr lvl="1"/>
            <a:r>
              <a:rPr lang="en-US"/>
              <a:t>Provided at Briefing at Panel Meeting</a:t>
            </a:r>
          </a:p>
          <a:p>
            <a:r>
              <a:rPr lang="en-US"/>
              <a:t>Provide guidance document to</a:t>
            </a:r>
          </a:p>
          <a:p>
            <a:pPr lvl="1"/>
            <a:r>
              <a:rPr lang="en-US"/>
              <a:t>HII NNS &amp; </a:t>
            </a:r>
            <a:r>
              <a:rPr lang="en-US" err="1"/>
              <a:t>Fincantieri</a:t>
            </a:r>
            <a:endParaRPr lang="en-US"/>
          </a:p>
          <a:p>
            <a:pPr lvl="2"/>
            <a:r>
              <a:rPr lang="en-US"/>
              <a:t>May </a:t>
            </a:r>
          </a:p>
          <a:p>
            <a:r>
              <a:rPr lang="en-US"/>
              <a:t>Shipyard visit after 1+ months of using procedure guidance</a:t>
            </a:r>
          </a:p>
          <a:p>
            <a:pPr lvl="1"/>
            <a:r>
              <a:rPr lang="en-US"/>
              <a:t>HII NNS &amp; </a:t>
            </a:r>
            <a:r>
              <a:rPr lang="en-US" err="1"/>
              <a:t>Fincantieri</a:t>
            </a:r>
            <a:endParaRPr lang="en-US"/>
          </a:p>
          <a:p>
            <a:pPr lvl="2"/>
            <a:r>
              <a:rPr lang="en-US"/>
              <a:t>June/July (3 days on site at each yard)</a:t>
            </a:r>
          </a:p>
        </p:txBody>
      </p:sp>
    </p:spTree>
    <p:extLst>
      <p:ext uri="{BB962C8B-B14F-4D97-AF65-F5344CB8AC3E}">
        <p14:creationId xmlns:p14="http://schemas.microsoft.com/office/powerpoint/2010/main" val="309218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5955509"/>
            <a:ext cx="1307366" cy="9543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4078"/>
              </p:ext>
            </p:extLst>
          </p:nvPr>
        </p:nvGraphicFramePr>
        <p:xfrm>
          <a:off x="311285" y="1368842"/>
          <a:ext cx="11274358" cy="4979676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1101328996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1065943650"/>
                    </a:ext>
                  </a:extLst>
                </a:gridCol>
              </a:tblGrid>
              <a:tr h="3524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59303"/>
                  </a:ext>
                </a:extLst>
              </a:tr>
              <a:tr h="1657356">
                <a:tc>
                  <a:txBody>
                    <a:bodyPr/>
                    <a:lstStyle/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GD-Bath Iron Works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GD-NASSCO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Duration: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typical Navy shipbuilder contract requirement for nonskid cleanliness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Verify if </a:t>
                      </a:r>
                      <a:r>
                        <a:rPr lang="en-US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polysiloxane based,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deck gray MIL-PRF 24667 Type I nonskid can be kept clean through standard care and protection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Verify if polysiloxane based,  deck gray MIL-PRF 24667 Type I nonskid can be cleaned to an acceptable level of cleanliness as defined in goal 1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cleaning methods for nonskid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73362"/>
                  </a:ext>
                </a:extLst>
              </a:tr>
              <a:tr h="41548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97404"/>
                  </a:ext>
                </a:extLst>
              </a:tr>
              <a:tr h="16381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Reduce the necessary rework in high traffic areas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Reduce a labor intensive task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Reduce ship construction and material costs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 reports to NSRP and Public Shipyards</a:t>
                      </a:r>
                      <a:endParaRPr lang="en-US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$150K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0268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64630" cy="596258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Cleanable Nonskid Deck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285" y="85966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Surface Preparation &amp; Coatings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20671" y="6596738"/>
            <a:ext cx="423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“Q”</a:t>
            </a:r>
          </a:p>
        </p:txBody>
      </p:sp>
    </p:spTree>
    <p:extLst>
      <p:ext uri="{BB962C8B-B14F-4D97-AF65-F5344CB8AC3E}">
        <p14:creationId xmlns:p14="http://schemas.microsoft.com/office/powerpoint/2010/main" val="378345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">
            <a:extLst>
              <a:ext uri="{FF2B5EF4-FFF2-40B4-BE49-F238E27FC236}">
                <a16:creationId xmlns:a16="http://schemas.microsoft.com/office/drawing/2014/main" id="{3E30834B-E2DE-A52A-4132-5FD20A3B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9" y="1383138"/>
            <a:ext cx="4584343" cy="509116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Tools vary in performance depending on the surface being prepared or coating being removed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a given task, some tools are more applicable than others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00162B-81FC-F642-5DBF-BE5EE742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401987"/>
            <a:ext cx="11771051" cy="953862"/>
          </a:xfrm>
        </p:spPr>
        <p:txBody>
          <a:bodyPr anchor="b">
            <a:noAutofit/>
          </a:bodyPr>
          <a:lstStyle/>
          <a:p>
            <a:r>
              <a:rPr lang="en-US" sz="3600"/>
              <a:t>Optimization of Power Tool Surface Preparation (2019 NSRP Project)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0943-8B13-A056-AE9B-181F44B07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16C171-007E-46CF-80D5-F89E015BD616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1026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9DBED97-DC36-B76E-66E8-A114A571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6891" y="1130179"/>
            <a:ext cx="7495259" cy="43289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03967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663531C-1F73-10A1-6E3B-C261AFCA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1894706"/>
            <a:ext cx="5912206" cy="35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D8113D-BAE9-E097-1B24-715C3D52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</p:spPr>
        <p:txBody>
          <a:bodyPr anchor="b">
            <a:normAutofit/>
          </a:bodyPr>
          <a:lstStyle/>
          <a:p>
            <a:r>
              <a:rPr lang="en-US"/>
              <a:t>Previous Studies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30D5C-EEE3-1196-31A8-AFAF9B598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16C171-007E-46CF-80D5-F89E015BD616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2055" name="Content Placeholder 4">
            <a:extLst>
              <a:ext uri="{FF2B5EF4-FFF2-40B4-BE49-F238E27FC236}">
                <a16:creationId xmlns:a16="http://schemas.microsoft.com/office/drawing/2014/main" id="{8D4DC3EE-6711-B25A-AD16-9E23496EAE6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0" y="1894705"/>
            <a:ext cx="5801111" cy="356210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Surface Profiles can vary greatly from tool to tool and from substrate to substrate.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to consider these differences and effects when selecting a tool to achieve a target surface profile.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73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25593A-A39E-9AA2-D00B-350CEB39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Previous Studies (cont’d)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1BA42-DF50-41FD-D17A-63740E2BB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AB5F4-4E92-F8B6-066B-6FC59D5930FA}"/>
              </a:ext>
            </a:extLst>
          </p:cNvPr>
          <p:cNvSpPr txBox="1"/>
          <p:nvPr/>
        </p:nvSpPr>
        <p:spPr>
          <a:xfrm>
            <a:off x="207070" y="1143000"/>
            <a:ext cx="29411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No real change in surface profile over time 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Tools wills warp metal instead of creating a greater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err="1"/>
              <a:t>Scarifiers</a:t>
            </a:r>
            <a:r>
              <a:rPr lang="en-US" sz="2400"/>
              <a:t> found to remove metal after extended exposure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D4959-3767-0F63-5012-77361F7DFB6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70378" y="3522632"/>
            <a:ext cx="1480479" cy="4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0B5EDD31-F189-B525-6B0E-2646AACC5AE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821418" y="3742356"/>
            <a:ext cx="1480478" cy="4198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8672548-193D-0E90-F4A1-D346D359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478" y="1143000"/>
            <a:ext cx="7672958" cy="37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7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outdoor, concrete, cement, curb&#10;&#10;Description automatically generated">
            <a:extLst>
              <a:ext uri="{FF2B5EF4-FFF2-40B4-BE49-F238E27FC236}">
                <a16:creationId xmlns:a16="http://schemas.microsoft.com/office/drawing/2014/main" id="{002CE149-241F-B2D7-6B9D-144E53C7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2" y="1374124"/>
            <a:ext cx="3140047" cy="235503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46AD40-2AEB-6184-CE1A-90B19AFD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1516408" cy="828942"/>
          </a:xfrm>
        </p:spPr>
        <p:txBody>
          <a:bodyPr/>
          <a:lstStyle/>
          <a:p>
            <a:r>
              <a:rPr lang="en-US" dirty="0"/>
              <a:t>Guide Example – Navy Topside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5DC51-AC53-1E51-E108-794CD6181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61EE7-734E-6A91-83E3-31EABB1C3A2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High Productivity to remove coating system:</a:t>
            </a:r>
          </a:p>
          <a:p>
            <a:pPr lvl="1"/>
            <a:r>
              <a:rPr lang="en-US" err="1"/>
              <a:t>Scarifier</a:t>
            </a:r>
            <a:r>
              <a:rPr lang="en-US"/>
              <a:t> (18 </a:t>
            </a:r>
            <a:r>
              <a:rPr lang="en-US" err="1"/>
              <a:t>sqft</a:t>
            </a:r>
            <a:r>
              <a:rPr lang="en-US"/>
              <a:t>/</a:t>
            </a:r>
            <a:r>
              <a:rPr lang="en-US" err="1"/>
              <a:t>hr</a:t>
            </a:r>
            <a:r>
              <a:rPr lang="en-US"/>
              <a:t>)*</a:t>
            </a:r>
          </a:p>
          <a:p>
            <a:pPr lvl="1"/>
            <a:r>
              <a:rPr lang="en-US"/>
              <a:t>Angle Grinder (14 </a:t>
            </a:r>
            <a:r>
              <a:rPr lang="en-US" err="1"/>
              <a:t>sqft</a:t>
            </a:r>
            <a:r>
              <a:rPr lang="en-US"/>
              <a:t>/</a:t>
            </a:r>
            <a:r>
              <a:rPr lang="en-US" err="1"/>
              <a:t>hr</a:t>
            </a:r>
            <a:r>
              <a:rPr lang="en-US"/>
              <a:t>)</a:t>
            </a:r>
          </a:p>
          <a:p>
            <a:r>
              <a:rPr lang="en-US"/>
              <a:t>Depending on desired profile use after coating removal:</a:t>
            </a:r>
          </a:p>
          <a:p>
            <a:pPr lvl="1"/>
            <a:r>
              <a:rPr lang="en-US" err="1"/>
              <a:t>Scarifier</a:t>
            </a:r>
            <a:r>
              <a:rPr lang="en-US"/>
              <a:t> (2-3 mil) </a:t>
            </a:r>
          </a:p>
          <a:p>
            <a:pPr lvl="2"/>
            <a:r>
              <a:rPr lang="en-US"/>
              <a:t>Created during single pass</a:t>
            </a:r>
          </a:p>
          <a:p>
            <a:pPr lvl="1"/>
            <a:r>
              <a:rPr lang="en-US" err="1"/>
              <a:t>Rotopeen</a:t>
            </a:r>
            <a:r>
              <a:rPr lang="en-US"/>
              <a:t> (3-4 mil)</a:t>
            </a:r>
          </a:p>
          <a:p>
            <a:pPr lvl="1"/>
            <a:r>
              <a:rPr lang="en-US"/>
              <a:t>Bristle Impact Tool (3.5-4 mil)</a:t>
            </a:r>
          </a:p>
          <a:p>
            <a:pPr lvl="1"/>
            <a:r>
              <a:rPr lang="en-US"/>
              <a:t>Needle Gun (1.5-2 mil)</a:t>
            </a:r>
          </a:p>
          <a:p>
            <a:pPr marL="457200" lvl="1" indent="0">
              <a:buNone/>
            </a:pPr>
            <a:r>
              <a:rPr lang="en-US"/>
              <a:t>*</a:t>
            </a:r>
            <a:r>
              <a:rPr lang="en-US" sz="1300" err="1"/>
              <a:t>Scarifiers</a:t>
            </a:r>
            <a:r>
              <a:rPr lang="en-US" sz="1300"/>
              <a:t> have ELV Limits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B4363E-2DB9-8EBD-A6CA-93925D932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053" y="4068446"/>
            <a:ext cx="2094254" cy="2152892"/>
          </a:xfrm>
          <a:prstGeom prst="rect">
            <a:avLst/>
          </a:prstGeom>
        </p:spPr>
      </p:pic>
      <p:pic>
        <p:nvPicPr>
          <p:cNvPr id="8" name="Picture 7" descr="A picture containing text, old, stone&#10;&#10;Description automatically generated">
            <a:extLst>
              <a:ext uri="{FF2B5EF4-FFF2-40B4-BE49-F238E27FC236}">
                <a16:creationId xmlns:a16="http://schemas.microsoft.com/office/drawing/2014/main" id="{1BA4E317-395C-C54D-5A21-7902D549B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06980" y="1387572"/>
            <a:ext cx="2348012" cy="2354430"/>
          </a:xfrm>
          <a:prstGeom prst="rect">
            <a:avLst/>
          </a:prstGeom>
        </p:spPr>
      </p:pic>
      <p:pic>
        <p:nvPicPr>
          <p:cNvPr id="10" name="Picture 9" descr="A picture containing text, building, outdoor, door&#10;&#10;Description automatically generated">
            <a:extLst>
              <a:ext uri="{FF2B5EF4-FFF2-40B4-BE49-F238E27FC236}">
                <a16:creationId xmlns:a16="http://schemas.microsoft.com/office/drawing/2014/main" id="{DF421CD4-1DD6-CEF1-2669-826093DC2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1755" y="3609346"/>
            <a:ext cx="1956122" cy="32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9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1218C-9285-F289-7A68-E8200EEE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1130178"/>
            <a:ext cx="3448854" cy="5270622"/>
          </a:xfrm>
        </p:spPr>
        <p:txBody>
          <a:bodyPr>
            <a:normAutofit/>
          </a:bodyPr>
          <a:lstStyle/>
          <a:p>
            <a:r>
              <a:rPr lang="en-US"/>
              <a:t>Depending on Desired profile:</a:t>
            </a:r>
          </a:p>
          <a:p>
            <a:pPr lvl="1"/>
            <a:r>
              <a:rPr lang="en-US"/>
              <a:t>Bristle Impact Tool (3.5-5 mil)</a:t>
            </a:r>
          </a:p>
          <a:p>
            <a:pPr lvl="1"/>
            <a:r>
              <a:rPr lang="en-US" err="1"/>
              <a:t>Rotopeen</a:t>
            </a:r>
            <a:r>
              <a:rPr lang="en-US"/>
              <a:t> (2.5-4 mil)</a:t>
            </a:r>
          </a:p>
          <a:p>
            <a:pPr lvl="1"/>
            <a:r>
              <a:rPr lang="en-US"/>
              <a:t>Needle Gun (2- 3.25)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F852FD-A593-4834-EB27-1986E39A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Example - Aluminum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F87A8-997B-9906-EF4A-22B66E2E9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91744-B579-CA9C-0D92-D2CE8F1632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566" y="1130178"/>
            <a:ext cx="3485313" cy="2298822"/>
          </a:xfrm>
          <a:prstGeom prst="rect">
            <a:avLst/>
          </a:prstGeom>
        </p:spPr>
      </p:pic>
      <p:pic>
        <p:nvPicPr>
          <p:cNvPr id="8" name="Picture 7" descr="A close up of a piece of wood&#10;&#10;Description automatically generated with medium confidence">
            <a:extLst>
              <a:ext uri="{FF2B5EF4-FFF2-40B4-BE49-F238E27FC236}">
                <a16:creationId xmlns:a16="http://schemas.microsoft.com/office/drawing/2014/main" id="{F7F6C63F-1138-1BE8-E797-865542603F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52628" y="4253453"/>
            <a:ext cx="2536305" cy="15110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D46034E7-99B8-DC68-186E-58F43687C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901" y="3740826"/>
            <a:ext cx="1392749" cy="2536302"/>
          </a:xfrm>
          <a:prstGeom prst="rect">
            <a:avLst/>
          </a:prstGeom>
        </p:spPr>
      </p:pic>
      <p:pic>
        <p:nvPicPr>
          <p:cNvPr id="13" name="Picture 12" descr="A picture containing text, building, building material, stone&#10;&#10;Description automatically generated">
            <a:extLst>
              <a:ext uri="{FF2B5EF4-FFF2-40B4-BE49-F238E27FC236}">
                <a16:creationId xmlns:a16="http://schemas.microsoft.com/office/drawing/2014/main" id="{DE26BE0E-415E-6A99-FE68-00F3A1D8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05072" y="4379600"/>
            <a:ext cx="2536303" cy="1258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8FABBB-636F-2F9A-1FFD-4055D5FF8C2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797" y="1111312"/>
            <a:ext cx="4309176" cy="2317688"/>
          </a:xfrm>
          <a:prstGeom prst="rect">
            <a:avLst/>
          </a:prstGeom>
          <a:noFill/>
        </p:spPr>
      </p:pic>
      <p:pic>
        <p:nvPicPr>
          <p:cNvPr id="16" name="Picture 15" descr="A rug on a wood surface&#10;&#10;Description automatically generated with low confidence">
            <a:extLst>
              <a:ext uri="{FF2B5EF4-FFF2-40B4-BE49-F238E27FC236}">
                <a16:creationId xmlns:a16="http://schemas.microsoft.com/office/drawing/2014/main" id="{1BF39003-414D-BCC6-58E0-3F4BA9944D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5779" y="4364601"/>
            <a:ext cx="2536304" cy="12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2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45D82-6781-FD84-5D57-455E0154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Example - Corrosion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47B82-4F19-EBEC-5A0A-45C37C57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854D2-C9AF-D43A-F492-474082EDF3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34100" y="1130300"/>
            <a:ext cx="5800725" cy="5091113"/>
          </a:xfrm>
        </p:spPr>
        <p:txBody>
          <a:bodyPr>
            <a:normAutofit/>
          </a:bodyPr>
          <a:lstStyle/>
          <a:p>
            <a:r>
              <a:rPr lang="en-US"/>
              <a:t>Depending on desired profile, productivity, &amp; finish use:</a:t>
            </a:r>
          </a:p>
          <a:p>
            <a:pPr lvl="1"/>
            <a:r>
              <a:rPr lang="en-US" err="1"/>
              <a:t>Rotopeen</a:t>
            </a:r>
            <a:r>
              <a:rPr lang="en-US"/>
              <a:t> (3.5-4.5 mil)</a:t>
            </a:r>
          </a:p>
          <a:p>
            <a:pPr lvl="2"/>
            <a:r>
              <a:rPr lang="en-US"/>
              <a:t>11 </a:t>
            </a:r>
            <a:r>
              <a:rPr lang="en-US" err="1"/>
              <a:t>Sqft</a:t>
            </a:r>
            <a:r>
              <a:rPr lang="en-US"/>
              <a:t>/</a:t>
            </a:r>
            <a:r>
              <a:rPr lang="en-US" err="1"/>
              <a:t>hr</a:t>
            </a:r>
            <a:endParaRPr lang="en-US"/>
          </a:p>
          <a:p>
            <a:pPr lvl="2"/>
            <a:r>
              <a:rPr lang="en-US"/>
              <a:t>SP-11 Level 1</a:t>
            </a:r>
          </a:p>
          <a:p>
            <a:pPr lvl="1"/>
            <a:r>
              <a:rPr lang="en-US"/>
              <a:t>Bristle Impact Tool (2.5-35 mil)</a:t>
            </a:r>
          </a:p>
          <a:p>
            <a:pPr lvl="2"/>
            <a:r>
              <a:rPr lang="en-US"/>
              <a:t>5 </a:t>
            </a:r>
            <a:r>
              <a:rPr lang="en-US" err="1"/>
              <a:t>Sqft</a:t>
            </a:r>
            <a:r>
              <a:rPr lang="en-US"/>
              <a:t>/</a:t>
            </a:r>
            <a:r>
              <a:rPr lang="en-US" err="1"/>
              <a:t>hr</a:t>
            </a:r>
            <a:endParaRPr lang="en-US"/>
          </a:p>
          <a:p>
            <a:pPr lvl="2"/>
            <a:r>
              <a:rPr lang="en-US"/>
              <a:t>SP-11 Level 1</a:t>
            </a:r>
          </a:p>
          <a:p>
            <a:pPr lvl="1"/>
            <a:r>
              <a:rPr lang="en-US"/>
              <a:t>Needle Gun (3-3.5 mil)</a:t>
            </a:r>
          </a:p>
          <a:p>
            <a:pPr lvl="2"/>
            <a:r>
              <a:rPr lang="en-US"/>
              <a:t>4 </a:t>
            </a:r>
            <a:r>
              <a:rPr lang="en-US" err="1"/>
              <a:t>Sqft</a:t>
            </a:r>
            <a:r>
              <a:rPr lang="en-US"/>
              <a:t>/</a:t>
            </a:r>
            <a:r>
              <a:rPr lang="en-US" err="1"/>
              <a:t>hr</a:t>
            </a:r>
            <a:endParaRPr lang="en-US"/>
          </a:p>
          <a:p>
            <a:pPr lvl="2"/>
            <a:r>
              <a:rPr lang="en-US"/>
              <a:t>SP-15 / SP-11 Level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4B7B0-0EFC-C4E7-2E5B-04C85955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13030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124ABB-0B1F-357F-5962-50FE0B356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4190" y="1051901"/>
            <a:ext cx="1863711" cy="1863532"/>
          </a:xfrm>
          <a:prstGeom prst="rect">
            <a:avLst/>
          </a:prstGeom>
        </p:spPr>
      </p:pic>
      <p:pic>
        <p:nvPicPr>
          <p:cNvPr id="14" name="Picture 13" descr="A picture containing building, cement, concrete, stone&#10;&#10;Description automatically generated">
            <a:extLst>
              <a:ext uri="{FF2B5EF4-FFF2-40B4-BE49-F238E27FC236}">
                <a16:creationId xmlns:a16="http://schemas.microsoft.com/office/drawing/2014/main" id="{BEE45952-CA5D-E8D4-34A9-241656AD10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194189" y="3023086"/>
            <a:ext cx="1863712" cy="1851072"/>
          </a:xfrm>
          <a:prstGeom prst="rect">
            <a:avLst/>
          </a:prstGeom>
        </p:spPr>
      </p:pic>
      <p:pic>
        <p:nvPicPr>
          <p:cNvPr id="16" name="Picture 15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B2FB4316-5332-0773-1ABD-1C79052D5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194191" y="4994673"/>
            <a:ext cx="1863710" cy="18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3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522D0-269D-6D48-9B08-212464AC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review finding from previous NSRP and Navy funding programs and compare current requirements in Navy Specification and Industry specifications </a:t>
            </a:r>
          </a:p>
          <a:p>
            <a:r>
              <a:rPr lang="en-US" dirty="0"/>
              <a:t>Provide draft guide to demonstrations yards </a:t>
            </a:r>
          </a:p>
          <a:p>
            <a:r>
              <a:rPr lang="en-US" dirty="0"/>
              <a:t>Provide demo/training to shipyards </a:t>
            </a:r>
          </a:p>
          <a:p>
            <a:r>
              <a:rPr lang="en-US" dirty="0"/>
              <a:t>Gather feedback from stakeholders in NSRP and industry on draft guide</a:t>
            </a:r>
          </a:p>
          <a:p>
            <a:r>
              <a:rPr lang="en-US" dirty="0"/>
              <a:t>Provide final guide document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E93CC-1069-C907-39D5-BB794F1A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B9F7-A2A3-B207-73FD-39319352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2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035" y="3121208"/>
            <a:ext cx="8975014" cy="828942"/>
          </a:xfrm>
        </p:spPr>
        <p:txBody>
          <a:bodyPr anchor="b"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18B74D1-6DF8-B8D5-10E7-08BA1FE5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4165" y="4235568"/>
            <a:ext cx="1985769" cy="198576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28117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4966" y="2377442"/>
            <a:ext cx="11286699" cy="2740468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Surface Preparation &amp; Coatings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Rapid Adoption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4472C4">
                    <a:lumMod val="75000"/>
                  </a:srgbClr>
                </a:solidFill>
              </a:rPr>
              <a:t>	Implementation of SP-18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	Thorough Spot &amp; Sweep Blast Cleaning for Industrial Coatings</a:t>
            </a: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	Eric Shoyer – Elzly Technology Corp	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69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Implementation of SP-18 “Thorough Spot and Sweep Blast Cleaning for Industrial Coating Maintenance” in Shipyard Construction</a:t>
            </a:r>
            <a:br>
              <a:rPr lang="en-US"/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NSPR All Panel Meeting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17B43FE7-BACF-D5AB-6E7D-89EAE7B7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752" y="6068015"/>
            <a:ext cx="3252470" cy="477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 for public release; distribution is unlimited.</a:t>
            </a: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 B Data – Government Purpose Rights.</a:t>
            </a:r>
          </a:p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ECC5AFC-A556-B085-0191-4C4A37917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70" y="5591175"/>
            <a:ext cx="1741505" cy="8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9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5955509"/>
            <a:ext cx="1307366" cy="95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5" y="263262"/>
            <a:ext cx="11264630" cy="596258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Cleanable Nonskid Deck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8" y="862817"/>
            <a:ext cx="545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Care and protected nonskid one month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after completion.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26" name="611381F7-6A83-4741-A672-2FB68FB76255" descr="70111932548__7B2557CB-85DF-4DEB-BE57-79EE5D8DF1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" y="1455923"/>
            <a:ext cx="4904883" cy="449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17600" y="859520"/>
            <a:ext cx="545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Care and protected nonskid one year after completion.</a:t>
            </a:r>
          </a:p>
        </p:txBody>
      </p:sp>
      <p:sp>
        <p:nvSpPr>
          <p:cNvPr id="3" name="Oval 2"/>
          <p:cNvSpPr/>
          <p:nvPr/>
        </p:nvSpPr>
        <p:spPr>
          <a:xfrm>
            <a:off x="9022080" y="5737860"/>
            <a:ext cx="22522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600" y="1385448"/>
            <a:ext cx="4895850" cy="45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4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9850" y="300270"/>
            <a:ext cx="10515600" cy="828942"/>
          </a:xfrm>
        </p:spPr>
        <p:txBody>
          <a:bodyPr/>
          <a:lstStyle/>
          <a:p>
            <a:r>
              <a:rPr lang="en-US"/>
              <a:t>Project Management and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/>
          <a:stretch/>
        </p:blipFill>
        <p:spPr>
          <a:xfrm>
            <a:off x="761272" y="1723710"/>
            <a:ext cx="2870691" cy="2932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57" y="1723710"/>
            <a:ext cx="2828789" cy="2901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38" y="1684082"/>
            <a:ext cx="2810500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9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Use current training and guidance from other industries and lessons learned from previous projects to implement use of SSPC-SP 18 in shipyards and demonstrate potential cost and time savings for both users and customers</a:t>
            </a:r>
          </a:p>
          <a:p>
            <a:r>
              <a:rPr lang="en-US"/>
              <a:t>Goals/Objectives</a:t>
            </a:r>
          </a:p>
          <a:p>
            <a:pPr lvl="1"/>
            <a:r>
              <a:rPr lang="en-US"/>
              <a:t>Implement use of clearly written instructions and visual aids of what acceptable levels of cleanliness are and how to inspect them</a:t>
            </a:r>
          </a:p>
          <a:p>
            <a:pPr lvl="1"/>
            <a:r>
              <a:rPr lang="en-US"/>
              <a:t>Onsite demos and training to ensure understanding of the standard</a:t>
            </a:r>
          </a:p>
          <a:p>
            <a:pPr lvl="1"/>
            <a:r>
              <a:rPr lang="en-US"/>
              <a:t>Gather data and feedback to improve training</a:t>
            </a:r>
          </a:p>
          <a:p>
            <a:pPr lvl="1"/>
            <a:r>
              <a:rPr lang="en-US"/>
              <a:t>Make available the training documents and extend offerings for additional demos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35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5361-0A16-A7F2-953E-E65AA208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Assemble Stakeholders and Establish Necessary Training</a:t>
            </a:r>
          </a:p>
          <a:p>
            <a:pPr lvl="1"/>
            <a:r>
              <a:rPr lang="en-US"/>
              <a:t>Define scope and overall expectations of the training documents and demos.</a:t>
            </a:r>
          </a:p>
          <a:p>
            <a:r>
              <a:rPr lang="en-US"/>
              <a:t>Shipyard In-Person Instruction, Demos, and Implementation</a:t>
            </a:r>
          </a:p>
          <a:p>
            <a:pPr lvl="1"/>
            <a:r>
              <a:rPr lang="en-US"/>
              <a:t>Visit at least two shipyards and provide on-site instruction. Provide copies of visual aids and instructions prior to visits.</a:t>
            </a:r>
          </a:p>
          <a:p>
            <a:r>
              <a:rPr lang="en-US"/>
              <a:t>Update Visual Guide Tools and SP18 Instruction from feedback</a:t>
            </a:r>
          </a:p>
          <a:p>
            <a:pPr lvl="1"/>
            <a:r>
              <a:rPr lang="en-US"/>
              <a:t>Use feedback from on-site visits to update aids and instructions. Updated copies to be distributed to yards for implementation.</a:t>
            </a:r>
          </a:p>
          <a:p>
            <a:r>
              <a:rPr lang="en-US"/>
              <a:t>Shipyard In-Person Follow-up and Lessons Learned</a:t>
            </a:r>
          </a:p>
          <a:p>
            <a:pPr lvl="1"/>
            <a:r>
              <a:rPr lang="en-US"/>
              <a:t>Visit shipyards again to document benefits of SP18 and lessons learned.</a:t>
            </a:r>
          </a:p>
          <a:p>
            <a:r>
              <a:rPr lang="en-US"/>
              <a:t>Publish and Distribute Final Training Documents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C283F-EB70-A617-5F60-95A49C17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0D300-3511-CB98-DE8F-39DBD805E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1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FB82B-5891-B4B1-D23B-F3EC7105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1" y="1620093"/>
            <a:ext cx="6026150" cy="4433466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7 partner shipyards were surveyed on their familiarity with SP 18 and any hurdles they may have encountered during implementation</a:t>
            </a:r>
          </a:p>
          <a:p>
            <a:pPr lvl="1"/>
            <a:r>
              <a:rPr lang="en-US"/>
              <a:t>HII-Ingalls</a:t>
            </a:r>
          </a:p>
          <a:p>
            <a:pPr lvl="1"/>
            <a:r>
              <a:rPr lang="en-US"/>
              <a:t>HII-NNS</a:t>
            </a:r>
          </a:p>
          <a:p>
            <a:pPr lvl="1"/>
            <a:r>
              <a:rPr lang="en-US"/>
              <a:t>Electric Boat</a:t>
            </a:r>
          </a:p>
          <a:p>
            <a:pPr lvl="1"/>
            <a:r>
              <a:rPr lang="en-US"/>
              <a:t>BAE</a:t>
            </a:r>
          </a:p>
          <a:p>
            <a:pPr lvl="1"/>
            <a:r>
              <a:rPr lang="en-US"/>
              <a:t>Bath Iron Works</a:t>
            </a:r>
          </a:p>
          <a:p>
            <a:pPr lvl="1"/>
            <a:r>
              <a:rPr lang="en-US" err="1"/>
              <a:t>Fincantieri</a:t>
            </a:r>
            <a:r>
              <a:rPr lang="en-US"/>
              <a:t> Marine Repair</a:t>
            </a:r>
          </a:p>
          <a:p>
            <a:pPr lvl="1"/>
            <a:r>
              <a:rPr lang="en-US" err="1"/>
              <a:t>Fincantieri</a:t>
            </a:r>
            <a:r>
              <a:rPr lang="en-US"/>
              <a:t> Marinette</a:t>
            </a:r>
          </a:p>
          <a:p>
            <a:r>
              <a:rPr lang="en-US"/>
              <a:t>Results show that half the respondents were at least somewhat familiar with the standard itself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06727B-842E-16D6-7CC9-03C83F6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0B54-E755-4C2A-A13D-AE5FBEC92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F38197F2-9075-D4E9-E1F8-D5D27354D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0" y="1311022"/>
            <a:ext cx="6136771" cy="34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12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FB82B-5891-B4B1-D23B-F3EC7105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9" y="1130178"/>
            <a:ext cx="12035981" cy="5091160"/>
          </a:xfrm>
        </p:spPr>
        <p:txBody>
          <a:bodyPr>
            <a:normAutofit/>
          </a:bodyPr>
          <a:lstStyle/>
          <a:p>
            <a:r>
              <a:rPr lang="en-US"/>
              <a:t>Shipyards were also asked if they were currently using SP18 in production. </a:t>
            </a:r>
          </a:p>
          <a:p>
            <a:pPr lvl="1"/>
            <a:r>
              <a:rPr lang="en-US"/>
              <a:t>Only one yard stated they are successfully using SP18</a:t>
            </a:r>
          </a:p>
          <a:p>
            <a:r>
              <a:rPr lang="en-US"/>
              <a:t>Biggest hurdles experienced </a:t>
            </a:r>
          </a:p>
          <a:p>
            <a:pPr lvl="1"/>
            <a:r>
              <a:rPr lang="en-US"/>
              <a:t>Lack of QA Training </a:t>
            </a:r>
          </a:p>
          <a:p>
            <a:pPr lvl="1"/>
            <a:r>
              <a:rPr lang="en-US"/>
              <a:t>New process for the Navy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06727B-842E-16D6-7CC9-03C83F6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0B54-E755-4C2A-A13D-AE5FBEC92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1C097FF-0526-0D4D-152C-086DD1FB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6551"/>
            <a:ext cx="5303745" cy="28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23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FB82B-5891-B4B1-D23B-F3EC7105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618" y="2170425"/>
            <a:ext cx="6226139" cy="251714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Yards not currently using SP18 in production expressed common reason why</a:t>
            </a:r>
          </a:p>
          <a:p>
            <a:pPr lvl="1"/>
            <a:r>
              <a:rPr lang="en-US"/>
              <a:t>Not currently specified by Navy</a:t>
            </a:r>
          </a:p>
          <a:p>
            <a:r>
              <a:rPr lang="en-US"/>
              <a:t>Most yards not currently using SP18 are open to trying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06727B-842E-16D6-7CC9-03C83F6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0B54-E755-4C2A-A13D-AE5FBEC92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F15BEE7A-A717-D088-DDE2-E4B7853B5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2" y="1876208"/>
            <a:ext cx="5563376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6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AFB82B-5891-B4B1-D23B-F3EC7105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2170009"/>
            <a:ext cx="5947554" cy="3057952"/>
          </a:xfrm>
        </p:spPr>
        <p:txBody>
          <a:bodyPr>
            <a:normAutofit/>
          </a:bodyPr>
          <a:lstStyle/>
          <a:p>
            <a:r>
              <a:rPr lang="en-US"/>
              <a:t>When asked what would be most beneficial from the NSRP community</a:t>
            </a:r>
          </a:p>
          <a:p>
            <a:pPr lvl="1"/>
            <a:r>
              <a:rPr lang="en-US"/>
              <a:t>Visual Guide was #1 choice</a:t>
            </a:r>
          </a:p>
          <a:p>
            <a:pPr lvl="1"/>
            <a:r>
              <a:rPr lang="en-US"/>
              <a:t>Blaster and QA Training were close behind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06727B-842E-16D6-7CC9-03C83F6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0B54-E755-4C2A-A13D-AE5FBEC92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755322F-5ADC-2F94-BDB0-3FDC1A7C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31" y="2217035"/>
            <a:ext cx="5696745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81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01907-E287-DFD6-BE50-492AC2EE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39" y="1482570"/>
            <a:ext cx="5183188" cy="1065919"/>
          </a:xfrm>
        </p:spPr>
        <p:txBody>
          <a:bodyPr>
            <a:normAutofit lnSpcReduction="10000"/>
          </a:bodyPr>
          <a:lstStyle/>
          <a:p>
            <a:r>
              <a:rPr lang="en-US" sz="2400"/>
              <a:t>Bottom is sweep blasted, top is not; Note yellow color and glossy appearance</a:t>
            </a:r>
          </a:p>
          <a:p>
            <a:endParaRPr 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879797-7F36-20C0-583D-676291FA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Guide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5A77E-9E65-97F1-AAA2-B0DFB01E42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202CF7C-4B7E-4F28-58FE-D13C1439E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9" y="2638415"/>
            <a:ext cx="5157787" cy="386834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9D80B9-CEFB-3F07-C588-51B6B71BEAA7}"/>
              </a:ext>
            </a:extLst>
          </p:cNvPr>
          <p:cNvSpPr txBox="1">
            <a:spLocks/>
          </p:cNvSpPr>
          <p:nvPr/>
        </p:nvSpPr>
        <p:spPr>
          <a:xfrm>
            <a:off x="6331998" y="1794869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405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759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A53FECFF-78ED-3E9D-1509-BFD596BCD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32" y="2618780"/>
            <a:ext cx="5183966" cy="388797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B4FC655-44EA-E22E-1EC1-177CB3F26BD3}"/>
              </a:ext>
            </a:extLst>
          </p:cNvPr>
          <p:cNvSpPr txBox="1">
            <a:spLocks/>
          </p:cNvSpPr>
          <p:nvPr/>
        </p:nvSpPr>
        <p:spPr>
          <a:xfrm>
            <a:off x="6329632" y="1438105"/>
            <a:ext cx="5183966" cy="1065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Once brush blasted, the remaining coating is white and has a roughened appearance</a:t>
            </a:r>
          </a:p>
        </p:txBody>
      </p:sp>
    </p:spTree>
    <p:extLst>
      <p:ext uri="{BB962C8B-B14F-4D97-AF65-F5344CB8AC3E}">
        <p14:creationId xmlns:p14="http://schemas.microsoft.com/office/powerpoint/2010/main" val="2421531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9128FB-9BFD-F2CC-35D1-A56AB315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Examples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F1629-17DD-0CF2-906A-63E4D2B21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FA339B1C-53C3-CCB7-CBF9-DEE959A55303}"/>
              </a:ext>
            </a:extLst>
          </p:cNvPr>
          <p:cNvSpPr txBox="1">
            <a:spLocks/>
          </p:cNvSpPr>
          <p:nvPr/>
        </p:nvSpPr>
        <p:spPr>
          <a:xfrm>
            <a:off x="702276" y="5572095"/>
            <a:ext cx="10651524" cy="6615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4557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2000">
                <a:latin typeface="Calibri" panose="020F0502020204030204" pitchFamily="34" charset="0"/>
              </a:rPr>
              <a:t>NOTE: Both cases are also unacceptable because the corroded area has not been blasted to an SP-10. 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CD6952-7F7E-28C1-3FB9-7981EE4ABED6}"/>
              </a:ext>
            </a:extLst>
          </p:cNvPr>
          <p:cNvSpPr txBox="1">
            <a:spLocks/>
          </p:cNvSpPr>
          <p:nvPr/>
        </p:nvSpPr>
        <p:spPr>
          <a:xfrm>
            <a:off x="839789" y="1071559"/>
            <a:ext cx="5042752" cy="103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The SP-10 area beyond edge of corrosion suggests the area is more likely to pass the dull putty knife test.  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9758456-425C-A9F0-B51F-B8817D1E7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3903"/>
            <a:ext cx="4908665" cy="368253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BA761F4-989E-244F-19AB-A5CFCE6BD073}"/>
              </a:ext>
            </a:extLst>
          </p:cNvPr>
          <p:cNvSpPr txBox="1">
            <a:spLocks/>
          </p:cNvSpPr>
          <p:nvPr/>
        </p:nvSpPr>
        <p:spPr>
          <a:xfrm>
            <a:off x="6172199" y="1175775"/>
            <a:ext cx="5183188" cy="8239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405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759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Along these edges, the remaining coating fails the dull putty knife test.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295D1A-A74B-3140-3AA9-4F8C46AD3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61" y="2102136"/>
            <a:ext cx="4908665" cy="368253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D5AB909-F70B-BD55-7A2D-57E5D7542B4B}"/>
              </a:ext>
            </a:extLst>
          </p:cNvPr>
          <p:cNvSpPr/>
          <p:nvPr/>
        </p:nvSpPr>
        <p:spPr>
          <a:xfrm>
            <a:off x="2767914" y="2034742"/>
            <a:ext cx="527221" cy="2603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B60060-0AF9-061E-4E31-CBFE74D3232C}"/>
              </a:ext>
            </a:extLst>
          </p:cNvPr>
          <p:cNvSpPr/>
          <p:nvPr/>
        </p:nvSpPr>
        <p:spPr>
          <a:xfrm rot="6100514">
            <a:off x="7772400" y="2699797"/>
            <a:ext cx="527221" cy="2603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6C04D-1978-E824-EB02-70CAF809409B}"/>
              </a:ext>
            </a:extLst>
          </p:cNvPr>
          <p:cNvSpPr/>
          <p:nvPr/>
        </p:nvSpPr>
        <p:spPr>
          <a:xfrm rot="7730006">
            <a:off x="9478645" y="1672912"/>
            <a:ext cx="527221" cy="1665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0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218F2-2189-7F14-C5B5-32CAACD6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1130178"/>
            <a:ext cx="6567256" cy="5091160"/>
          </a:xfrm>
        </p:spPr>
        <p:txBody>
          <a:bodyPr/>
          <a:lstStyle/>
          <a:p>
            <a:r>
              <a:rPr lang="en-US"/>
              <a:t>Images show surfaces blasted to SP18 during bridge maintenance activities</a:t>
            </a:r>
          </a:p>
          <a:p>
            <a:r>
              <a:rPr lang="en-US"/>
              <a:t>Green shows an area where uniform passes were made during the sweeping activity</a:t>
            </a:r>
          </a:p>
          <a:p>
            <a:r>
              <a:rPr lang="en-US"/>
              <a:t>Red area shows areas missed by non-uniform sweep activity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CE119-3598-1BFB-32D0-C1585A7F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2" y="213645"/>
            <a:ext cx="10515600" cy="828942"/>
          </a:xfrm>
        </p:spPr>
        <p:txBody>
          <a:bodyPr/>
          <a:lstStyle/>
          <a:p>
            <a:r>
              <a:rPr lang="en-US"/>
              <a:t>Guidance Provided to Other Industries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D4EBB-A67C-486E-B840-06DA36C0B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DEFE7B-27C8-A65C-FCDF-FBE1DEE9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28" y="1042587"/>
            <a:ext cx="2667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150063-4B4D-1F16-F677-D4736304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206" y="2823762"/>
            <a:ext cx="2686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9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127" y="2974133"/>
            <a:ext cx="9198591" cy="828942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2D6CA4-25E4-BD59-37DC-981FAA857465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73" y="3883867"/>
            <a:ext cx="2049413" cy="20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86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0F338C-ECDA-8E1D-689B-894DFE408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Images show surfaces properly blasted to SP 18 and then adequately coated during bridge maintenance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53B80F-17DC-75ED-2A59-BD84BC50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1714608" cy="828942"/>
          </a:xfrm>
        </p:spPr>
        <p:txBody>
          <a:bodyPr/>
          <a:lstStyle/>
          <a:p>
            <a:r>
              <a:rPr lang="en-US" sz="4400"/>
              <a:t>Guidance Provided to Other Industries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CFA7-841F-C4B0-765D-68646FDD0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0C0B20C-AED9-51CF-DFEB-16CAEF2C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37" y="2314269"/>
            <a:ext cx="3106541" cy="41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building with a metal fence&#10;&#10;Description automatically generated">
            <a:extLst>
              <a:ext uri="{FF2B5EF4-FFF2-40B4-BE49-F238E27FC236}">
                <a16:creationId xmlns:a16="http://schemas.microsoft.com/office/drawing/2014/main" id="{2CA71E14-A023-08D6-83BF-4C69E5D3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314269"/>
            <a:ext cx="4007956" cy="40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51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 overview of SSPC-SP 18 aka “partial blast”</a:t>
            </a:r>
          </a:p>
          <a:p>
            <a:r>
              <a:rPr lang="en-US"/>
              <a:t>Understanding of SSPC-SP 18 in relation to 009-32 and where it can be used</a:t>
            </a:r>
          </a:p>
          <a:p>
            <a:r>
              <a:rPr lang="en-US"/>
              <a:t>How to accomplish proper SSPC-SP 18 cleanliness </a:t>
            </a:r>
          </a:p>
          <a:p>
            <a:r>
              <a:rPr lang="en-US"/>
              <a:t>What to look for during inspection of partial blast</a:t>
            </a:r>
          </a:p>
          <a:p>
            <a:r>
              <a:rPr lang="en-US"/>
              <a:t>Inspection after coating application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" y="213645"/>
            <a:ext cx="11550650" cy="828942"/>
          </a:xfrm>
        </p:spPr>
        <p:txBody>
          <a:bodyPr/>
          <a:lstStyle/>
          <a:p>
            <a:r>
              <a:rPr lang="en-US"/>
              <a:t>Learning Objectives for Training/Guidance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7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522D0-269D-6D48-9B08-212464AC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Confirm Shipyard availability in April/May time frame</a:t>
            </a:r>
          </a:p>
          <a:p>
            <a:r>
              <a:rPr lang="en-US"/>
              <a:t>Gather feedback from stakeholders in NSRP and industry</a:t>
            </a:r>
          </a:p>
          <a:p>
            <a:r>
              <a:rPr lang="en-US"/>
              <a:t>Continue to Review finding from previous NSRP funding programs and Current Naval efforts</a:t>
            </a:r>
          </a:p>
          <a:p>
            <a:r>
              <a:rPr lang="en-US"/>
              <a:t>Provide demo/training to shipyards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E93CC-1069-C907-39D5-BB794F1A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B9F7-A2A3-B207-73FD-39319352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7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1574737-2DF5-27F2-6C1D-CFE2D16B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865220" y="4389120"/>
            <a:ext cx="1738022" cy="20150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40" y="3003241"/>
            <a:ext cx="8947719" cy="851518"/>
          </a:xfrm>
        </p:spPr>
        <p:txBody>
          <a:bodyPr anchor="b"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078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431" y="2377442"/>
            <a:ext cx="10585524" cy="2740468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Surface Preparation &amp; Coatings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</a:rPr>
              <a:t>White Paper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4472C4">
                    <a:lumMod val="75000"/>
                  </a:srgbClr>
                </a:solidFill>
              </a:rPr>
              <a:t>	Ultra Heat Resistant Primer</a:t>
            </a:r>
            <a:r>
              <a:rPr lang="en-US" sz="44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chemeClr val="accent5">
                    <a:lumMod val="75000"/>
                  </a:schemeClr>
                </a:solidFill>
              </a:rPr>
              <a:t>	Sean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Smith &amp; </a:t>
            </a:r>
            <a:r>
              <a:rPr lang="en-US" sz="4400">
                <a:solidFill>
                  <a:schemeClr val="accent5">
                    <a:lumMod val="75000"/>
                  </a:schemeClr>
                </a:solidFill>
              </a:rPr>
              <a:t>Justin Steinfeldt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	Marinette Marine</a:t>
            </a:r>
          </a:p>
        </p:txBody>
      </p:sp>
    </p:spTree>
    <p:extLst>
      <p:ext uri="{BB962C8B-B14F-4D97-AF65-F5344CB8AC3E}">
        <p14:creationId xmlns:p14="http://schemas.microsoft.com/office/powerpoint/2010/main" val="190830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64630" cy="824026"/>
          </a:xfrm>
        </p:spPr>
        <p:txBody>
          <a:bodyPr/>
          <a:lstStyle/>
          <a:p>
            <a:r>
              <a:rPr lang="en-US" sz="3200" dirty="0"/>
              <a:t>23-15 Ultra Heat Resistant Primer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Surface Preparation &amp; Coatings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1285" y="1555462"/>
          <a:ext cx="11274358" cy="4255968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1101328996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1065943650"/>
                    </a:ext>
                  </a:extLst>
                </a:gridCol>
              </a:tblGrid>
              <a:tr h="3524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59303"/>
                  </a:ext>
                </a:extLst>
              </a:tr>
              <a:tr h="1657356">
                <a:tc>
                  <a:txBody>
                    <a:bodyPr/>
                    <a:lstStyle/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b="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Fincantieri Marinette Marine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 Coatings and Chemical, Elinor Coatings, LLC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b="1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Duration: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Erection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other </a:t>
                      </a:r>
                      <a:r>
                        <a:rPr lang="en-US" baseline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hotwork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during construction require costly and time consuming coating touch-up. 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 project will develop and test an Ultra Heat Resistant Primer that can withstand the temperature of welding on the opposite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side of a steel plate.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73362"/>
                  </a:ext>
                </a:extLst>
              </a:tr>
              <a:tr h="41548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97404"/>
                  </a:ext>
                </a:extLst>
              </a:tr>
              <a:tr h="16381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Reduce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2200 hours of masking and coating touch-up of overhead erection joints per vessel.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Optimize the structural design and remove landing bars.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 schedule by up to 4 months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 reports to NSRP and Public Shipyards</a:t>
                      </a:r>
                      <a:endParaRPr lang="en-US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$150K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0268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5946178"/>
            <a:ext cx="1307366" cy="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8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 at FMM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plate (simulating bulkhead) to be welded to the top of the 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10D13-B8A0-4A26-8F17-1C791118F46F}" type="slidenum">
              <a:rPr lang="en-US" smtClean="0"/>
              <a:pPr/>
              <a:t>8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98" y="1729204"/>
            <a:ext cx="6572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 at FMM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797" y="6356352"/>
            <a:ext cx="5418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10D13-B8A0-4A26-8F17-1C791118F46F}" type="slidenum">
              <a:rPr lang="en-US" smtClean="0"/>
              <a:pPr/>
              <a:t>9</a:t>
            </a:fld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5E5E7">
                    <a:lumMod val="50000"/>
                  </a:srgbClr>
                </a:solidFill>
                <a:latin typeface="Arial" panose="020B0604020202020204"/>
              </a:rPr>
              <a:t>Fincantieri Marinette Marine Proprietary and Competition Sensitive Information </a:t>
            </a:r>
            <a:endParaRPr lang="en-US" dirty="0">
              <a:solidFill>
                <a:srgbClr val="E5E5E7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7600" y="1236040"/>
            <a:ext cx="2348830" cy="1761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5" y="942436"/>
            <a:ext cx="3125047" cy="2343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955" y="1235408"/>
            <a:ext cx="2343786" cy="1757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8" y="3804444"/>
            <a:ext cx="2281163" cy="17108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12" y="3798372"/>
            <a:ext cx="2289259" cy="1716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5951065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finc">
      <a:dk1>
        <a:srgbClr val="003A79"/>
      </a:dk1>
      <a:lt1>
        <a:srgbClr val="FFFFFF"/>
      </a:lt1>
      <a:dk2>
        <a:srgbClr val="0070B8"/>
      </a:dk2>
      <a:lt2>
        <a:srgbClr val="E5E5E7"/>
      </a:lt2>
      <a:accent1>
        <a:srgbClr val="003A79"/>
      </a:accent1>
      <a:accent2>
        <a:srgbClr val="0070B8"/>
      </a:accent2>
      <a:accent3>
        <a:srgbClr val="00B5DD"/>
      </a:accent3>
      <a:accent4>
        <a:srgbClr val="8CA0AA"/>
      </a:accent4>
      <a:accent5>
        <a:srgbClr val="09367A"/>
      </a:accent5>
      <a:accent6>
        <a:srgbClr val="3A8A80"/>
      </a:accent6>
      <a:hlink>
        <a:srgbClr val="0070B8"/>
      </a:hlink>
      <a:folHlink>
        <a:srgbClr val="3A8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5039</TotalTime>
  <Words>2288</Words>
  <Application>Microsoft Office PowerPoint</Application>
  <PresentationFormat>Widescreen</PresentationFormat>
  <Paragraphs>363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Segoe UI</vt:lpstr>
      <vt:lpstr>Wingdings</vt:lpstr>
      <vt:lpstr>NSRP Header</vt:lpstr>
      <vt:lpstr>Office Theme</vt:lpstr>
      <vt:lpstr>PowerPoint Presentation</vt:lpstr>
      <vt:lpstr>PowerPoint Presentation</vt:lpstr>
      <vt:lpstr>Cleanable Nonskid Deck Covering</vt:lpstr>
      <vt:lpstr>Cleanable Nonskid Deck Covering</vt:lpstr>
      <vt:lpstr>Questions?</vt:lpstr>
      <vt:lpstr>PowerPoint Presentation</vt:lpstr>
      <vt:lpstr>23-15 Ultra Heat Resistant Primer</vt:lpstr>
      <vt:lpstr>Previous Study at FMM</vt:lpstr>
      <vt:lpstr>Previous Study at FMM</vt:lpstr>
      <vt:lpstr>Previous Study at FMM</vt:lpstr>
      <vt:lpstr>Previous Study at FMM</vt:lpstr>
      <vt:lpstr>Previous Study at FMM</vt:lpstr>
      <vt:lpstr>Previous Study at FMM</vt:lpstr>
      <vt:lpstr>Questions?</vt:lpstr>
      <vt:lpstr>PowerPoint Presentation</vt:lpstr>
      <vt:lpstr>Project Management and Execution</vt:lpstr>
      <vt:lpstr>Concept Description </vt:lpstr>
      <vt:lpstr>Scope of Work</vt:lpstr>
      <vt:lpstr>Tasks</vt:lpstr>
      <vt:lpstr>Previous Work</vt:lpstr>
      <vt:lpstr>Anticipated Benefits</vt:lpstr>
      <vt:lpstr>Path Forward</vt:lpstr>
      <vt:lpstr>Questions?</vt:lpstr>
      <vt:lpstr>PowerPoint Presentation</vt:lpstr>
      <vt:lpstr>Transition of Power Tool Optimization NSPR All Panel Meeting</vt:lpstr>
      <vt:lpstr>Project Management and Execution</vt:lpstr>
      <vt:lpstr>Scope of Work</vt:lpstr>
      <vt:lpstr>Tasks</vt:lpstr>
      <vt:lpstr>Schedule</vt:lpstr>
      <vt:lpstr>Optimization of Power Tool Surface Preparation (2019 NSRP Project)</vt:lpstr>
      <vt:lpstr>Previous Studies (cont’d)</vt:lpstr>
      <vt:lpstr>Previous Studies (cont’d)</vt:lpstr>
      <vt:lpstr>Guide Example – Navy Topside</vt:lpstr>
      <vt:lpstr>Guide Example - Aluminum</vt:lpstr>
      <vt:lpstr>Guide Example - Corrosion</vt:lpstr>
      <vt:lpstr>Path Forward</vt:lpstr>
      <vt:lpstr>Questions?</vt:lpstr>
      <vt:lpstr>PowerPoint Presentation</vt:lpstr>
      <vt:lpstr>Implementation of SP-18 “Thorough Spot and Sweep Blast Cleaning for Industrial Coating Maintenance” in Shipyard Construction NSPR All Panel Meeting</vt:lpstr>
      <vt:lpstr>Project Management and Execution</vt:lpstr>
      <vt:lpstr>Scope of Work</vt:lpstr>
      <vt:lpstr>Tasks</vt:lpstr>
      <vt:lpstr>Initial Survey Results</vt:lpstr>
      <vt:lpstr>Initial Survey Results</vt:lpstr>
      <vt:lpstr>Initial Survey Results</vt:lpstr>
      <vt:lpstr>Initial Survey Results</vt:lpstr>
      <vt:lpstr>Visual Guide Examples</vt:lpstr>
      <vt:lpstr>Visual Examples (cont.)</vt:lpstr>
      <vt:lpstr>Guidance Provided to Other Industries</vt:lpstr>
      <vt:lpstr>Guidance Provided to Other Industries (cont’d)</vt:lpstr>
      <vt:lpstr>Learning Objectives for Training/Guidance</vt:lpstr>
      <vt:lpstr>Path Forward</vt:lpstr>
      <vt:lpstr>Questions?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Lydia Szydlo Amend15</cp:lastModifiedBy>
  <cp:revision>225</cp:revision>
  <cp:lastPrinted>2021-03-31T16:14:10Z</cp:lastPrinted>
  <dcterms:created xsi:type="dcterms:W3CDTF">2019-02-28T12:25:49Z</dcterms:created>
  <dcterms:modified xsi:type="dcterms:W3CDTF">2023-03-25T15:29:56Z</dcterms:modified>
</cp:coreProperties>
</file>