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  <p:sldMasterId id="2147484417" r:id="rId6"/>
    <p:sldMasterId id="2147484429" r:id="rId7"/>
  </p:sldMasterIdLst>
  <p:notesMasterIdLst>
    <p:notesMasterId r:id="rId22"/>
  </p:notesMasterIdLst>
  <p:handoutMasterIdLst>
    <p:handoutMasterId r:id="rId23"/>
  </p:handoutMasterIdLst>
  <p:sldIdLst>
    <p:sldId id="1835" r:id="rId8"/>
    <p:sldId id="259" r:id="rId9"/>
    <p:sldId id="1833" r:id="rId10"/>
    <p:sldId id="1834" r:id="rId11"/>
    <p:sldId id="306" r:id="rId12"/>
    <p:sldId id="1850" r:id="rId13"/>
    <p:sldId id="1831" r:id="rId14"/>
    <p:sldId id="1852" r:id="rId15"/>
    <p:sldId id="1851" r:id="rId16"/>
    <p:sldId id="268" r:id="rId17"/>
    <p:sldId id="1848" r:id="rId18"/>
    <p:sldId id="269" r:id="rId19"/>
    <p:sldId id="1827" r:id="rId20"/>
    <p:sldId id="1849" r:id="rId21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rgbClr val="ECD800"/>
      </a:buClr>
      <a:buSzPct val="100000"/>
      <a:buFont typeface="Monotype Sorts" pitchFamily="2" charset="2"/>
      <a:buChar char="•"/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ECD800"/>
      </a:buClr>
      <a:buSzPct val="100000"/>
      <a:buFont typeface="Monotype Sorts" pitchFamily="2" charset="2"/>
      <a:buChar char="•"/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ECD800"/>
      </a:buClr>
      <a:buSzPct val="100000"/>
      <a:buFont typeface="Monotype Sorts" pitchFamily="2" charset="2"/>
      <a:buChar char="•"/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ECD800"/>
      </a:buClr>
      <a:buSzPct val="100000"/>
      <a:buFont typeface="Monotype Sorts" pitchFamily="2" charset="2"/>
      <a:buChar char="•"/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ECD800"/>
      </a:buClr>
      <a:buSzPct val="100000"/>
      <a:buFont typeface="Monotype Sorts" pitchFamily="2" charset="2"/>
      <a:buChar char="•"/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orosky" initials="c" lastIdx="1" clrIdx="0"/>
  <p:cmAuthor id="1" name="Orren, Dale" initials="DO" lastIdx="2" clrIdx="1"/>
  <p:cmAuthor id="2" name="Bogosian, Zane" initials="BZ" lastIdx="2" clrIdx="2">
    <p:extLst>
      <p:ext uri="{19B8F6BF-5375-455C-9EA6-DF929625EA0E}">
        <p15:presenceInfo xmlns:p15="http://schemas.microsoft.com/office/powerpoint/2012/main" userId="S::zbogosia@ewi.org::99e5a7e1-689b-44d9-a3b6-738ba930a51b" providerId="AD"/>
      </p:ext>
    </p:extLst>
  </p:cmAuthor>
  <p:cmAuthor id="3" name="Brown, Larry" initials="BL" lastIdx="6" clrIdx="3">
    <p:extLst>
      <p:ext uri="{19B8F6BF-5375-455C-9EA6-DF929625EA0E}">
        <p15:presenceInfo xmlns:p15="http://schemas.microsoft.com/office/powerpoint/2012/main" userId="S::lbrown@ewi.org::43006623-a069-4c63-8337-43cd0163c0ae" providerId="AD"/>
      </p:ext>
    </p:extLst>
  </p:cmAuthor>
  <p:cmAuthor id="4" name="Snider, Mark" initials="SM" lastIdx="1" clrIdx="4">
    <p:extLst>
      <p:ext uri="{19B8F6BF-5375-455C-9EA6-DF929625EA0E}">
        <p15:presenceInfo xmlns:p15="http://schemas.microsoft.com/office/powerpoint/2012/main" userId="S-1-5-21-26508437-1099126830-1169898988-19282" providerId="AD"/>
      </p:ext>
    </p:extLst>
  </p:cmAuthor>
  <p:cmAuthor id="5" name="John Michael Iraci" initials="JMI" lastIdx="5" clrIdx="5">
    <p:extLst>
      <p:ext uri="{19B8F6BF-5375-455C-9EA6-DF929625EA0E}">
        <p15:presenceInfo xmlns:p15="http://schemas.microsoft.com/office/powerpoint/2012/main" userId="S-1-5-21-2012839207-1111241850-1874078741-86177" providerId="AD"/>
      </p:ext>
    </p:extLst>
  </p:cmAuthor>
  <p:cmAuthor id="6" name="Green, Kyle M" initials="GKM" lastIdx="1" clrIdx="6">
    <p:extLst>
      <p:ext uri="{19B8F6BF-5375-455C-9EA6-DF929625EA0E}">
        <p15:presenceInfo xmlns:p15="http://schemas.microsoft.com/office/powerpoint/2012/main" userId="S-1-5-21-137567051-300618959-2032345518-668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FFFF"/>
    <a:srgbClr val="5BED33"/>
    <a:srgbClr val="99FF66"/>
    <a:srgbClr val="0000FF"/>
    <a:srgbClr val="000000"/>
    <a:srgbClr val="C5C5C5"/>
    <a:srgbClr val="8E8E8E"/>
    <a:srgbClr val="4E2C8F"/>
    <a:srgbClr val="C6E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5" autoAdjust="0"/>
    <p:restoredTop sz="92500" autoAdjust="0"/>
  </p:normalViewPr>
  <p:slideViewPr>
    <p:cSldViewPr snapToGrid="0">
      <p:cViewPr varScale="1">
        <p:scale>
          <a:sx n="100" d="100"/>
          <a:sy n="100" d="100"/>
        </p:scale>
        <p:origin x="7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05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8" y="4560984"/>
            <a:ext cx="5363817" cy="43213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973" tIns="47145" rIns="95973" bIns="4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2313"/>
            <a:ext cx="4787900" cy="3590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424980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5963"/>
            <a:ext cx="4808537" cy="3605212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108" tIns="50394" rIns="99108" bIns="50394"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4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8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9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7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0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ADCD-0D74-4297-82D9-867076BEB9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0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6319" y="2189671"/>
            <a:ext cx="7091362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014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566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667" y="76200"/>
            <a:ext cx="2082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268" y="76200"/>
            <a:ext cx="6112933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299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0267" y="76200"/>
            <a:ext cx="83312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8517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13" y="76200"/>
            <a:ext cx="831285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0267" y="1143000"/>
            <a:ext cx="8300156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2544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6319" y="2189671"/>
            <a:ext cx="7091362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04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38" y="1155700"/>
            <a:ext cx="8301037" cy="4940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8304028" y="6436769"/>
            <a:ext cx="59867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anchor="t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ts val="0"/>
              </a:spcBef>
              <a:buClrTx/>
              <a:buSzTx/>
              <a:buFontTx/>
              <a:buNone/>
              <a:defRPr/>
            </a:pPr>
            <a:fld id="{26FA4147-E6CC-4C7E-B3BD-942BEE9B186F}" type="slidenum">
              <a:rPr lang="en-US" altLang="en-US" sz="1100" smtClean="0">
                <a:latin typeface="Arial" pitchFamily="34" charset="0"/>
              </a:rPr>
              <a:pPr algn="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0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481013" y="6172200"/>
            <a:ext cx="8347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317500" y="1143000"/>
            <a:ext cx="8510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483628" y="236538"/>
            <a:ext cx="0" cy="638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4C33050A-5DA3-4A67-99F9-174934AE13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33170"/>
            <a:ext cx="7928251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279F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279F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279F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279F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279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279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279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279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279F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 STATEMENT A. Approved for public release: distribution unlimited. 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6AA7962-228C-4E51-B94F-9D829B93D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790" y="6219805"/>
            <a:ext cx="1069359" cy="36576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0" y="6243608"/>
            <a:ext cx="1032941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0E3DDA8-8209-491B-94CC-B7BBD9D962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879" y="123661"/>
            <a:ext cx="947493" cy="8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343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accent1">
                  <a:lumMod val="40000"/>
                  <a:lumOff val="60000"/>
                </a:schemeClr>
              </a:gs>
              <a:gs pos="90000">
                <a:srgbClr val="8CADD4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0" y="152400"/>
            <a:ext cx="45720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B294C57-DD02-4F53-8E1A-B722C4BCF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6" y="90858"/>
            <a:ext cx="947493" cy="8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543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accent1">
                  <a:lumMod val="40000"/>
                  <a:lumOff val="60000"/>
                </a:schemeClr>
              </a:gs>
              <a:gs pos="90000">
                <a:srgbClr val="8CADD4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0" y="152400"/>
            <a:ext cx="45720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269CA1-C273-4112-A1E9-93A89D75A3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3" y="107259"/>
            <a:ext cx="947493" cy="89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375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rotWithShape="1">
          <a:gsLst>
            <a:gs pos="0">
              <a:srgbClr val="FFFFFF"/>
            </a:gs>
            <a:gs pos="50000">
              <a:srgbClr val="B9CDE5"/>
            </a:gs>
            <a:gs pos="83000">
              <a:srgbClr val="8CADD4"/>
            </a:gs>
            <a:gs pos="100000">
              <a:srgbClr val="7F7F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3657600"/>
            <a:ext cx="7315200" cy="1295400"/>
          </a:xfrm>
        </p:spPr>
        <p:txBody>
          <a:bodyPr anchor="ctr" anchorCtr="1"/>
          <a:lstStyle>
            <a:lvl1pPr>
              <a:buNone/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1A143B0-A5D5-4A74-9942-8DDDCDD79E29}" type="datetimeFigureOut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3/16/2023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48" y="231811"/>
            <a:ext cx="7091362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1" y="1153043"/>
            <a:ext cx="8301037" cy="4953783"/>
          </a:xfrm>
        </p:spPr>
        <p:txBody>
          <a:bodyPr/>
          <a:lstStyle>
            <a:lvl1pPr>
              <a:defRPr sz="2000"/>
            </a:lvl1pPr>
            <a:lvl2pPr marL="457200" indent="-223838">
              <a:defRPr sz="1800"/>
            </a:lvl2pPr>
            <a:lvl3pPr marL="690563" indent="-233363">
              <a:defRPr sz="1600"/>
            </a:lvl3pPr>
            <a:lvl4pPr marL="914400" indent="-223838">
              <a:defRPr sz="1400"/>
            </a:lvl4pPr>
            <a:lvl5pPr marL="1147763" indent="-23336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21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accent1">
                  <a:lumMod val="40000"/>
                  <a:lumOff val="60000"/>
                </a:schemeClr>
              </a:gs>
              <a:gs pos="90000">
                <a:srgbClr val="8CADD4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0" y="152400"/>
            <a:ext cx="45720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634663-1B6E-414C-87C4-D7731DF3B5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8" y="47478"/>
            <a:ext cx="863928" cy="81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211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chemeClr val="accent1">
                  <a:lumMod val="40000"/>
                  <a:lumOff val="60000"/>
                </a:schemeClr>
              </a:gs>
              <a:gs pos="90000">
                <a:srgbClr val="8CADD4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86000" y="152400"/>
            <a:ext cx="4572000" cy="609600"/>
          </a:xfrm>
        </p:spPr>
        <p:txBody>
          <a:bodyPr/>
          <a:lstStyle>
            <a:lvl1pPr algn="ctr">
              <a:buNone/>
              <a:defRPr baseline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D207D83-5CC8-49E3-878C-F111027834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7" y="74457"/>
            <a:ext cx="846635" cy="80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76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77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09" y="231811"/>
            <a:ext cx="7091362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058" y="1151965"/>
            <a:ext cx="4082345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7730" y="1151965"/>
            <a:ext cx="4082344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9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060" y="-293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330" y="1155551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3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9885" y="1155558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50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66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181232" y="1150122"/>
            <a:ext cx="914400" cy="501091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91905"/>
            <a:ext cx="762000" cy="104620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178871"/>
            <a:ext cx="494309" cy="48240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4123" y="5685158"/>
            <a:ext cx="494309" cy="48240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036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723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84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5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894" y="1152303"/>
            <a:ext cx="8301037" cy="495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4309" y="231812"/>
            <a:ext cx="70913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481013" y="6172200"/>
            <a:ext cx="8347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317500" y="1143000"/>
            <a:ext cx="85105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83628" y="236538"/>
            <a:ext cx="0" cy="638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8176989" y="6353507"/>
            <a:ext cx="745081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anchor="t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ts val="0"/>
              </a:spcBef>
              <a:buClrTx/>
              <a:buSzTx/>
              <a:buFontTx/>
              <a:buNone/>
              <a:defRPr/>
            </a:pPr>
            <a:fld id="{26FA4147-E6CC-4C7E-B3BD-942BEE9B186F}" type="slidenum">
              <a:rPr lang="en-US" altLang="en-US" sz="1100" b="1" smtClean="0">
                <a:latin typeface="Arial" pitchFamily="34" charset="0"/>
              </a:rPr>
              <a:pPr algn="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t>‹#›</a:t>
            </a:fld>
            <a:r>
              <a:rPr lang="en-US" altLang="en-US" sz="1100" b="1" dirty="0">
                <a:latin typeface="Arial" pitchFamily="34" charset="0"/>
              </a:rPr>
              <a:t> of </a:t>
            </a:r>
            <a:r>
              <a:rPr lang="en-US" altLang="en-US" sz="1100" b="1" dirty="0" smtClean="0">
                <a:latin typeface="Arial" pitchFamily="34" charset="0"/>
              </a:rPr>
              <a:t>14</a:t>
            </a:r>
            <a:endParaRPr lang="en-US" altLang="en-US" sz="1100" b="1" dirty="0">
              <a:latin typeface="Arial" pitchFamily="34" charset="0"/>
            </a:endParaRP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86CA381-2F96-4E70-84F3-EBACB6B252C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834" y="450649"/>
            <a:ext cx="1359254" cy="464915"/>
          </a:xfrm>
          <a:prstGeom prst="rect">
            <a:avLst/>
          </a:prstGeom>
          <a:ln>
            <a:noFill/>
          </a:ln>
        </p:spPr>
      </p:pic>
      <p:pic>
        <p:nvPicPr>
          <p:cNvPr id="2" name="Picture 2" descr="Home">
            <a:extLst>
              <a:ext uri="{FF2B5EF4-FFF2-40B4-BE49-F238E27FC236}">
                <a16:creationId xmlns:a16="http://schemas.microsoft.com/office/drawing/2014/main" xmlns="" id="{F42E7884-A8A4-47C0-AA74-45C14AE75C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7" y="6366878"/>
            <a:ext cx="2370844" cy="2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nsam.ati.org/wp-content/uploads/2016/09/NSAM_Logo_300x100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45" y="6186466"/>
            <a:ext cx="1965481" cy="6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59603" y="6277214"/>
            <a:ext cx="2193280" cy="472026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="" xmlns:a16="http://schemas.microsoft.com/office/drawing/2014/main" id="{4C33050A-5DA3-4A67-99F9-174934AE13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" y="-201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279F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00279F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00279F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00279F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00279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279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279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279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279F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DISTRIBUTION STATEMENT A. Approved for public release: distribution unlimited</a:t>
            </a:r>
            <a:r>
              <a:rPr kumimoji="0" lang="en-US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  <p:sldLayoutId id="2147484416" r:id="rId13"/>
    <p:sldLayoutId id="2147484427" r:id="rId14"/>
    <p:sldLayoutId id="2147484428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l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223838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ä"/>
        <a:defRPr sz="2000">
          <a:solidFill>
            <a:srgbClr val="000000"/>
          </a:solidFill>
          <a:latin typeface="+mn-lt"/>
        </a:defRPr>
      </a:lvl2pPr>
      <a:lvl3pPr marL="690563" indent="-233363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Font typeface="Courier New" panose="02070309020205020404" pitchFamily="49" charset="0"/>
        <a:buChar char="o"/>
        <a:defRPr sz="1800">
          <a:solidFill>
            <a:srgbClr val="000000"/>
          </a:solidFill>
          <a:latin typeface="+mn-lt"/>
        </a:defRPr>
      </a:lvl3pPr>
      <a:lvl4pPr marL="914400" indent="-223838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-"/>
        <a:defRPr sz="1600">
          <a:solidFill>
            <a:srgbClr val="000000"/>
          </a:solidFill>
          <a:latin typeface="+mn-lt"/>
        </a:defRPr>
      </a:lvl4pPr>
      <a:lvl5pPr marL="1147763" indent="-233363" algn="l" rtl="0" eaLnBrk="0" fontAlgn="base" hangingPunct="0">
        <a:spcBef>
          <a:spcPts val="12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§"/>
        <a:defRPr sz="14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Monotype Sorts" pitchFamily="2" charset="2"/>
        <a:buChar char="n"/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Monotype Sorts" pitchFamily="2" charset="2"/>
        <a:buChar char="n"/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Monotype Sorts" pitchFamily="2" charset="2"/>
        <a:buChar char="n"/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Monotype Sorts" pitchFamily="2" charset="2"/>
        <a:buChar char="n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8304028" y="6436769"/>
            <a:ext cx="59867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anchor="t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ts val="0"/>
              </a:spcBef>
              <a:buClrTx/>
              <a:buSzTx/>
              <a:buFontTx/>
              <a:buNone/>
              <a:defRPr/>
            </a:pPr>
            <a:fld id="{26FA4147-E6CC-4C7E-B3BD-942BEE9B186F}" type="slidenum">
              <a:rPr lang="en-US" altLang="en-US" sz="1100" b="1" smtClean="0">
                <a:solidFill>
                  <a:schemeClr val="bg1"/>
                </a:solidFill>
                <a:latin typeface="Arial" pitchFamily="34" charset="0"/>
              </a:rPr>
              <a:pPr algn="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41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auto">
          <a:xfrm>
            <a:off x="8304028" y="6436769"/>
            <a:ext cx="598673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 anchor="t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ts val="0"/>
              </a:spcBef>
              <a:buClrTx/>
              <a:buSzTx/>
              <a:buFontTx/>
              <a:buNone/>
              <a:defRPr/>
            </a:pPr>
            <a:fld id="{26FA4147-E6CC-4C7E-B3BD-942BEE9B186F}" type="slidenum">
              <a:rPr lang="en-US" altLang="en-US" sz="1100" b="1" smtClean="0">
                <a:solidFill>
                  <a:schemeClr val="bg1"/>
                </a:solidFill>
                <a:latin typeface="Arial" pitchFamily="34" charset="0"/>
              </a:rPr>
              <a:pPr algn="r">
                <a:spcBef>
                  <a:spcPts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yle.green@gdbiw.com" TargetMode="External"/><Relationship Id="rId2" Type="http://schemas.openxmlformats.org/officeDocument/2006/relationships/hyperlink" Target="mailto:kirsten.walkup@gdbiw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wm154@psu.edu" TargetMode="External"/><Relationship Id="rId4" Type="http://schemas.openxmlformats.org/officeDocument/2006/relationships/hyperlink" Target="mailto:scott.truitt@ati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94648" y="1302058"/>
            <a:ext cx="813816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000000"/>
                </a:solidFill>
                <a:latin typeface="Times New Roman" pitchFamily="18" charset="0"/>
              </a:defRPr>
            </a:lvl1pPr>
            <a:lvl2pPr marL="114300">
              <a:defRPr sz="24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Font typeface="Monotype Sorts" pitchFamily="2" charset="2"/>
              <a:buChar char="•"/>
              <a:defRPr sz="24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3200" dirty="0" smtClean="0">
                <a:latin typeface="+mj-lt"/>
              </a:rPr>
              <a:t>General Dynamics Bath Iron Works</a:t>
            </a: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3200" dirty="0">
                <a:latin typeface="+mj-lt"/>
              </a:rPr>
              <a:t>p</a:t>
            </a:r>
            <a:r>
              <a:rPr lang="en-US" sz="3200" dirty="0" smtClean="0">
                <a:latin typeface="+mj-lt"/>
              </a:rPr>
              <a:t>resents the </a:t>
            </a:r>
            <a:r>
              <a:rPr lang="en-US" sz="3200" dirty="0">
                <a:latin typeface="+mj-lt"/>
              </a:rPr>
              <a:t>Navy ManTech Project</a:t>
            </a: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endParaRPr lang="en-US" sz="800" dirty="0">
              <a:latin typeface="+mj-lt"/>
            </a:endParaRP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3200" dirty="0">
                <a:latin typeface="+mj-lt"/>
              </a:rPr>
              <a:t>S2899 – Virtual Load Out Interference Detection</a:t>
            </a:r>
            <a:endParaRPr lang="en-US" sz="800" dirty="0">
              <a:latin typeface="+mj-lt"/>
            </a:endParaRP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800" dirty="0">
                <a:latin typeface="+mj-lt"/>
              </a:rPr>
              <a:t> </a:t>
            </a: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1800" dirty="0">
                <a:latin typeface="+mj-lt"/>
              </a:rPr>
              <a:t>(A collaboration </a:t>
            </a:r>
            <a:r>
              <a:rPr lang="en-US" sz="1800" dirty="0" smtClean="0">
                <a:latin typeface="+mj-lt"/>
              </a:rPr>
              <a:t>between </a:t>
            </a:r>
            <a:r>
              <a:rPr lang="en-US" sz="1800" dirty="0">
                <a:latin typeface="+mj-lt"/>
              </a:rPr>
              <a:t>ONR, NSAM, </a:t>
            </a:r>
            <a:r>
              <a:rPr lang="en-US" sz="1800" dirty="0" smtClean="0">
                <a:latin typeface="+mj-lt"/>
              </a:rPr>
              <a:t>GDBIW, </a:t>
            </a:r>
            <a:r>
              <a:rPr lang="en-US" sz="1800" dirty="0">
                <a:latin typeface="+mj-lt"/>
              </a:rPr>
              <a:t>and </a:t>
            </a:r>
            <a:r>
              <a:rPr lang="en-US" sz="1800" dirty="0" smtClean="0">
                <a:latin typeface="+mj-lt"/>
              </a:rPr>
              <a:t>Penn State ARL)</a:t>
            </a:r>
            <a:endParaRPr lang="en-US" sz="1800" dirty="0">
              <a:latin typeface="+mj-lt"/>
            </a:endParaRP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endParaRPr lang="en-US" sz="2200" dirty="0">
              <a:latin typeface="+mj-lt"/>
            </a:endParaRP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2200" dirty="0">
                <a:latin typeface="+mj-lt"/>
              </a:rPr>
              <a:t>POP February </a:t>
            </a:r>
            <a:r>
              <a:rPr lang="en-US" sz="2200" dirty="0" smtClean="0">
                <a:latin typeface="+mj-lt"/>
              </a:rPr>
              <a:t>2023 </a:t>
            </a:r>
            <a:r>
              <a:rPr lang="en-US" sz="2200" dirty="0">
                <a:latin typeface="+mj-lt"/>
              </a:rPr>
              <a:t>– </a:t>
            </a:r>
            <a:r>
              <a:rPr lang="en-US" sz="2200" dirty="0" smtClean="0">
                <a:latin typeface="+mj-lt"/>
              </a:rPr>
              <a:t>February 2025</a:t>
            </a:r>
            <a:endParaRPr lang="en-US" sz="2200" dirty="0">
              <a:latin typeface="+mj-lt"/>
            </a:endParaRP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2000" dirty="0" smtClean="0">
                <a:latin typeface="+mj-lt"/>
              </a:rPr>
              <a:t>ATI/NSAM – Project Oversight</a:t>
            </a:r>
            <a:endParaRPr lang="en-US" sz="2000" dirty="0">
              <a:latin typeface="+mj-lt"/>
            </a:endParaRP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2000" dirty="0" smtClean="0">
                <a:latin typeface="+mj-lt"/>
              </a:rPr>
              <a:t>GD BIW – Industry Lead</a:t>
            </a:r>
            <a:endParaRPr lang="en-US" sz="2000" dirty="0">
              <a:latin typeface="+mj-lt"/>
            </a:endParaRPr>
          </a:p>
          <a:p>
            <a:pPr lvl="1" algn="ctr">
              <a:spcBef>
                <a:spcPct val="0"/>
              </a:spcBef>
              <a:buClrTx/>
              <a:buSzTx/>
              <a:buNone/>
              <a:defRPr/>
            </a:pPr>
            <a:r>
              <a:rPr lang="en-US" sz="2000" dirty="0" smtClean="0">
                <a:latin typeface="+mj-lt"/>
              </a:rPr>
              <a:t>PSU ARL – Technical Lead</a:t>
            </a:r>
            <a:endParaRPr lang="en-US" sz="2000" dirty="0">
              <a:latin typeface="+mj-lt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026319" y="231812"/>
            <a:ext cx="7091362" cy="914400"/>
          </a:xfrm>
        </p:spPr>
        <p:txBody>
          <a:bodyPr/>
          <a:lstStyle/>
          <a:p>
            <a:pPr algn="ctr"/>
            <a:r>
              <a:rPr lang="en-US" dirty="0"/>
              <a:t>2023 NSRP All Panel Meeting</a:t>
            </a:r>
          </a:p>
        </p:txBody>
      </p:sp>
    </p:spTree>
    <p:extLst>
      <p:ext uri="{BB962C8B-B14F-4D97-AF65-F5344CB8AC3E}">
        <p14:creationId xmlns:p14="http://schemas.microsoft.com/office/powerpoint/2010/main" val="24160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48" y="231811"/>
            <a:ext cx="7091362" cy="914400"/>
          </a:xfrm>
        </p:spPr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21D7FEB4-F341-4A08-A050-03626CB2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52525"/>
            <a:ext cx="8410349" cy="4858132"/>
          </a:xfrm>
        </p:spPr>
        <p:txBody>
          <a:bodyPr>
            <a:noAutofit/>
          </a:bodyPr>
          <a:lstStyle/>
          <a:p>
            <a:pPr lvl="1">
              <a:spcBef>
                <a:spcPts val="300"/>
              </a:spcBef>
              <a:buSzTx/>
            </a:pPr>
            <a:endParaRPr lang="en-US" altLang="en-US" sz="2000" b="0" kern="0" dirty="0" smtClean="0"/>
          </a:p>
          <a:p>
            <a:pPr lvl="1">
              <a:spcBef>
                <a:spcPts val="300"/>
              </a:spcBef>
              <a:buSzTx/>
            </a:pPr>
            <a:r>
              <a:rPr lang="en-US" altLang="en-US" sz="2000" b="0" kern="0" dirty="0" smtClean="0"/>
              <a:t>Project has been awarded to NSAM, PSU ARL, and GD BIW</a:t>
            </a:r>
          </a:p>
          <a:p>
            <a:pPr lvl="1">
              <a:spcBef>
                <a:spcPts val="300"/>
              </a:spcBef>
              <a:buSzTx/>
            </a:pPr>
            <a:endParaRPr lang="en-US" altLang="en-US" sz="2000" dirty="0"/>
          </a:p>
          <a:p>
            <a:pPr lvl="1">
              <a:spcBef>
                <a:spcPts val="300"/>
              </a:spcBef>
              <a:buSzTx/>
            </a:pPr>
            <a:r>
              <a:rPr lang="en-US" altLang="en-US" sz="2000" b="0" kern="0" dirty="0" smtClean="0"/>
              <a:t>PSU ARL &amp; GD BIW coordinating Master Schedule and Spend Plans</a:t>
            </a:r>
          </a:p>
          <a:p>
            <a:pPr lvl="1">
              <a:spcBef>
                <a:spcPts val="300"/>
              </a:spcBef>
              <a:buSzTx/>
            </a:pPr>
            <a:endParaRPr lang="en-US" altLang="en-US" sz="2000" dirty="0"/>
          </a:p>
          <a:p>
            <a:pPr lvl="1">
              <a:spcBef>
                <a:spcPts val="300"/>
              </a:spcBef>
              <a:buSzTx/>
            </a:pPr>
            <a:r>
              <a:rPr lang="en-US" altLang="en-US" sz="2000" b="0" kern="0" dirty="0" smtClean="0"/>
              <a:t>Kick Off to entire IPT in April at GD BIW</a:t>
            </a:r>
          </a:p>
          <a:p>
            <a:pPr lvl="1">
              <a:spcBef>
                <a:spcPts val="300"/>
              </a:spcBef>
              <a:buSzTx/>
            </a:pPr>
            <a:endParaRPr lang="en-US" altLang="en-US" sz="2000" dirty="0"/>
          </a:p>
          <a:p>
            <a:pPr lvl="1">
              <a:spcBef>
                <a:spcPts val="300"/>
              </a:spcBef>
              <a:buSzTx/>
            </a:pPr>
            <a:r>
              <a:rPr lang="en-US" altLang="en-US" sz="2000" b="0" kern="0" dirty="0" smtClean="0"/>
              <a:t>Begin technical tasks late April</a:t>
            </a:r>
            <a:endParaRPr lang="en-US" altLang="en-US" sz="2000" b="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r="17641"/>
          <a:stretch/>
        </p:blipFill>
        <p:spPr>
          <a:xfrm>
            <a:off x="5881827" y="2605181"/>
            <a:ext cx="2942995" cy="3431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5409" y="5698502"/>
            <a:ext cx="1646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600" b="0" dirty="0" smtClean="0">
                <a:latin typeface="+mn-lt"/>
              </a:rPr>
              <a:t>Off to the races!</a:t>
            </a:r>
          </a:p>
        </p:txBody>
      </p:sp>
    </p:spTree>
    <p:extLst>
      <p:ext uri="{BB962C8B-B14F-4D97-AF65-F5344CB8AC3E}">
        <p14:creationId xmlns:p14="http://schemas.microsoft.com/office/powerpoint/2010/main" val="17575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48" y="231811"/>
            <a:ext cx="7091362" cy="914400"/>
          </a:xfrm>
        </p:spPr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21D7FEB4-F341-4A08-A050-03626CB2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52525"/>
            <a:ext cx="8410349" cy="4858132"/>
          </a:xfrm>
        </p:spPr>
        <p:txBody>
          <a:bodyPr>
            <a:noAutofit/>
          </a:bodyPr>
          <a:lstStyle/>
          <a:p>
            <a:r>
              <a:rPr lang="en-US" sz="2400" dirty="0" smtClean="0"/>
              <a:t>No </a:t>
            </a:r>
            <a:r>
              <a:rPr lang="en-US" sz="2400" i="1" dirty="0" smtClean="0"/>
              <a:t>major</a:t>
            </a:r>
            <a:r>
              <a:rPr lang="en-US" sz="2400" dirty="0" smtClean="0"/>
              <a:t> risks at this time</a:t>
            </a:r>
          </a:p>
          <a:p>
            <a:r>
              <a:rPr lang="en-US" sz="2400" dirty="0" smtClean="0"/>
              <a:t>Common project risks we are monitoring</a:t>
            </a:r>
          </a:p>
          <a:p>
            <a:pPr lvl="1"/>
            <a:r>
              <a:rPr lang="en-US" sz="2200" dirty="0" smtClean="0"/>
              <a:t>TTP timeline often difficult to accomplish</a:t>
            </a:r>
          </a:p>
          <a:p>
            <a:pPr lvl="1"/>
            <a:r>
              <a:rPr lang="en-US" sz="2200" dirty="0" smtClean="0"/>
              <a:t>Desired functionality may not be feasible or cost effective</a:t>
            </a:r>
          </a:p>
          <a:p>
            <a:pPr lvl="1"/>
            <a:r>
              <a:rPr lang="en-US" sz="2200" dirty="0" smtClean="0"/>
              <a:t>Build effort larger than anticipated</a:t>
            </a:r>
          </a:p>
          <a:p>
            <a:pPr lvl="1"/>
            <a:r>
              <a:rPr lang="en-US" sz="2200" dirty="0" smtClean="0"/>
              <a:t>Acceptance testing does not achieve threshold goals</a:t>
            </a:r>
          </a:p>
          <a:p>
            <a:pPr lvl="1"/>
            <a:r>
              <a:rPr lang="en-US" sz="2200" dirty="0"/>
              <a:t>S</a:t>
            </a:r>
            <a:r>
              <a:rPr lang="en-US" sz="2200" dirty="0" smtClean="0"/>
              <a:t>olution implementation may be larger than anticipated</a:t>
            </a:r>
          </a:p>
        </p:txBody>
      </p:sp>
    </p:spTree>
    <p:extLst>
      <p:ext uri="{BB962C8B-B14F-4D97-AF65-F5344CB8AC3E}">
        <p14:creationId xmlns:p14="http://schemas.microsoft.com/office/powerpoint/2010/main" val="20465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48" y="231811"/>
            <a:ext cx="8324232" cy="914400"/>
          </a:xfrm>
        </p:spPr>
        <p:txBody>
          <a:bodyPr/>
          <a:lstStyle/>
          <a:p>
            <a:r>
              <a:rPr lang="en-US" dirty="0" smtClean="0"/>
              <a:t>ROI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913041-43CD-4374-BAC4-09AACAFF9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6004" y="1227491"/>
            <a:ext cx="4541520" cy="4990429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ClrTx/>
              <a:buNone/>
              <a:tabLst>
                <a:tab pos="631825" algn="l"/>
                <a:tab pos="1435100" algn="l"/>
              </a:tabLst>
              <a:defRPr/>
            </a:pPr>
            <a:r>
              <a:rPr lang="en-US" b="1" dirty="0"/>
              <a:t>BIW 5yr ROI = </a:t>
            </a:r>
            <a:r>
              <a:rPr lang="en-US" b="1" dirty="0" smtClean="0"/>
              <a:t>2.82</a:t>
            </a:r>
            <a:endParaRPr lang="en-US" b="1" dirty="0"/>
          </a:p>
          <a:p>
            <a:pPr marL="463550" lvl="1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tabLst>
                <a:tab pos="631825" algn="l"/>
                <a:tab pos="1435100" algn="l"/>
              </a:tabLst>
              <a:defRPr/>
            </a:pPr>
            <a:endParaRPr lang="en-US" sz="1400" kern="1200" dirty="0"/>
          </a:p>
          <a:p>
            <a:pPr marL="292100" lvl="1" indent="0" eaLnBrk="1" hangingPunct="1">
              <a:spcBef>
                <a:spcPct val="0"/>
              </a:spcBef>
              <a:buClrTx/>
              <a:buNone/>
              <a:tabLst>
                <a:tab pos="631825" algn="l"/>
                <a:tab pos="1435100" algn="l"/>
              </a:tabLst>
              <a:defRPr/>
            </a:pPr>
            <a:r>
              <a:rPr lang="en-US" sz="1600" b="1" kern="1200" dirty="0"/>
              <a:t>Total Investment: </a:t>
            </a:r>
            <a:r>
              <a:rPr lang="en-US" sz="1600" b="1" kern="1200" dirty="0" smtClean="0"/>
              <a:t>$1.90M</a:t>
            </a:r>
            <a:endParaRPr lang="en-US" sz="1600" b="1" kern="1200" dirty="0"/>
          </a:p>
          <a:p>
            <a:pPr marL="863600" lvl="2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tabLst>
                <a:tab pos="631825" algn="l"/>
                <a:tab pos="1435100" algn="l"/>
              </a:tabLst>
              <a:defRPr/>
            </a:pPr>
            <a:r>
              <a:rPr lang="en-US" kern="1200" dirty="0"/>
              <a:t>ManTech </a:t>
            </a:r>
            <a:r>
              <a:rPr lang="en-US" kern="1200" dirty="0" smtClean="0"/>
              <a:t>investment: $1418k</a:t>
            </a:r>
            <a:endParaRPr lang="en-US" kern="1200" dirty="0"/>
          </a:p>
          <a:p>
            <a:pPr marL="863600" lvl="2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tabLst>
                <a:tab pos="631825" algn="l"/>
                <a:tab pos="1435100" algn="l"/>
              </a:tabLst>
              <a:defRPr/>
            </a:pPr>
            <a:r>
              <a:rPr lang="en-US" kern="1200" dirty="0"/>
              <a:t>BIW implementation: </a:t>
            </a:r>
            <a:r>
              <a:rPr lang="en-US" kern="1200" dirty="0" smtClean="0"/>
              <a:t>$478k</a:t>
            </a:r>
            <a:endParaRPr lang="en-US" kern="1200" dirty="0"/>
          </a:p>
          <a:p>
            <a:pPr marL="1320800" lvl="3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tabLst>
                <a:tab pos="631825" algn="l"/>
                <a:tab pos="1435100" algn="l"/>
              </a:tabLst>
              <a:defRPr/>
            </a:pPr>
            <a:r>
              <a:rPr lang="en-US" sz="1600" kern="1200" dirty="0"/>
              <a:t>Documentation &amp; </a:t>
            </a:r>
            <a:r>
              <a:rPr lang="en-US" sz="1600" kern="1200" dirty="0" smtClean="0"/>
              <a:t>Training</a:t>
            </a:r>
            <a:endParaRPr lang="en-US" sz="1600" kern="1200" dirty="0"/>
          </a:p>
          <a:p>
            <a:pPr marL="1320800" lvl="3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tabLst>
                <a:tab pos="631825" algn="l"/>
                <a:tab pos="1435100" algn="l"/>
              </a:tabLst>
              <a:defRPr/>
            </a:pPr>
            <a:r>
              <a:rPr lang="en-US" sz="1600" kern="1200" dirty="0" smtClean="0"/>
              <a:t>IT Support &amp; Deployment</a:t>
            </a:r>
          </a:p>
          <a:p>
            <a:pPr marL="1320800" lvl="3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tabLst>
                <a:tab pos="631825" algn="l"/>
                <a:tab pos="1435100" algn="l"/>
              </a:tabLst>
              <a:defRPr/>
            </a:pPr>
            <a:r>
              <a:rPr lang="en-US" sz="1600" kern="1200" dirty="0" smtClean="0"/>
              <a:t>Software Maintenance</a:t>
            </a:r>
          </a:p>
          <a:p>
            <a:pPr marL="1320800" lvl="3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tabLst>
                <a:tab pos="631825" algn="l"/>
                <a:tab pos="1435100" algn="l"/>
              </a:tabLst>
              <a:defRPr/>
            </a:pPr>
            <a:endParaRPr lang="en-US" sz="1600" kern="1200" dirty="0"/>
          </a:p>
          <a:p>
            <a:pPr marL="292100" lvl="1" indent="0" eaLnBrk="1" hangingPunct="1">
              <a:spcBef>
                <a:spcPct val="0"/>
              </a:spcBef>
              <a:buClrTx/>
              <a:buNone/>
              <a:tabLst>
                <a:tab pos="631825" algn="l"/>
                <a:tab pos="1435100" algn="l"/>
              </a:tabLst>
              <a:defRPr/>
            </a:pPr>
            <a:r>
              <a:rPr lang="en-US" sz="1600" b="1" kern="1200" dirty="0"/>
              <a:t>Return </a:t>
            </a:r>
            <a:r>
              <a:rPr lang="en-US" sz="1600" b="1" kern="1200" dirty="0" smtClean="0"/>
              <a:t>$7.2M </a:t>
            </a:r>
            <a:r>
              <a:rPr lang="en-US" sz="1600" kern="1200" dirty="0"/>
              <a:t>over 5yrs on DDG51 program:</a:t>
            </a:r>
          </a:p>
          <a:p>
            <a:pPr marL="863600" lvl="2" indent="-1714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tabLst>
                <a:tab pos="631825" algn="l"/>
                <a:tab pos="1435100" algn="l"/>
              </a:tabLst>
              <a:defRPr/>
            </a:pPr>
            <a:r>
              <a:rPr lang="en-US" kern="1200" dirty="0" smtClean="0"/>
              <a:t>$1.44M </a:t>
            </a:r>
            <a:r>
              <a:rPr lang="en-US" kern="1200" dirty="0"/>
              <a:t>per </a:t>
            </a:r>
            <a:r>
              <a:rPr lang="en-US" kern="1200" dirty="0" smtClean="0"/>
              <a:t>year</a:t>
            </a:r>
            <a:endParaRPr lang="en-US" kern="1200" dirty="0"/>
          </a:p>
          <a:p>
            <a:pPr marL="1319213" lvl="3" indent="-112713" eaLnBrk="1" hangingPunct="1">
              <a:spcBef>
                <a:spcPct val="0"/>
              </a:spcBef>
              <a:buClrTx/>
              <a:buFontTx/>
              <a:buChar char="•"/>
              <a:tabLst>
                <a:tab pos="631825" algn="l"/>
                <a:tab pos="1435100" algn="l"/>
              </a:tabLst>
              <a:defRPr/>
            </a:pPr>
            <a:r>
              <a:rPr lang="en-US" sz="1600" dirty="0" smtClean="0"/>
              <a:t>$360k 3D modelling</a:t>
            </a:r>
            <a:endParaRPr lang="en-US" sz="1600" dirty="0"/>
          </a:p>
          <a:p>
            <a:pPr marL="1319213" lvl="3" indent="-112713" eaLnBrk="1" hangingPunct="1">
              <a:spcBef>
                <a:spcPct val="0"/>
              </a:spcBef>
              <a:buClrTx/>
              <a:buFontTx/>
              <a:buChar char="•"/>
              <a:tabLst>
                <a:tab pos="631825" algn="l"/>
                <a:tab pos="1435100" algn="l"/>
              </a:tabLst>
              <a:defRPr/>
            </a:pPr>
            <a:r>
              <a:rPr lang="en-US" sz="1600" dirty="0"/>
              <a:t>$</a:t>
            </a:r>
            <a:r>
              <a:rPr lang="en-US" sz="1600" dirty="0" smtClean="0"/>
              <a:t>1088k LAR responses</a:t>
            </a:r>
          </a:p>
          <a:p>
            <a:pPr marL="1319213" lvl="3" indent="-112713" eaLnBrk="1" hangingPunct="1">
              <a:spcBef>
                <a:spcPct val="0"/>
              </a:spcBef>
              <a:buClrTx/>
              <a:buFontTx/>
              <a:buChar char="•"/>
              <a:tabLst>
                <a:tab pos="631825" algn="l"/>
                <a:tab pos="1435100" algn="l"/>
              </a:tabLst>
              <a:defRPr/>
            </a:pPr>
            <a:endParaRPr lang="en-US" sz="1600" dirty="0"/>
          </a:p>
          <a:p>
            <a:pPr marL="0" lvl="0" indent="0" algn="ctr">
              <a:buNone/>
            </a:pPr>
            <a:r>
              <a:rPr lang="en-US" sz="1600" b="0" dirty="0" smtClean="0"/>
              <a:t>ROI </a:t>
            </a:r>
            <a:r>
              <a:rPr lang="en-US" sz="1600" b="0" dirty="0"/>
              <a:t>= </a:t>
            </a:r>
            <a:r>
              <a:rPr lang="en-US" sz="1600" b="0" u="sng" dirty="0"/>
              <a:t>RETURN – INVESTMENT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>          INVESTMENT</a:t>
            </a:r>
          </a:p>
          <a:p>
            <a:pPr marL="0" lvl="0" indent="0" algn="ctr">
              <a:buNone/>
            </a:pPr>
            <a:r>
              <a:rPr lang="en-US" sz="1600" b="0" dirty="0" smtClean="0"/>
              <a:t>2.82 </a:t>
            </a:r>
            <a:r>
              <a:rPr lang="en-US" sz="1600" b="0" dirty="0"/>
              <a:t>= </a:t>
            </a:r>
            <a:r>
              <a:rPr lang="en-US" sz="1600" b="0" u="sng" dirty="0" smtClean="0"/>
              <a:t>($7,243,369 </a:t>
            </a:r>
            <a:r>
              <a:rPr lang="en-US" sz="1600" b="0" u="sng" dirty="0"/>
              <a:t>- </a:t>
            </a:r>
            <a:r>
              <a:rPr lang="en-US" sz="1600" b="0" u="sng" dirty="0" smtClean="0"/>
              <a:t>$1,896,000</a:t>
            </a:r>
            <a:r>
              <a:rPr lang="en-US" sz="1600" b="0" u="sng" dirty="0"/>
              <a:t>)</a:t>
            </a: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>          $1,896,000</a:t>
            </a:r>
            <a:endParaRPr lang="en-US" sz="800" kern="1200" dirty="0"/>
          </a:p>
          <a:p>
            <a:pPr marL="461963" lvl="1" indent="-112713" eaLnBrk="1" hangingPunct="1">
              <a:spcBef>
                <a:spcPct val="0"/>
              </a:spcBef>
              <a:buClrTx/>
              <a:buFontTx/>
              <a:buChar char="•"/>
              <a:tabLst>
                <a:tab pos="631825" algn="l"/>
                <a:tab pos="1435100" algn="l"/>
              </a:tabLst>
              <a:defRPr/>
            </a:pP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08640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322C-403C-48A2-8212-2CAD80E6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560" y="1804851"/>
            <a:ext cx="2468880" cy="9144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715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xmlns="" id="{8EB83829-03EE-4C97-B67A-34442F471A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solidFill>
                  <a:srgbClr val="000000"/>
                </a:solidFill>
              </a:rPr>
              <a:t>Project </a:t>
            </a:r>
            <a:r>
              <a:rPr lang="en-US" altLang="en-US" sz="3200" dirty="0" smtClean="0">
                <a:solidFill>
                  <a:srgbClr val="000000"/>
                </a:solidFill>
              </a:rPr>
              <a:t>Team Contacts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232774" y="6296569"/>
            <a:ext cx="667385" cy="39179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D800"/>
              </a:buClr>
              <a:buSzPct val="100000"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681" y="1343158"/>
            <a:ext cx="39351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General Dynamics Bath Iron Works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NSRP Sustainment Chair</a:t>
            </a:r>
            <a:br>
              <a:rPr lang="en-US" sz="1600" dirty="0" smtClean="0">
                <a:solidFill>
                  <a:srgbClr val="002060"/>
                </a:solidFill>
                <a:latin typeface="Calibri"/>
              </a:rPr>
            </a:b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Kirsten Walkup</a:t>
            </a:r>
            <a:br>
              <a:rPr lang="en-US" sz="1600" dirty="0" smtClean="0">
                <a:solidFill>
                  <a:srgbClr val="002060"/>
                </a:solidFill>
                <a:latin typeface="Calibri"/>
              </a:rPr>
            </a:b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(207) 442-1134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  <a:hlinkClick r:id="rId2"/>
              </a:rPr>
              <a:t>kirsten.walkup@gdbiw.com</a:t>
            </a:r>
            <a:endParaRPr lang="en-US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Calibri"/>
              </a:rPr>
              <a:t>General Dynamics Bath Iron Works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Lead IRAD Engineer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Calibri"/>
              </a:rPr>
            </a:b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Kyle Green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Calibri"/>
              </a:rPr>
            </a:br>
            <a:r>
              <a:rPr lang="en-US" sz="1600" dirty="0">
                <a:solidFill>
                  <a:srgbClr val="002060"/>
                </a:solidFill>
                <a:latin typeface="Calibri"/>
              </a:rPr>
              <a:t>(207) </a:t>
            </a: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442-2781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  <a:hlinkClick r:id="rId3"/>
              </a:rPr>
              <a:t>kyle.green@gdbiw.com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Calibri"/>
              </a:rPr>
            </a:br>
            <a:endParaRPr lang="en-US" sz="1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5001" y="1343157"/>
            <a:ext cx="393515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ATI/NSAM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Sr. Project Manager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Scott Truitt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Calibri"/>
              </a:rPr>
              <a:t>(843) </a:t>
            </a: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760-4620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  <a:hlinkClick r:id="rId4"/>
              </a:rPr>
              <a:t>scott.truitt@ati.org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600" dirty="0" smtClean="0">
              <a:solidFill>
                <a:srgbClr val="002060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Penn State Applied Research Laboratory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Assistant Research Professor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Simon Miller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/>
              </a:rPr>
              <a:t>(814) 863-5399</a:t>
            </a:r>
            <a:br>
              <a:rPr lang="en-US" sz="1600" dirty="0" smtClean="0">
                <a:solidFill>
                  <a:srgbClr val="002060"/>
                </a:solidFill>
                <a:latin typeface="Calibri"/>
              </a:rPr>
            </a:br>
            <a:r>
              <a:rPr lang="en-US" sz="1600" dirty="0" smtClean="0">
                <a:solidFill>
                  <a:srgbClr val="002060"/>
                </a:solidFill>
                <a:latin typeface="Calibri"/>
                <a:hlinkClick r:id="rId5"/>
              </a:rPr>
              <a:t>swm154@psu.edu</a:t>
            </a:r>
            <a:endParaRPr lang="en-US" sz="16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840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48" y="231811"/>
            <a:ext cx="7091362" cy="9144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4951" y="2003278"/>
            <a:ext cx="8301037" cy="41035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Objective</a:t>
            </a:r>
            <a:endParaRPr lang="en-US" sz="2400" dirty="0"/>
          </a:p>
          <a:p>
            <a:r>
              <a:rPr lang="en-US" sz="2400" dirty="0"/>
              <a:t>Acknowledgements</a:t>
            </a:r>
          </a:p>
          <a:p>
            <a:r>
              <a:rPr lang="en-US" sz="2400" dirty="0"/>
              <a:t>Background</a:t>
            </a:r>
          </a:p>
          <a:p>
            <a:r>
              <a:rPr lang="en-US" sz="2400" dirty="0"/>
              <a:t>Benefits</a:t>
            </a:r>
          </a:p>
          <a:p>
            <a:r>
              <a:rPr lang="en-US" sz="2400" dirty="0"/>
              <a:t>Results</a:t>
            </a:r>
          </a:p>
          <a:p>
            <a:r>
              <a:rPr lang="en-US" sz="2400" dirty="0"/>
              <a:t>Issues/Workarounds</a:t>
            </a:r>
          </a:p>
        </p:txBody>
      </p:sp>
      <p:pic>
        <p:nvPicPr>
          <p:cNvPr id="2050" name="Picture 2" descr="https://upload.wikimedia.org/wikipedia/commons/9/93/USS_Arleigh_Burke_%28DDG_51%29_steams_through_the_Mediterranean_S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340" y="2003278"/>
            <a:ext cx="4439648" cy="29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8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xmlns="" id="{B148D89D-4B06-419B-BA07-DEED1371D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648" y="231811"/>
            <a:ext cx="7091362" cy="914400"/>
          </a:xfrm>
        </p:spPr>
        <p:txBody>
          <a:bodyPr/>
          <a:lstStyle/>
          <a:p>
            <a:r>
              <a:rPr lang="en-US" altLang="en-US" dirty="0"/>
              <a:t>Objective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BAC8D4D1-0509-4FF5-AABA-31D9FB015C8C}"/>
              </a:ext>
            </a:extLst>
          </p:cNvPr>
          <p:cNvSpPr txBox="1">
            <a:spLocks noChangeArrowheads="1"/>
          </p:cNvSpPr>
          <p:nvPr/>
        </p:nvSpPr>
        <p:spPr>
          <a:xfrm>
            <a:off x="625276" y="1146211"/>
            <a:ext cx="8331200" cy="5159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SzPct val="85000"/>
              <a:buChar char="–"/>
              <a:defRPr b="1">
                <a:solidFill>
                  <a:schemeClr val="tx1"/>
                </a:solidFill>
                <a:latin typeface="Humnst777 Lt BT" pitchFamily="34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–"/>
              <a:defRPr sz="1600" b="1">
                <a:solidFill>
                  <a:schemeClr val="tx1"/>
                </a:solidFill>
                <a:latin typeface="Humnst777 Lt BT" pitchFamily="34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A.I.</a:t>
            </a:r>
            <a:r>
              <a:rPr kumimoji="0" lang="en-US" alt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software tools to automate the creation of 3D CAD model arrangements from point cloud data which can then be</a:t>
            </a:r>
            <a:r>
              <a:rPr kumimoji="0" lang="en-US" alt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manipulated, attributed, used for interference checking, and subsequent development of 2D technical drawings.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en-US" altLang="en-US" sz="22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56" y="2716903"/>
            <a:ext cx="5468620" cy="3237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5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48" y="231811"/>
            <a:ext cx="7091362" cy="91440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90" y="1119551"/>
            <a:ext cx="7465964" cy="5019157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800" dirty="0"/>
              <a:t>Project funding provided by the Office of Naval Research (ONR) Navy ManTech Program</a:t>
            </a:r>
          </a:p>
          <a:p>
            <a:pPr lvl="1">
              <a:spcBef>
                <a:spcPts val="500"/>
              </a:spcBef>
            </a:pPr>
            <a:r>
              <a:rPr lang="en-US" sz="1600" dirty="0"/>
              <a:t>Paul Huang – ONR Program Officer</a:t>
            </a:r>
          </a:p>
          <a:p>
            <a:pPr>
              <a:spcBef>
                <a:spcPts val="500"/>
              </a:spcBef>
            </a:pPr>
            <a:endParaRPr lang="en-US" sz="1800" dirty="0" smtClean="0"/>
          </a:p>
          <a:p>
            <a:pPr>
              <a:spcBef>
                <a:spcPts val="500"/>
              </a:spcBef>
            </a:pPr>
            <a:r>
              <a:rPr lang="en-US" sz="1800" dirty="0" smtClean="0"/>
              <a:t>Navy </a:t>
            </a:r>
            <a:r>
              <a:rPr lang="en-US" sz="1800" dirty="0"/>
              <a:t>ManTech program oversight provided </a:t>
            </a:r>
            <a:r>
              <a:rPr lang="en-US" sz="1800" dirty="0" smtClean="0"/>
              <a:t>by ATI/NSAM</a:t>
            </a:r>
            <a:endParaRPr lang="en-US" sz="1800" dirty="0"/>
          </a:p>
          <a:p>
            <a:pPr lvl="1">
              <a:spcBef>
                <a:spcPts val="500"/>
              </a:spcBef>
            </a:pPr>
            <a:r>
              <a:rPr lang="en-US" sz="1600" dirty="0" smtClean="0"/>
              <a:t>Scott Truitt – </a:t>
            </a:r>
            <a:r>
              <a:rPr lang="en-US" sz="1600" dirty="0"/>
              <a:t>Center for Naval Shipbuilding and Advanced Manufacturing Project Manager</a:t>
            </a:r>
          </a:p>
          <a:p>
            <a:pPr>
              <a:spcBef>
                <a:spcPts val="500"/>
              </a:spcBef>
            </a:pPr>
            <a:endParaRPr lang="en-US" sz="1600" dirty="0" smtClean="0"/>
          </a:p>
          <a:p>
            <a:pPr>
              <a:spcBef>
                <a:spcPts val="500"/>
              </a:spcBef>
            </a:pPr>
            <a:r>
              <a:rPr lang="en-US" sz="1800" dirty="0" smtClean="0"/>
              <a:t>General Dynamics Bath </a:t>
            </a:r>
            <a:r>
              <a:rPr lang="en-US" sz="1800" dirty="0"/>
              <a:t>Iron Works</a:t>
            </a:r>
          </a:p>
          <a:p>
            <a:pPr lvl="1">
              <a:spcBef>
                <a:spcPts val="500"/>
              </a:spcBef>
            </a:pPr>
            <a:r>
              <a:rPr lang="en-US" sz="1600" dirty="0"/>
              <a:t>Kyle Green – Project </a:t>
            </a:r>
            <a:r>
              <a:rPr lang="en-US" sz="1600" dirty="0" smtClean="0"/>
              <a:t>Manager</a:t>
            </a:r>
          </a:p>
          <a:p>
            <a:pPr lvl="1">
              <a:spcBef>
                <a:spcPts val="500"/>
              </a:spcBef>
            </a:pPr>
            <a:r>
              <a:rPr lang="en-US" sz="1600" dirty="0" smtClean="0"/>
              <a:t>Kirsten Walkup – Technical Lead</a:t>
            </a:r>
            <a:endParaRPr lang="en-US" sz="1600" dirty="0"/>
          </a:p>
          <a:p>
            <a:pPr>
              <a:spcBef>
                <a:spcPts val="500"/>
              </a:spcBef>
            </a:pPr>
            <a:endParaRPr lang="en-US" sz="1800" dirty="0" smtClean="0"/>
          </a:p>
          <a:p>
            <a:pPr>
              <a:spcBef>
                <a:spcPts val="500"/>
              </a:spcBef>
            </a:pPr>
            <a:r>
              <a:rPr lang="en-US" sz="1800" dirty="0" smtClean="0"/>
              <a:t>Penn State Applied Research Laboratory</a:t>
            </a:r>
          </a:p>
          <a:p>
            <a:pPr lvl="1">
              <a:spcBef>
                <a:spcPts val="500"/>
              </a:spcBef>
            </a:pPr>
            <a:r>
              <a:rPr lang="en-US" sz="1600" dirty="0" smtClean="0"/>
              <a:t>Dan Finke – Project Manager</a:t>
            </a:r>
          </a:p>
          <a:p>
            <a:pPr lvl="1">
              <a:spcBef>
                <a:spcPts val="500"/>
              </a:spcBef>
            </a:pPr>
            <a:r>
              <a:rPr lang="en-US" sz="1600" dirty="0" smtClean="0"/>
              <a:t>Simon Miller – Technical Lead</a:t>
            </a:r>
          </a:p>
        </p:txBody>
      </p:sp>
    </p:spTree>
    <p:extLst>
      <p:ext uri="{BB962C8B-B14F-4D97-AF65-F5344CB8AC3E}">
        <p14:creationId xmlns:p14="http://schemas.microsoft.com/office/powerpoint/2010/main" val="2524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C3C3C7FF-D0C4-4020-BE3D-6374D4AB9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648" y="231811"/>
            <a:ext cx="7091362" cy="914400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04F33A-81C5-4FAC-BC55-3443CE760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48" y="1160308"/>
            <a:ext cx="8376396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SzPct val="85000"/>
              <a:buChar char="–"/>
              <a:defRPr b="1">
                <a:solidFill>
                  <a:schemeClr val="tx1"/>
                </a:solidFill>
                <a:latin typeface="Humnst777 Lt BT" pitchFamily="34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–"/>
              <a:defRPr sz="1600" b="1">
                <a:solidFill>
                  <a:schemeClr val="tx1"/>
                </a:solidFill>
                <a:latin typeface="Humnst777 Lt BT" pitchFamily="34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9pPr>
          </a:lstStyle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GD BIW </a:t>
            </a:r>
            <a:r>
              <a:rPr lang="en-US" altLang="en-US" sz="2000" b="0" kern="0" dirty="0">
                <a:solidFill>
                  <a:srgbClr val="000000"/>
                </a:solidFill>
                <a:latin typeface="Arial"/>
              </a:rPr>
              <a:t>has PY for DDG51 </a:t>
            </a: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and </a:t>
            </a:r>
            <a:r>
              <a:rPr lang="en-US" altLang="en-US" sz="2000" b="0" kern="0" dirty="0">
                <a:solidFill>
                  <a:srgbClr val="000000"/>
                </a:solidFill>
                <a:latin typeface="Arial"/>
              </a:rPr>
              <a:t>1000 </a:t>
            </a: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maintenance </a:t>
            </a:r>
            <a:r>
              <a:rPr lang="en-US" altLang="en-US" sz="2000" b="0" kern="0" dirty="0">
                <a:solidFill>
                  <a:srgbClr val="000000"/>
                </a:solidFill>
                <a:latin typeface="Arial"/>
              </a:rPr>
              <a:t>and modernization</a:t>
            </a: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2000" b="0" kern="0" dirty="0" smtClean="0">
              <a:solidFill>
                <a:srgbClr val="000000"/>
              </a:solidFill>
              <a:latin typeface="Arial"/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SHIPALT </a:t>
            </a:r>
            <a:r>
              <a:rPr lang="en-US" altLang="en-US" sz="2000" b="0" kern="0" dirty="0">
                <a:solidFill>
                  <a:srgbClr val="000000"/>
                </a:solidFill>
                <a:latin typeface="Arial"/>
              </a:rPr>
              <a:t>change docs include 2D </a:t>
            </a: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drawings </a:t>
            </a:r>
            <a:r>
              <a:rPr lang="en-US" altLang="en-US" sz="2000" b="0" kern="0" dirty="0">
                <a:solidFill>
                  <a:srgbClr val="000000"/>
                </a:solidFill>
                <a:latin typeface="Arial"/>
              </a:rPr>
              <a:t>of WAS/IS design</a:t>
            </a: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2000" b="0" kern="0" dirty="0" smtClean="0">
              <a:solidFill>
                <a:srgbClr val="000000"/>
              </a:solidFill>
              <a:latin typeface="Arial"/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Old method: Flying </a:t>
            </a:r>
            <a:r>
              <a:rPr lang="en-US" altLang="en-US" sz="2000" b="0" kern="0" dirty="0">
                <a:solidFill>
                  <a:srgbClr val="000000"/>
                </a:solidFill>
                <a:latin typeface="Arial"/>
              </a:rPr>
              <a:t>designers to home ports to </a:t>
            </a: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measure, sketch, and otherwise manually document </a:t>
            </a:r>
            <a:r>
              <a:rPr lang="en-US" altLang="en-US" sz="2000" b="0" kern="0" dirty="0">
                <a:solidFill>
                  <a:srgbClr val="000000"/>
                </a:solidFill>
                <a:latin typeface="Arial"/>
              </a:rPr>
              <a:t>the current </a:t>
            </a: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condition of the ship</a:t>
            </a: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2000" b="0" kern="0" dirty="0" smtClean="0">
              <a:solidFill>
                <a:srgbClr val="000000"/>
              </a:solidFill>
              <a:latin typeface="Arial"/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Current method: Adds LiDAR scanning and photogrammetry 3D scans allowing for rapid and accurate capturing of the shipboard condition that can also be transferred to PY home facility in Maine</a:t>
            </a: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2000" b="0" kern="0" dirty="0" smtClean="0">
              <a:solidFill>
                <a:srgbClr val="000000"/>
              </a:solidFill>
              <a:latin typeface="Arial"/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  <a:latin typeface="Arial"/>
              </a:rPr>
              <a:t>Despite having 3D scans, developing the 3D model of the SHIPALT is still a time consuming, manual effort</a:t>
            </a: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1800" b="0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C3C3C7FF-D0C4-4020-BE3D-6374D4AB9E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4648" y="231811"/>
            <a:ext cx="7091362" cy="914400"/>
          </a:xfrm>
        </p:spPr>
        <p:txBody>
          <a:bodyPr/>
          <a:lstStyle/>
          <a:p>
            <a:r>
              <a:rPr lang="en-US" altLang="en-US" dirty="0" smtClean="0"/>
              <a:t>Benefits</a:t>
            </a:r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04F33A-81C5-4FAC-BC55-3443CE760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48" y="1160309"/>
            <a:ext cx="8376396" cy="49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SzPct val="85000"/>
              <a:buChar char="–"/>
              <a:defRPr b="1">
                <a:solidFill>
                  <a:schemeClr val="tx1"/>
                </a:solidFill>
                <a:latin typeface="Humnst777 Lt BT" pitchFamily="34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–"/>
              <a:defRPr sz="1600" b="1">
                <a:solidFill>
                  <a:schemeClr val="tx1"/>
                </a:solidFill>
                <a:latin typeface="Humnst777 Lt BT" pitchFamily="34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9pPr>
          </a:lstStyle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</a:rPr>
              <a:t>Goal </a:t>
            </a:r>
            <a:r>
              <a:rPr lang="en-US" altLang="en-US" sz="2000" b="0" kern="0" dirty="0">
                <a:solidFill>
                  <a:srgbClr val="000000"/>
                </a:solidFill>
              </a:rPr>
              <a:t>1:  Reduce labor associated with modelling activities </a:t>
            </a:r>
            <a:r>
              <a:rPr lang="en-US" altLang="en-US" sz="2000" b="0" kern="0" dirty="0" smtClean="0">
                <a:solidFill>
                  <a:srgbClr val="000000"/>
                </a:solidFill>
              </a:rPr>
              <a:t>by automatically identifying </a:t>
            </a:r>
            <a:r>
              <a:rPr lang="en-US" altLang="en-US" sz="2000" b="0" kern="0" dirty="0">
                <a:solidFill>
                  <a:srgbClr val="000000"/>
                </a:solidFill>
              </a:rPr>
              <a:t>50% </a:t>
            </a:r>
            <a:r>
              <a:rPr lang="en-US" altLang="en-US" sz="2000" b="0" kern="0" dirty="0" smtClean="0">
                <a:solidFill>
                  <a:srgbClr val="000000"/>
                </a:solidFill>
              </a:rPr>
              <a:t>of components within a ship space</a:t>
            </a:r>
            <a:endParaRPr lang="en-US" altLang="en-US" sz="2000" b="0" kern="0" dirty="0">
              <a:solidFill>
                <a:srgbClr val="000000"/>
              </a:solidFill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2000" b="0" kern="0" dirty="0">
              <a:solidFill>
                <a:srgbClr val="000000"/>
              </a:solidFill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</a:rPr>
              <a:t>Goal </a:t>
            </a:r>
            <a:r>
              <a:rPr lang="en-US" altLang="en-US" sz="2000" b="0" kern="0" dirty="0">
                <a:solidFill>
                  <a:srgbClr val="000000"/>
                </a:solidFill>
              </a:rPr>
              <a:t>2:  Reduce labor associated with modelling activities </a:t>
            </a:r>
            <a:r>
              <a:rPr lang="en-US" altLang="en-US" sz="2000" b="0" kern="0" dirty="0" smtClean="0">
                <a:solidFill>
                  <a:srgbClr val="000000"/>
                </a:solidFill>
              </a:rPr>
              <a:t>by </a:t>
            </a:r>
            <a:r>
              <a:rPr lang="en-US" altLang="en-US" sz="2000" b="0" kern="0" dirty="0">
                <a:solidFill>
                  <a:srgbClr val="000000"/>
                </a:solidFill>
              </a:rPr>
              <a:t>producing solid model geometry for 50% of structure and distributive systems </a:t>
            </a:r>
            <a:r>
              <a:rPr lang="en-US" altLang="en-US" sz="2000" b="0" kern="0" dirty="0" smtClean="0">
                <a:solidFill>
                  <a:srgbClr val="000000"/>
                </a:solidFill>
              </a:rPr>
              <a:t>present</a:t>
            </a:r>
            <a:endParaRPr lang="en-US" altLang="en-US" sz="2000" b="0" kern="0" dirty="0">
              <a:solidFill>
                <a:srgbClr val="000000"/>
              </a:solidFill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2000" b="0" kern="0" dirty="0">
              <a:solidFill>
                <a:srgbClr val="000000"/>
              </a:solidFill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</a:rPr>
              <a:t>Goal </a:t>
            </a:r>
            <a:r>
              <a:rPr lang="en-US" altLang="en-US" sz="2000" b="0" kern="0" dirty="0">
                <a:solidFill>
                  <a:srgbClr val="000000"/>
                </a:solidFill>
              </a:rPr>
              <a:t>3:  Reduce labor to assemble a 3D graphical CAD file containing the items identified in Goals 1-2 by 50%</a:t>
            </a: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2000" b="0" kern="0" dirty="0">
              <a:solidFill>
                <a:srgbClr val="000000"/>
              </a:solidFill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2000" b="0" kern="0" dirty="0" smtClean="0">
                <a:solidFill>
                  <a:srgbClr val="000000"/>
                </a:solidFill>
              </a:rPr>
              <a:t>Goal </a:t>
            </a:r>
            <a:r>
              <a:rPr lang="en-US" altLang="en-US" sz="2000" b="0" kern="0" dirty="0">
                <a:solidFill>
                  <a:srgbClr val="000000"/>
                </a:solidFill>
              </a:rPr>
              <a:t>4:  Reduce number of LARs, RLARs, and LAR-RCCs by having the ability to create 3D models for all ship spaces and ability to produce more accurate, interference-free design by </a:t>
            </a:r>
            <a:r>
              <a:rPr lang="en-US" altLang="en-US" sz="2000" b="0" kern="0" dirty="0" smtClean="0">
                <a:solidFill>
                  <a:srgbClr val="000000"/>
                </a:solidFill>
              </a:rPr>
              <a:t>&gt;20% </a:t>
            </a:r>
            <a:endParaRPr lang="en-US" altLang="en-US" sz="2000" b="0" kern="0" dirty="0">
              <a:solidFill>
                <a:srgbClr val="000000"/>
              </a:solidFill>
            </a:endParaRP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endParaRPr lang="en-US" altLang="en-US" sz="1800" b="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95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60" y="1176300"/>
            <a:ext cx="6308370" cy="33896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4648" y="4565984"/>
            <a:ext cx="8595623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0" kern="0" dirty="0">
                <a:latin typeface="+mn-lt"/>
              </a:rPr>
              <a:t>1. Input LiDAR scan point cloud representing ship as-configured condition</a:t>
            </a:r>
          </a:p>
          <a:p>
            <a:pPr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0" kern="0" dirty="0">
                <a:latin typeface="+mn-lt"/>
              </a:rPr>
              <a:t>2. Algorithms will segment points into logical clusters</a:t>
            </a:r>
          </a:p>
          <a:p>
            <a:pPr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0" kern="0" dirty="0">
                <a:latin typeface="+mn-lt"/>
              </a:rPr>
              <a:t>3. AI/ML will compare clusters to existing 3D CAD library</a:t>
            </a:r>
          </a:p>
          <a:p>
            <a:pPr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0" kern="0" dirty="0">
                <a:latin typeface="+mn-lt"/>
              </a:rPr>
              <a:t>4. Identify best match and insert CAD library </a:t>
            </a:r>
            <a:r>
              <a:rPr lang="en-US" sz="1200" b="0" kern="0" dirty="0" smtClean="0">
                <a:latin typeface="+mn-lt"/>
              </a:rPr>
              <a:t>part </a:t>
            </a:r>
            <a:r>
              <a:rPr lang="en-US" sz="1200" b="0" kern="0" dirty="0">
                <a:latin typeface="+mn-lt"/>
              </a:rPr>
              <a:t>into the ‘Assembly </a:t>
            </a:r>
            <a:r>
              <a:rPr lang="en-US" sz="1200" b="0" kern="0" dirty="0" smtClean="0">
                <a:latin typeface="+mn-lt"/>
              </a:rPr>
              <a:t>File’, </a:t>
            </a:r>
            <a:r>
              <a:rPr lang="en-US" sz="1200" b="0" kern="0" dirty="0">
                <a:latin typeface="+mn-lt"/>
              </a:rPr>
              <a:t>a 3D neutral format (such as STP) CAD model file</a:t>
            </a:r>
          </a:p>
          <a:p>
            <a:pPr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0" kern="0" dirty="0">
                <a:latin typeface="+mn-lt"/>
              </a:rPr>
              <a:t>5. If no match, point clusters will be utilized to create solid 3D geometry, which will also be placed into the Assembly File</a:t>
            </a:r>
          </a:p>
          <a:p>
            <a:pPr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sz="1200" b="0" kern="0" dirty="0">
                <a:latin typeface="+mn-lt"/>
              </a:rPr>
              <a:t>6. Overlay point cloud to Assembly File for visual reference to allow user to confirm design and/or fill in the </a:t>
            </a:r>
            <a:r>
              <a:rPr lang="en-US" sz="1200" b="0" kern="0" dirty="0" smtClean="0">
                <a:latin typeface="+mn-lt"/>
              </a:rPr>
              <a:t>blanks</a:t>
            </a:r>
            <a:endParaRPr lang="en-US" sz="1200" b="0" kern="0" dirty="0">
              <a:latin typeface="+mn-lt"/>
            </a:endParaRPr>
          </a:p>
        </p:txBody>
      </p:sp>
      <p:pic>
        <p:nvPicPr>
          <p:cNvPr id="1026" name="Picture 2" descr="https://storage.googleapis.com/wandb-production.appspot.com/nbaryd/images/views/58089/preview.png?md5=bb742ba980ec036a28f7e7f8ed7cc52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8" t="2868" r="15445" b="1"/>
          <a:stretch/>
        </p:blipFill>
        <p:spPr bwMode="auto">
          <a:xfrm>
            <a:off x="5283200" y="1642429"/>
            <a:ext cx="609600" cy="8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7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304F33A-81C5-4FAC-BC55-3443CE760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48" y="1160309"/>
            <a:ext cx="8376396" cy="49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SzPct val="85000"/>
              <a:buChar char="–"/>
              <a:defRPr b="1">
                <a:solidFill>
                  <a:schemeClr val="tx1"/>
                </a:solidFill>
                <a:latin typeface="Humnst777 Lt BT" pitchFamily="34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–"/>
              <a:defRPr sz="1600" b="1">
                <a:solidFill>
                  <a:schemeClr val="tx1"/>
                </a:solidFill>
                <a:latin typeface="Humnst777 Lt BT" pitchFamily="34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9pPr>
          </a:lstStyle>
          <a:p>
            <a:pPr marL="57150" indent="0">
              <a:buClr>
                <a:srgbClr val="000000"/>
              </a:buClr>
              <a:buSzTx/>
              <a:buNone/>
            </a:pPr>
            <a:r>
              <a:rPr lang="en-US" altLang="en-US" b="0" kern="0" dirty="0" smtClean="0">
                <a:solidFill>
                  <a:srgbClr val="000000"/>
                </a:solidFill>
              </a:rPr>
              <a:t>Phase </a:t>
            </a:r>
            <a:r>
              <a:rPr lang="en-US" altLang="en-US" b="0" kern="0" dirty="0">
                <a:solidFill>
                  <a:srgbClr val="000000"/>
                </a:solidFill>
              </a:rPr>
              <a:t>1:  </a:t>
            </a:r>
            <a:r>
              <a:rPr lang="en-US" altLang="en-US" b="0" kern="0" dirty="0" smtClean="0">
                <a:solidFill>
                  <a:srgbClr val="000000"/>
                </a:solidFill>
              </a:rPr>
              <a:t>(12 months)</a:t>
            </a: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1: Ph1 Project Management</a:t>
            </a: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Kick Off, Schedule, Spend Plan, TTP, BiWeeklies, Quarterlies, Tech Transfers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 sz="1800" b="0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2: Current &amp; Future State Analysis</a:t>
            </a: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Investigate current LiDAR Scan process, Market Survey, Map Future State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 sz="1800" b="0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3: Requirements &amp; Concept Design</a:t>
            </a: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Develop Requirements &amp; Use Cases, System Design, Internal Go/No Go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 sz="1800" b="0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4: Design Architecture &amp; Dev Plan</a:t>
            </a: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IT Architecture, Data System Design, Development Plan, Prelim Ph1 ARB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endParaRPr lang="en-US" altLang="en-US" sz="1800" b="0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5: Develop Point Cloud Conversion Prototype</a:t>
            </a:r>
            <a:endParaRPr lang="en-US" altLang="en-US" sz="1200" b="0" kern="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Initial Prototype, System Logic, Application, Ph1 ARB, Ph1 Go/No Go Decision</a:t>
            </a:r>
          </a:p>
        </p:txBody>
      </p:sp>
    </p:spTree>
    <p:extLst>
      <p:ext uri="{BB962C8B-B14F-4D97-AF65-F5344CB8AC3E}">
        <p14:creationId xmlns:p14="http://schemas.microsoft.com/office/powerpoint/2010/main" val="4548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Approach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04F33A-81C5-4FAC-BC55-3443CE760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48" y="1160309"/>
            <a:ext cx="8376396" cy="499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SzPct val="85000"/>
              <a:buChar char="–"/>
              <a:defRPr b="1">
                <a:solidFill>
                  <a:schemeClr val="tx1"/>
                </a:solidFill>
                <a:latin typeface="Humnst777 Lt BT" pitchFamily="34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–"/>
              <a:defRPr sz="1600" b="1">
                <a:solidFill>
                  <a:schemeClr val="tx1"/>
                </a:solidFill>
                <a:latin typeface="Humnst777 Lt BT" pitchFamily="34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2633"/>
              </a:buClr>
              <a:buChar char="»"/>
              <a:defRPr sz="1600" b="1">
                <a:solidFill>
                  <a:schemeClr val="tx1"/>
                </a:solidFill>
                <a:latin typeface="Humnst777 Lt BT" pitchFamily="34" charset="0"/>
              </a:defRPr>
            </a:lvl9pPr>
          </a:lstStyle>
          <a:p>
            <a:pPr marL="57150" indent="0">
              <a:buClr>
                <a:srgbClr val="000000"/>
              </a:buClr>
              <a:buSzTx/>
              <a:buNone/>
            </a:pPr>
            <a:r>
              <a:rPr lang="en-US" altLang="en-US" b="0" kern="0" dirty="0" smtClean="0">
                <a:solidFill>
                  <a:srgbClr val="000000"/>
                </a:solidFill>
              </a:rPr>
              <a:t>Phase 2:  (12 months)</a:t>
            </a:r>
          </a:p>
          <a:p>
            <a:pPr indent="-285750"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6: Ph2 Project Management</a:t>
            </a: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Revise TTP, </a:t>
            </a:r>
            <a:r>
              <a:rPr lang="en-US" altLang="en-US" sz="1400" b="0" kern="0" dirty="0">
                <a:solidFill>
                  <a:srgbClr val="000000"/>
                </a:solidFill>
              </a:rPr>
              <a:t>Schedule, Spend Plan,</a:t>
            </a:r>
            <a:r>
              <a:rPr lang="en-US" altLang="en-US" sz="1400" b="0" kern="0" dirty="0" smtClean="0">
                <a:solidFill>
                  <a:srgbClr val="000000"/>
                </a:solidFill>
              </a:rPr>
              <a:t> BiWeeklies, Quarterlies, Tech Transfers</a:t>
            </a:r>
            <a:endParaRPr lang="en-US" altLang="en-US" sz="1200" b="0" kern="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7: Phase A System Dev (60%)</a:t>
            </a: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Build Modules, Developer Unit Testing (alpha), UI Design, Phase A Report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8: Phase A Integration</a:t>
            </a: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Scan Data Process, Geometry &amp; </a:t>
            </a:r>
            <a:r>
              <a:rPr lang="en-US" altLang="en-US" sz="1400" b="0" kern="0" dirty="0" err="1" smtClean="0">
                <a:solidFill>
                  <a:srgbClr val="000000"/>
                </a:solidFill>
              </a:rPr>
              <a:t>MetaData</a:t>
            </a:r>
            <a:r>
              <a:rPr lang="en-US" altLang="en-US" sz="1400" b="0" kern="0" dirty="0" smtClean="0">
                <a:solidFill>
                  <a:srgbClr val="000000"/>
                </a:solidFill>
              </a:rPr>
              <a:t> Association, AI Tools, UI Build, Prelim Ph2 ARB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9: Phase A Testing</a:t>
            </a: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Test Plan, Shipyard Test Environment, Conduct Test (beta), Document Gaps &amp; Mods</a:t>
            </a: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 smtClean="0">
                <a:solidFill>
                  <a:srgbClr val="000000"/>
                </a:solidFill>
              </a:rPr>
              <a:t>Task 10: Phase B System Dev (90%)</a:t>
            </a:r>
            <a:endParaRPr lang="en-US" altLang="en-US" sz="1200" b="0" kern="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Implement T9 Changes, Iterative Testing (gamma), Configure for UAT</a:t>
            </a:r>
            <a:endParaRPr lang="en-US" altLang="en-US" sz="1400" b="0" kern="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>
                <a:solidFill>
                  <a:srgbClr val="000000"/>
                </a:solidFill>
              </a:rPr>
              <a:t>Task </a:t>
            </a:r>
            <a:r>
              <a:rPr lang="en-US" altLang="en-US" sz="1800" b="0" kern="0" dirty="0" smtClean="0">
                <a:solidFill>
                  <a:srgbClr val="000000"/>
                </a:solidFill>
              </a:rPr>
              <a:t>11: Phase C System Finalization &amp; Testing (100%)</a:t>
            </a:r>
            <a:endParaRPr lang="en-US" altLang="en-US" sz="1800" b="0" kern="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End User Test Plan, Conduct Test (delta), End User Feedback Integration, UAT, Ph2 ARB</a:t>
            </a:r>
            <a:endParaRPr lang="en-US" altLang="en-US" sz="1400" b="0" kern="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Tx/>
              <a:buFontTx/>
              <a:buChar char="•"/>
            </a:pPr>
            <a:r>
              <a:rPr lang="en-US" altLang="en-US" sz="1800" b="0" kern="0" dirty="0">
                <a:solidFill>
                  <a:srgbClr val="000000"/>
                </a:solidFill>
              </a:rPr>
              <a:t>Task </a:t>
            </a:r>
            <a:r>
              <a:rPr lang="en-US" altLang="en-US" sz="1800" b="0" kern="0" dirty="0" smtClean="0">
                <a:solidFill>
                  <a:srgbClr val="000000"/>
                </a:solidFill>
              </a:rPr>
              <a:t>12: Project Finalization</a:t>
            </a:r>
            <a:endParaRPr lang="en-US" altLang="en-US" sz="1200" b="0" kern="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r>
              <a:rPr lang="en-US" altLang="en-US" sz="1400" b="0" kern="0" dirty="0" smtClean="0">
                <a:solidFill>
                  <a:srgbClr val="000000"/>
                </a:solidFill>
              </a:rPr>
              <a:t>Document System Specs &amp; Install Manual, Business Case, Implementation Plan, Final Review</a:t>
            </a:r>
            <a:endParaRPr lang="en-US" altLang="en-US" sz="1400" b="0" kern="0" dirty="0">
              <a:solidFill>
                <a:srgbClr val="000000"/>
              </a:solidFill>
            </a:endParaRPr>
          </a:p>
          <a:p>
            <a:pPr lvl="1">
              <a:buClr>
                <a:srgbClr val="000000"/>
              </a:buClr>
              <a:buSzTx/>
              <a:buFontTx/>
              <a:buChar char="•"/>
            </a:pPr>
            <a:endParaRPr lang="en-US" altLang="en-US" sz="1400" b="0" kern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Aom">
  <a:themeElements>
    <a:clrScheme name="">
      <a:dk1>
        <a:srgbClr val="003148"/>
      </a:dk1>
      <a:lt1>
        <a:srgbClr val="D0AE00"/>
      </a:lt1>
      <a:dk2>
        <a:srgbClr val="004B8C"/>
      </a:dk2>
      <a:lt2>
        <a:srgbClr val="FFD700"/>
      </a:lt2>
      <a:accent1>
        <a:srgbClr val="800000"/>
      </a:accent1>
      <a:accent2>
        <a:srgbClr val="CC6600"/>
      </a:accent2>
      <a:accent3>
        <a:srgbClr val="AAB1C5"/>
      </a:accent3>
      <a:accent4>
        <a:srgbClr val="B19400"/>
      </a:accent4>
      <a:accent5>
        <a:srgbClr val="C0AAAA"/>
      </a:accent5>
      <a:accent6>
        <a:srgbClr val="B95C00"/>
      </a:accent6>
      <a:hlink>
        <a:srgbClr val="808000"/>
      </a:hlink>
      <a:folHlink>
        <a:srgbClr val="FFB473"/>
      </a:folHlink>
    </a:clrScheme>
    <a:fontScheme name="NEW A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20000"/>
            <a:lumOff val="80000"/>
          </a:scheme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CD800"/>
          </a:buClr>
          <a:buSzPct val="100000"/>
          <a:buNone/>
          <a:tabLst/>
          <a:defRPr kumimoji="0" sz="2400" b="1" i="0" u="none" strike="noStrike" cap="none" normalizeH="0" baseline="0" dirty="0" smtClean="0">
            <a:ln>
              <a:noFill/>
            </a:ln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CD800"/>
          </a:buClr>
          <a:buSzPct val="100000"/>
          <a:buFont typeface="Monotype Sorts" pitchFamily="2" charset="2"/>
          <a:buChar char="•"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buClr>
            <a:srgbClr val="000000"/>
          </a:buClr>
          <a:buNone/>
          <a:defRPr sz="1600" dirty="0" smtClean="0">
            <a:latin typeface="+mn-lt"/>
          </a:defRPr>
        </a:defPPr>
      </a:lstStyle>
    </a:txDef>
  </a:objectDefaults>
  <a:extraClrSchemeLst>
    <a:extraClrScheme>
      <a:clrScheme name="NEW A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o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Ao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o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o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o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Ao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NST2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NST2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d94ca2-82ac-40d0-b353-6a0848e32dbd">6EJ5UHJQYR7S-1217247770-156</_dlc_DocId>
    <_dlc_DocIdUrl xmlns="afd94ca2-82ac-40d0-b353-6a0848e32dbd">
      <Url>https://extranet.ati.org/NTD/ManTech/NSAM/S2899/_layouts/15/DocIdRedir.aspx?ID=6EJ5UHJQYR7S-1217247770-156</Url>
      <Description>6EJ5UHJQYR7S-1217247770-156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4297972183E4FA1FA48C7FA5AECCC" ma:contentTypeVersion="1" ma:contentTypeDescription="Create a new document." ma:contentTypeScope="" ma:versionID="0a91a8e4e084443438072788c3858cf4">
  <xsd:schema xmlns:xsd="http://www.w3.org/2001/XMLSchema" xmlns:xs="http://www.w3.org/2001/XMLSchema" xmlns:p="http://schemas.microsoft.com/office/2006/metadata/properties" xmlns:ns2="afd94ca2-82ac-40d0-b353-6a0848e32dbd" targetNamespace="http://schemas.microsoft.com/office/2006/metadata/properties" ma:root="true" ma:fieldsID="33bf73df0016159e075b87cce5798bf9" ns2:_="">
    <xsd:import namespace="afd94ca2-82ac-40d0-b353-6a0848e32d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4ca2-82ac-40d0-b353-6a0848e32d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5BAFB09-91EA-4EA0-AB64-55E4187C8E23}">
  <ds:schemaRefs>
    <ds:schemaRef ds:uri="http://schemas.microsoft.com/office/2006/metadata/properties"/>
    <ds:schemaRef ds:uri="http://schemas.microsoft.com/office/infopath/2007/PartnerControls"/>
    <ds:schemaRef ds:uri="afd94ca2-82ac-40d0-b353-6a0848e32dbd"/>
  </ds:schemaRefs>
</ds:datastoreItem>
</file>

<file path=customXml/itemProps2.xml><?xml version="1.0" encoding="utf-8"?>
<ds:datastoreItem xmlns:ds="http://schemas.openxmlformats.org/officeDocument/2006/customXml" ds:itemID="{9E3893A7-4888-4B05-89B9-4FEDC6AF1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A10201-11D3-4A39-B35B-E182E2A49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d94ca2-82ac-40d0-b353-6a0848e32d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1BD52C2-F343-4601-BAAE-5AD1FAF87F8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41159</TotalTime>
  <Pages>5</Pages>
  <Words>962</Words>
  <Application>Microsoft Office PowerPoint</Application>
  <PresentationFormat>Letter Paper (8.5x11 in)</PresentationFormat>
  <Paragraphs>153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Courier New</vt:lpstr>
      <vt:lpstr>Franklin Gothic Medium</vt:lpstr>
      <vt:lpstr>Monotype Sorts</vt:lpstr>
      <vt:lpstr>Times New Roman</vt:lpstr>
      <vt:lpstr>Wingdings</vt:lpstr>
      <vt:lpstr>NEW Aom</vt:lpstr>
      <vt:lpstr>CNST2 Powerpoint Template</vt:lpstr>
      <vt:lpstr>1_CNST2 Powerpoint Template</vt:lpstr>
      <vt:lpstr>2023 NSRP All Panel Meeting</vt:lpstr>
      <vt:lpstr>Agenda</vt:lpstr>
      <vt:lpstr>Objective</vt:lpstr>
      <vt:lpstr>Acknowledgements</vt:lpstr>
      <vt:lpstr>Background</vt:lpstr>
      <vt:lpstr>Benefits</vt:lpstr>
      <vt:lpstr>Technical Approach</vt:lpstr>
      <vt:lpstr>Technical Approach</vt:lpstr>
      <vt:lpstr>Technical Approach</vt:lpstr>
      <vt:lpstr>Status</vt:lpstr>
      <vt:lpstr>Risks</vt:lpstr>
      <vt:lpstr>ROI</vt:lpstr>
      <vt:lpstr>Questions?</vt:lpstr>
      <vt:lpstr>Project Team Contacts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Bath Iron Works Color35mm Presentation</dc:title>
  <dc:creator>North Light Communications</dc:creator>
  <cp:lastModifiedBy>Green, Kyle M</cp:lastModifiedBy>
  <cp:revision>2472</cp:revision>
  <cp:lastPrinted>2018-04-30T16:55:01Z</cp:lastPrinted>
  <dcterms:created xsi:type="dcterms:W3CDTF">1998-12-06T21:21:14Z</dcterms:created>
  <dcterms:modified xsi:type="dcterms:W3CDTF">2023-03-17T03:46:07Z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0x010100C934297972183E4FA1FA48C7FA5AECCC</vt:lpwstr>
  </property>
  <property fmtid="{D5CDD505-2E9C-101B-9397-08002B2CF9AE}" pid="3" name="_dlc_DocIdItemGuid">
    <vt:lpwstr>b67cd340-3ea8-41f8-8d2f-8d16c0233e3c</vt:lpwstr>
  </property>
</Properties>
</file>