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77" r:id="rId6"/>
    <p:sldId id="342" r:id="rId7"/>
    <p:sldId id="341" r:id="rId8"/>
    <p:sldId id="344" r:id="rId9"/>
    <p:sldId id="343" r:id="rId10"/>
    <p:sldId id="320" r:id="rId11"/>
    <p:sldId id="319" r:id="rId12"/>
    <p:sldId id="302" r:id="rId13"/>
    <p:sldId id="313" r:id="rId14"/>
    <p:sldId id="345" r:id="rId15"/>
    <p:sldId id="321" r:id="rId16"/>
    <p:sldId id="322" r:id="rId17"/>
    <p:sldId id="312" r:id="rId18"/>
    <p:sldId id="333" r:id="rId19"/>
    <p:sldId id="347" r:id="rId20"/>
    <p:sldId id="323" r:id="rId21"/>
    <p:sldId id="346" r:id="rId22"/>
    <p:sldId id="301" r:id="rId2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os Abreu, Josue E CIV USN NSWC CRD BDA MD (USA)" initials="RAJECUNCBM(" lastIdx="1" clrIdx="0">
    <p:extLst>
      <p:ext uri="{19B8F6BF-5375-455C-9EA6-DF929625EA0E}">
        <p15:presenceInfo xmlns:p15="http://schemas.microsoft.com/office/powerpoint/2012/main" userId="Ramos Abreu, Josue E CIV USN NSWC CRD BDA MD (U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5165" autoAdjust="0"/>
  </p:normalViewPr>
  <p:slideViewPr>
    <p:cSldViewPr snapToGrid="0">
      <p:cViewPr varScale="1">
        <p:scale>
          <a:sx n="110" d="100"/>
          <a:sy n="110" d="100"/>
        </p:scale>
        <p:origin x="462" y="108"/>
      </p:cViewPr>
      <p:guideLst>
        <p:guide orient="horz" pos="2160"/>
        <p:guide pos="3840"/>
      </p:guideLst>
    </p:cSldViewPr>
  </p:slideViewPr>
  <p:outlineViewPr>
    <p:cViewPr>
      <p:scale>
        <a:sx n="33" d="100"/>
        <a:sy n="33" d="100"/>
      </p:scale>
      <p:origin x="0" y="-22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24" tIns="46412" rIns="92824" bIns="46412" rtlCol="0"/>
          <a:lstStyle>
            <a:lvl1pPr algn="l">
              <a:defRPr sz="1200"/>
            </a:lvl1pPr>
          </a:lstStyle>
          <a:p>
            <a:endParaRPr lang="en-US" dirty="0"/>
          </a:p>
        </p:txBody>
      </p:sp>
      <p:sp>
        <p:nvSpPr>
          <p:cNvPr id="3" name="Date Placeholder 2"/>
          <p:cNvSpPr>
            <a:spLocks noGrp="1"/>
          </p:cNvSpPr>
          <p:nvPr>
            <p:ph type="dt" idx="1"/>
          </p:nvPr>
        </p:nvSpPr>
        <p:spPr>
          <a:xfrm>
            <a:off x="3970938" y="1"/>
            <a:ext cx="3037840" cy="463407"/>
          </a:xfrm>
          <a:prstGeom prst="rect">
            <a:avLst/>
          </a:prstGeom>
        </p:spPr>
        <p:txBody>
          <a:bodyPr vert="horz" lIns="92824" tIns="46412" rIns="92824" bIns="46412" rtlCol="0"/>
          <a:lstStyle>
            <a:lvl1pPr algn="r">
              <a:defRPr sz="1200"/>
            </a:lvl1pPr>
          </a:lstStyle>
          <a:p>
            <a:fld id="{462284A3-BC40-4156-BBA9-C4F603C9CDC2}" type="datetimeFigureOut">
              <a:rPr lang="en-US" smtClean="0"/>
              <a:t>3/6/2024</a:t>
            </a:fld>
            <a:endParaRPr lang="en-US" dirty="0"/>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24" tIns="46412" rIns="92824" bIns="46412"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24" tIns="46412" rIns="92824" bIns="464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824" tIns="46412" rIns="92824" bIns="464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824" tIns="46412" rIns="92824" bIns="46412" rtlCol="0" anchor="b"/>
          <a:lstStyle>
            <a:lvl1pPr algn="r">
              <a:defRPr sz="1200"/>
            </a:lvl1pPr>
          </a:lstStyle>
          <a:p>
            <a:fld id="{EDA6B409-87C5-4397-A400-6D37F83C0C24}" type="slidenum">
              <a:rPr lang="en-US" smtClean="0"/>
              <a:t>‹#›</a:t>
            </a:fld>
            <a:endParaRPr lang="en-US" dirty="0"/>
          </a:p>
        </p:txBody>
      </p:sp>
    </p:spTree>
    <p:extLst>
      <p:ext uri="{BB962C8B-B14F-4D97-AF65-F5344CB8AC3E}">
        <p14:creationId xmlns:p14="http://schemas.microsoft.com/office/powerpoint/2010/main" val="190855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1</a:t>
            </a:fld>
            <a:endParaRPr lang="en-US" dirty="0"/>
          </a:p>
        </p:txBody>
      </p:sp>
    </p:spTree>
    <p:extLst>
      <p:ext uri="{BB962C8B-B14F-4D97-AF65-F5344CB8AC3E}">
        <p14:creationId xmlns:p14="http://schemas.microsoft.com/office/powerpoint/2010/main" val="95678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11</a:t>
            </a:fld>
            <a:endParaRPr lang="en-US" dirty="0"/>
          </a:p>
        </p:txBody>
      </p:sp>
    </p:spTree>
    <p:extLst>
      <p:ext uri="{BB962C8B-B14F-4D97-AF65-F5344CB8AC3E}">
        <p14:creationId xmlns:p14="http://schemas.microsoft.com/office/powerpoint/2010/main" val="401642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13</a:t>
            </a:fld>
            <a:endParaRPr lang="en-US" dirty="0"/>
          </a:p>
        </p:txBody>
      </p:sp>
    </p:spTree>
    <p:extLst>
      <p:ext uri="{BB962C8B-B14F-4D97-AF65-F5344CB8AC3E}">
        <p14:creationId xmlns:p14="http://schemas.microsoft.com/office/powerpoint/2010/main" val="1149663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14</a:t>
            </a:fld>
            <a:endParaRPr lang="en-US" dirty="0"/>
          </a:p>
        </p:txBody>
      </p:sp>
    </p:spTree>
    <p:extLst>
      <p:ext uri="{BB962C8B-B14F-4D97-AF65-F5344CB8AC3E}">
        <p14:creationId xmlns:p14="http://schemas.microsoft.com/office/powerpoint/2010/main" val="2661593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16</a:t>
            </a:fld>
            <a:endParaRPr lang="en-US" dirty="0"/>
          </a:p>
        </p:txBody>
      </p:sp>
    </p:spTree>
    <p:extLst>
      <p:ext uri="{BB962C8B-B14F-4D97-AF65-F5344CB8AC3E}">
        <p14:creationId xmlns:p14="http://schemas.microsoft.com/office/powerpoint/2010/main" val="3065937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19</a:t>
            </a:fld>
            <a:endParaRPr lang="en-US" dirty="0"/>
          </a:p>
        </p:txBody>
      </p:sp>
    </p:spTree>
    <p:extLst>
      <p:ext uri="{BB962C8B-B14F-4D97-AF65-F5344CB8AC3E}">
        <p14:creationId xmlns:p14="http://schemas.microsoft.com/office/powerpoint/2010/main" val="1397061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1176338"/>
            <a:ext cx="5638800" cy="3173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B9745-94E1-473A-A8F9-E3592B1D4F31}" type="slidenum">
              <a:rPr lang="en-US" smtClean="0"/>
              <a:t>2</a:t>
            </a:fld>
            <a:endParaRPr lang="en-US" dirty="0"/>
          </a:p>
        </p:txBody>
      </p:sp>
    </p:spTree>
    <p:extLst>
      <p:ext uri="{BB962C8B-B14F-4D97-AF65-F5344CB8AC3E}">
        <p14:creationId xmlns:p14="http://schemas.microsoft.com/office/powerpoint/2010/main" val="254891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a:t>
            </a:r>
            <a:r>
              <a:rPr lang="en-US" baseline="0" dirty="0"/>
              <a:t> some examples of components that can be found on surface ships that are known to require frequent maintenance due to corrosion in the maritime environment.  These smaller components are typically found in ship topside locations on exposed weather decks, catwalks and on amphibious ships in the vehicle and well deck areas. Machinery spaces can also be considered wet spaces on surface ships.   NSWCCD has developed composite solutions for most of these components on this slide.   A polymer additive manufactured horn projector cover was developed as a form, fit and function replacement for the steel horn with the same weight and acoustic properties.</a:t>
            </a:r>
            <a:endParaRPr lang="en-US" dirty="0"/>
          </a:p>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3</a:t>
            </a:fld>
            <a:endParaRPr lang="en-US" dirty="0"/>
          </a:p>
        </p:txBody>
      </p:sp>
    </p:spTree>
    <p:extLst>
      <p:ext uri="{BB962C8B-B14F-4D97-AF65-F5344CB8AC3E}">
        <p14:creationId xmlns:p14="http://schemas.microsoft.com/office/powerpoint/2010/main" val="26588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list</a:t>
            </a:r>
            <a:r>
              <a:rPr lang="en-US" baseline="0" dirty="0"/>
              <a:t> that shows the history of the NSWCCD Composite Components for Corrosion Control that have been developed over the past 25 years.  Early work focused on #1 composite weather deck grating for aircraft carriers where there is a 14 tons reduction in weight with the switch to composite in addition to the corrosion reduction.  #2 Vent Screens can be cut to any size and installed in front of air ventilation openings.  #3 Composite electrical enclosures exist in standard sound powered phone jack box, electrical receptacles configurations and terminal and junction boxes can be used to house a variety of specialty connections, lights, speakers, etc. depending on the application.  #4 is the Lightweight fittings used with the EMI/</a:t>
            </a:r>
            <a:r>
              <a:rPr lang="en-US" baseline="0" dirty="0" err="1"/>
              <a:t>EMP</a:t>
            </a:r>
            <a:r>
              <a:rPr lang="en-US" baseline="0" dirty="0"/>
              <a:t> flexible conduit that meet the MIL-PRF-24758 specification.  #5 Deck drain inserts are a form, fit and function replacement for Navy standard deck fittings.  This design implemented a twist to remove/lock design feature that eliminated the need to remove any fasteners to clean the deck drain. #6 and #8 are cover and strainer plates for drains for external and internal applications respectively.  #7 Composite Sunshields for Ready Service Lockers that store ordnance near where it is needed.  #11 is the cease fire alarm horn that I previously mentioned.  #12 is the 3D printed overboard discharge scuppers that can be installed on hulls or bulkheads to reduce staining due to liquid discharge.   That completes the list of the components that have been fully transitioned.  #13, #14, and #15 Adhesively Bonded Studs, Anti-siphon guards and composite threaded rods and nuts are still the demonstration phase of development.</a:t>
            </a:r>
            <a:endParaRPr lang="en-US" dirty="0"/>
          </a:p>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4</a:t>
            </a:fld>
            <a:endParaRPr lang="en-US" dirty="0"/>
          </a:p>
        </p:txBody>
      </p:sp>
    </p:spTree>
    <p:extLst>
      <p:ext uri="{BB962C8B-B14F-4D97-AF65-F5344CB8AC3E}">
        <p14:creationId xmlns:p14="http://schemas.microsoft.com/office/powerpoint/2010/main" val="2497777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I will provide a brief introduction to composite materials.  Composite materials or composites for short combines two or more constituent materials to form an overall structure.  The constituent materials remain separate and distinct within the structure distinguishing composites from blends or solid solutions.  They are typically defined by the matrix material such as metal, ceramic or polymer based composites.  This talk will focus on polymer based materials that are used in surface ship applications.  Typically composite materials are defined as solid laminates or sandwich structures.  A solid laminate is resin and reinforcement such as layers of glass or small chopped fiber. In a sandwich structure, the solid laminate acts as the bread with a center core that can be materials such as foam, balsa wood or honeycomb aluminum.  The slide shows examples of composite sandwich panels used in false deck flooring installations on surface ships.  From top to bottom, the cores are </a:t>
            </a:r>
            <a:r>
              <a:rPr lang="en-US" sz="1200" kern="1200" dirty="0" err="1">
                <a:solidFill>
                  <a:schemeClr val="tx1"/>
                </a:solidFill>
                <a:effectLst/>
                <a:latin typeface="+mn-lt"/>
                <a:ea typeface="+mn-ea"/>
                <a:cs typeface="+mn-cs"/>
              </a:rPr>
              <a:t>nomex</a:t>
            </a:r>
            <a:r>
              <a:rPr lang="en-US" sz="1200" kern="1200" dirty="0">
                <a:solidFill>
                  <a:schemeClr val="tx1"/>
                </a:solidFill>
                <a:effectLst/>
                <a:latin typeface="+mn-lt"/>
                <a:ea typeface="+mn-ea"/>
                <a:cs typeface="+mn-cs"/>
              </a:rPr>
              <a:t> honeycomb, aluminum honeycomb and balsa wood cores.  The top and bottom examples have glass fiber reinforced phenolic resin laminates and the middle one has aluminum face sheets to complete the structure with a top wear surface material.  In the case of the bottom two, while they are very different material constructions they both meet the military performance specification for these installations.  This highlights the other design advantage to composite material in that they can incorporate materials that can facilitate multifunctional properties such as lightning strike, electro-magnetic and stealth properties.</a:t>
            </a:r>
          </a:p>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5</a:t>
            </a:fld>
            <a:endParaRPr lang="en-US" dirty="0"/>
          </a:p>
        </p:txBody>
      </p:sp>
    </p:spTree>
    <p:extLst>
      <p:ext uri="{BB962C8B-B14F-4D97-AF65-F5344CB8AC3E}">
        <p14:creationId xmlns:p14="http://schemas.microsoft.com/office/powerpoint/2010/main" val="382944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 to how a metallurgist selects a metal alloy, manufacturing process and heat treatments, the same type of material and manufacturing process must be defined for composite materials since the resulting material properties depend highly on the reinforcement material and configuration as well as the selection of the resin system.  The most common fibers used in surface ship applications are glass, carbon and Kevlar.  The most common glass fiber compositions are E-glass and S-Glass.  S-glass being chosen for higher strength applications such as ballistic panels.  Carbon fiber is chosen over glass where higher stiffness and strength are required. Kevlar fiber is also used in impact or ballistic applications but it’s properties can degrade in a moisture laden environment so this fiber is typically not selected for shipboard usage applications.  Any carbon fiber composite that will be joined with a metal part will need to be isolated to prevent galvanic corrosion.  Fibers can be incorporated as chopped fibers, woven fabrics, stitched layers and veils depending on the requirements of the application and the manufacturing method. There are two main types of resin systems.  Thermoplastic and Thermoset.  A thermoset material is analogous to making a cake.  Once you mix all the components together and bake you have the finished material and you can’t go back and make changes.  Thermoplastics are more like chocolate as that you can heat them to reform and then cool to solidify and repeat this process as necessary to make any changes.  Once you have some ideas on the fiber and resin, the manufacturing options can be evaluated as there are many ways of fabricating the finished part.  Hand Lay up, Vacuum Assisted Resin Transfer Molding (</a:t>
            </a:r>
            <a:r>
              <a:rPr lang="en-US" sz="1200" kern="1200" dirty="0" err="1">
                <a:solidFill>
                  <a:schemeClr val="tx1"/>
                </a:solidFill>
                <a:effectLst/>
                <a:latin typeface="+mn-lt"/>
                <a:ea typeface="+mn-ea"/>
                <a:cs typeface="+mn-cs"/>
              </a:rPr>
              <a:t>VARTM</a:t>
            </a:r>
            <a:r>
              <a:rPr lang="en-US" sz="1200" kern="1200" dirty="0">
                <a:solidFill>
                  <a:schemeClr val="tx1"/>
                </a:solidFill>
                <a:effectLst/>
                <a:latin typeface="+mn-lt"/>
                <a:ea typeface="+mn-ea"/>
                <a:cs typeface="+mn-cs"/>
              </a:rPr>
              <a:t>), Resin Transfer Molding (RTM), Pultrusion or pre-impregnated material are just some of the options.  The composite material design process is typically an iterative approach as the requirements and manufacturing options are traded off to determine the optimum combination that will support the transition approach of the design.  Final finishing options need also be considered if there is a seconding bonding or coating process that would require limitations of mold release to the surface.  Once all the materials and manufacturing process is finalized, quality inspection criteria need to be developed such as fiber/resin fraction, void content and density to ensure that the material that is designed is what was fabricated.  In maybe case, witness panels for samples of larger components can be removed to perform these quality inspections.  For example, in the fabrication of rigid hull inflatable boats (</a:t>
            </a:r>
            <a:r>
              <a:rPr lang="en-US" sz="1200" kern="1200" dirty="0" err="1">
                <a:solidFill>
                  <a:schemeClr val="tx1"/>
                </a:solidFill>
                <a:effectLst/>
                <a:latin typeface="+mn-lt"/>
                <a:ea typeface="+mn-ea"/>
                <a:cs typeface="+mn-cs"/>
              </a:rPr>
              <a:t>RHIBS</a:t>
            </a:r>
            <a:r>
              <a:rPr lang="en-US" sz="1200" kern="1200" dirty="0">
                <a:solidFill>
                  <a:schemeClr val="tx1"/>
                </a:solidFill>
                <a:effectLst/>
                <a:latin typeface="+mn-lt"/>
                <a:ea typeface="+mn-ea"/>
                <a:cs typeface="+mn-cs"/>
              </a:rPr>
              <a:t>), the sections of the composite where outfitting is attached to the boat hull can be used to perform these quality tests.</a:t>
            </a:r>
          </a:p>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6</a:t>
            </a:fld>
            <a:endParaRPr lang="en-US" dirty="0"/>
          </a:p>
        </p:txBody>
      </p:sp>
    </p:spTree>
    <p:extLst>
      <p:ext uri="{BB962C8B-B14F-4D97-AF65-F5344CB8AC3E}">
        <p14:creationId xmlns:p14="http://schemas.microsoft.com/office/powerpoint/2010/main" val="41388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9938" y="1176338"/>
            <a:ext cx="5638800" cy="3173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B9745-94E1-473A-A8F9-E3592B1D4F31}" type="slidenum">
              <a:rPr lang="en-US" smtClean="0"/>
              <a:t>8</a:t>
            </a:fld>
            <a:endParaRPr lang="en-US" dirty="0"/>
          </a:p>
        </p:txBody>
      </p:sp>
    </p:spTree>
    <p:extLst>
      <p:ext uri="{BB962C8B-B14F-4D97-AF65-F5344CB8AC3E}">
        <p14:creationId xmlns:p14="http://schemas.microsoft.com/office/powerpoint/2010/main" val="1853686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9</a:t>
            </a:fld>
            <a:endParaRPr lang="en-US" dirty="0"/>
          </a:p>
        </p:txBody>
      </p:sp>
    </p:spTree>
    <p:extLst>
      <p:ext uri="{BB962C8B-B14F-4D97-AF65-F5344CB8AC3E}">
        <p14:creationId xmlns:p14="http://schemas.microsoft.com/office/powerpoint/2010/main" val="118942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A6B409-87C5-4397-A400-6D37F83C0C24}" type="slidenum">
              <a:rPr lang="en-US" smtClean="0"/>
              <a:t>10</a:t>
            </a:fld>
            <a:endParaRPr lang="en-US" dirty="0"/>
          </a:p>
        </p:txBody>
      </p:sp>
    </p:spTree>
    <p:extLst>
      <p:ext uri="{BB962C8B-B14F-4D97-AF65-F5344CB8AC3E}">
        <p14:creationId xmlns:p14="http://schemas.microsoft.com/office/powerpoint/2010/main" val="576382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Rectangle 18"/>
          <p:cNvSpPr/>
          <p:nvPr userDrawn="1"/>
        </p:nvSpPr>
        <p:spPr bwMode="auto">
          <a:xfrm>
            <a:off x="0" y="4965540"/>
            <a:ext cx="12192000" cy="1892461"/>
          </a:xfrm>
          <a:prstGeom prst="rect">
            <a:avLst/>
          </a:prstGeom>
          <a:solidFill>
            <a:srgbClr val="0A28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Black" pitchFamily="34" charset="0"/>
            </a:endParaRPr>
          </a:p>
        </p:txBody>
      </p:sp>
      <p:pic>
        <p:nvPicPr>
          <p:cNvPr id="17" name="Picture 2"/>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3" y="1991354"/>
            <a:ext cx="12192000" cy="41808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0"/>
            <a:ext cx="12192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308047" y="4883709"/>
            <a:ext cx="1727200" cy="73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userDrawn="1"/>
        </p:nvGrpSpPr>
        <p:grpSpPr>
          <a:xfrm>
            <a:off x="-3" y="5591039"/>
            <a:ext cx="12192003" cy="785687"/>
            <a:chOff x="0" y="5510338"/>
            <a:chExt cx="9144000" cy="785687"/>
          </a:xfrm>
        </p:grpSpPr>
        <p:sp>
          <p:nvSpPr>
            <p:cNvPr id="25" name="Rectangle 24"/>
            <p:cNvSpPr/>
            <p:nvPr/>
          </p:nvSpPr>
          <p:spPr bwMode="auto">
            <a:xfrm>
              <a:off x="0" y="5597139"/>
              <a:ext cx="9144000" cy="619754"/>
            </a:xfrm>
            <a:prstGeom prst="rect">
              <a:avLst/>
            </a:prstGeom>
            <a:solidFill>
              <a:srgbClr val="272727"/>
            </a:solidFill>
            <a:ln w="63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Black" pitchFamily="34" charset="0"/>
              </a:endParaRPr>
            </a:p>
          </p:txBody>
        </p:sp>
        <p:sp>
          <p:nvSpPr>
            <p:cNvPr id="26" name="Rectangle 2"/>
            <p:cNvSpPr>
              <a:spLocks noChangeArrowheads="1"/>
            </p:cNvSpPr>
            <p:nvPr/>
          </p:nvSpPr>
          <p:spPr bwMode="auto">
            <a:xfrm>
              <a:off x="304800" y="5620055"/>
              <a:ext cx="3505200" cy="56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sz="1000" b="1">
                  <a:solidFill>
                    <a:schemeClr val="tx1"/>
                  </a:solidFill>
                  <a:latin typeface="Arial Black" pitchFamily="34" charset="0"/>
                </a:defRPr>
              </a:lvl1pPr>
              <a:lvl2pPr marL="742950" indent="-285750" eaLnBrk="0" hangingPunct="0">
                <a:defRPr sz="1000" b="1">
                  <a:solidFill>
                    <a:schemeClr val="tx1"/>
                  </a:solidFill>
                  <a:latin typeface="Arial Black" pitchFamily="34" charset="0"/>
                </a:defRPr>
              </a:lvl2pPr>
              <a:lvl3pPr marL="1143000" indent="-228600" eaLnBrk="0" hangingPunct="0">
                <a:defRPr sz="1000" b="1">
                  <a:solidFill>
                    <a:schemeClr val="tx1"/>
                  </a:solidFill>
                  <a:latin typeface="Arial Black" pitchFamily="34" charset="0"/>
                </a:defRPr>
              </a:lvl3pPr>
              <a:lvl4pPr marL="1600200" indent="-228600" eaLnBrk="0" hangingPunct="0">
                <a:defRPr sz="1000" b="1">
                  <a:solidFill>
                    <a:schemeClr val="tx1"/>
                  </a:solidFill>
                  <a:latin typeface="Arial Black" pitchFamily="34" charset="0"/>
                </a:defRPr>
              </a:lvl4pPr>
              <a:lvl5pPr marL="2057400" indent="-228600" eaLnBrk="0" hangingPunct="0">
                <a:defRPr sz="1000" b="1">
                  <a:solidFill>
                    <a:schemeClr val="tx1"/>
                  </a:solidFill>
                  <a:latin typeface="Arial Black" pitchFamily="34" charset="0"/>
                </a:defRPr>
              </a:lvl5pPr>
              <a:lvl6pPr marL="2514600" indent="-228600" eaLnBrk="0" fontAlgn="base" hangingPunct="0">
                <a:spcBef>
                  <a:spcPct val="0"/>
                </a:spcBef>
                <a:spcAft>
                  <a:spcPct val="0"/>
                </a:spcAft>
                <a:defRPr sz="1000" b="1">
                  <a:solidFill>
                    <a:schemeClr val="tx1"/>
                  </a:solidFill>
                  <a:latin typeface="Arial Black" pitchFamily="34" charset="0"/>
                </a:defRPr>
              </a:lvl6pPr>
              <a:lvl7pPr marL="2971800" indent="-228600" eaLnBrk="0" fontAlgn="base" hangingPunct="0">
                <a:spcBef>
                  <a:spcPct val="0"/>
                </a:spcBef>
                <a:spcAft>
                  <a:spcPct val="0"/>
                </a:spcAft>
                <a:defRPr sz="1000" b="1">
                  <a:solidFill>
                    <a:schemeClr val="tx1"/>
                  </a:solidFill>
                  <a:latin typeface="Arial Black" pitchFamily="34" charset="0"/>
                </a:defRPr>
              </a:lvl7pPr>
              <a:lvl8pPr marL="3429000" indent="-228600" eaLnBrk="0" fontAlgn="base" hangingPunct="0">
                <a:spcBef>
                  <a:spcPct val="0"/>
                </a:spcBef>
                <a:spcAft>
                  <a:spcPct val="0"/>
                </a:spcAft>
                <a:defRPr sz="1000" b="1">
                  <a:solidFill>
                    <a:schemeClr val="tx1"/>
                  </a:solidFill>
                  <a:latin typeface="Arial Black" pitchFamily="34" charset="0"/>
                </a:defRPr>
              </a:lvl8pPr>
              <a:lvl9pPr marL="3886200" indent="-228600" eaLnBrk="0" fontAlgn="base" hangingPunct="0">
                <a:spcBef>
                  <a:spcPct val="0"/>
                </a:spcBef>
                <a:spcAft>
                  <a:spcPct val="0"/>
                </a:spcAft>
                <a:defRPr sz="1000" b="1">
                  <a:solidFill>
                    <a:schemeClr val="tx1"/>
                  </a:solidFill>
                  <a:latin typeface="Arial Black" pitchFamily="34" charset="0"/>
                </a:defRPr>
              </a:lvl9pPr>
            </a:lstStyle>
            <a:p>
              <a:pPr eaLnBrk="1" fontAlgn="base" hangingPunct="1">
                <a:spcBef>
                  <a:spcPct val="0"/>
                </a:spcBef>
                <a:spcAft>
                  <a:spcPts val="300"/>
                </a:spcAft>
              </a:pPr>
              <a:r>
                <a:rPr lang="en-US" altLang="en-US" sz="1600" dirty="0">
                  <a:solidFill>
                    <a:srgbClr val="FFFFFF"/>
                  </a:solidFill>
                  <a:latin typeface="Arial Narrow" panose="020B0606020202030204" pitchFamily="34" charset="0"/>
                </a:rPr>
                <a:t>CAPT Matthew Tardy</a:t>
              </a:r>
            </a:p>
            <a:p>
              <a:pPr eaLnBrk="1" fontAlgn="base" hangingPunct="1">
                <a:spcBef>
                  <a:spcPct val="0"/>
                </a:spcBef>
                <a:spcAft>
                  <a:spcPts val="300"/>
                </a:spcAft>
              </a:pPr>
              <a:r>
                <a:rPr lang="en-US" altLang="en-US" sz="1200" b="0" i="1" dirty="0">
                  <a:solidFill>
                    <a:srgbClr val="299DEB"/>
                  </a:solidFill>
                  <a:latin typeface="Arial Narrow" panose="020B0606020202030204" pitchFamily="34" charset="0"/>
                  <a:cs typeface="Times" pitchFamily="18" charset="0"/>
                </a:rPr>
                <a:t>Commanding Officer, NSWCCD</a:t>
              </a:r>
              <a:endParaRPr lang="en-US" altLang="en-US" sz="1200" b="0" i="1" dirty="0">
                <a:solidFill>
                  <a:srgbClr val="299DEB"/>
                </a:solidFill>
                <a:latin typeface="Arial Narrow" panose="020B0606020202030204" pitchFamily="34" charset="0"/>
                <a:ea typeface="ＭＳ Ｐゴシック" pitchFamily="34" charset="-128"/>
                <a:cs typeface="Times" pitchFamily="18" charset="0"/>
              </a:endParaRPr>
            </a:p>
          </p:txBody>
        </p:sp>
        <p:sp>
          <p:nvSpPr>
            <p:cNvPr id="27" name="Rectangle 12"/>
            <p:cNvSpPr>
              <a:spLocks noChangeArrowheads="1"/>
            </p:cNvSpPr>
            <p:nvPr/>
          </p:nvSpPr>
          <p:spPr bwMode="auto">
            <a:xfrm>
              <a:off x="5181600" y="5620055"/>
              <a:ext cx="3657600" cy="561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7" tIns="45709" rIns="91417" bIns="45709">
              <a:spAutoFit/>
            </a:bodyPr>
            <a:lstStyle>
              <a:lvl1pPr eaLnBrk="0" hangingPunct="0">
                <a:defRPr sz="1000" b="1">
                  <a:solidFill>
                    <a:schemeClr val="tx1"/>
                  </a:solidFill>
                  <a:latin typeface="Arial Black" pitchFamily="34" charset="0"/>
                </a:defRPr>
              </a:lvl1pPr>
              <a:lvl2pPr marL="742950" indent="-285750" eaLnBrk="0" hangingPunct="0">
                <a:defRPr sz="1000" b="1">
                  <a:solidFill>
                    <a:schemeClr val="tx1"/>
                  </a:solidFill>
                  <a:latin typeface="Arial Black" pitchFamily="34" charset="0"/>
                </a:defRPr>
              </a:lvl2pPr>
              <a:lvl3pPr marL="1143000" indent="-228600" eaLnBrk="0" hangingPunct="0">
                <a:defRPr sz="1000" b="1">
                  <a:solidFill>
                    <a:schemeClr val="tx1"/>
                  </a:solidFill>
                  <a:latin typeface="Arial Black" pitchFamily="34" charset="0"/>
                </a:defRPr>
              </a:lvl3pPr>
              <a:lvl4pPr marL="1600200" indent="-228600" eaLnBrk="0" hangingPunct="0">
                <a:defRPr sz="1000" b="1">
                  <a:solidFill>
                    <a:schemeClr val="tx1"/>
                  </a:solidFill>
                  <a:latin typeface="Arial Black" pitchFamily="34" charset="0"/>
                </a:defRPr>
              </a:lvl4pPr>
              <a:lvl5pPr marL="2057400" indent="-228600" eaLnBrk="0" hangingPunct="0">
                <a:defRPr sz="1000" b="1">
                  <a:solidFill>
                    <a:schemeClr val="tx1"/>
                  </a:solidFill>
                  <a:latin typeface="Arial Black" pitchFamily="34" charset="0"/>
                </a:defRPr>
              </a:lvl5pPr>
              <a:lvl6pPr marL="2514600" indent="-228600" eaLnBrk="0" fontAlgn="base" hangingPunct="0">
                <a:spcBef>
                  <a:spcPct val="0"/>
                </a:spcBef>
                <a:spcAft>
                  <a:spcPct val="0"/>
                </a:spcAft>
                <a:defRPr sz="1000" b="1">
                  <a:solidFill>
                    <a:schemeClr val="tx1"/>
                  </a:solidFill>
                  <a:latin typeface="Arial Black" pitchFamily="34" charset="0"/>
                </a:defRPr>
              </a:lvl6pPr>
              <a:lvl7pPr marL="2971800" indent="-228600" eaLnBrk="0" fontAlgn="base" hangingPunct="0">
                <a:spcBef>
                  <a:spcPct val="0"/>
                </a:spcBef>
                <a:spcAft>
                  <a:spcPct val="0"/>
                </a:spcAft>
                <a:defRPr sz="1000" b="1">
                  <a:solidFill>
                    <a:schemeClr val="tx1"/>
                  </a:solidFill>
                  <a:latin typeface="Arial Black" pitchFamily="34" charset="0"/>
                </a:defRPr>
              </a:lvl7pPr>
              <a:lvl8pPr marL="3429000" indent="-228600" eaLnBrk="0" fontAlgn="base" hangingPunct="0">
                <a:spcBef>
                  <a:spcPct val="0"/>
                </a:spcBef>
                <a:spcAft>
                  <a:spcPct val="0"/>
                </a:spcAft>
                <a:defRPr sz="1000" b="1">
                  <a:solidFill>
                    <a:schemeClr val="tx1"/>
                  </a:solidFill>
                  <a:latin typeface="Arial Black" pitchFamily="34" charset="0"/>
                </a:defRPr>
              </a:lvl8pPr>
              <a:lvl9pPr marL="3886200" indent="-228600" eaLnBrk="0" fontAlgn="base" hangingPunct="0">
                <a:spcBef>
                  <a:spcPct val="0"/>
                </a:spcBef>
                <a:spcAft>
                  <a:spcPct val="0"/>
                </a:spcAft>
                <a:defRPr sz="1000" b="1">
                  <a:solidFill>
                    <a:schemeClr val="tx1"/>
                  </a:solidFill>
                  <a:latin typeface="Arial Black" pitchFamily="34" charset="0"/>
                </a:defRPr>
              </a:lvl9pPr>
            </a:lstStyle>
            <a:p>
              <a:pPr algn="r" eaLnBrk="1" fontAlgn="base" hangingPunct="1">
                <a:spcBef>
                  <a:spcPct val="0"/>
                </a:spcBef>
                <a:spcAft>
                  <a:spcPts val="300"/>
                </a:spcAft>
              </a:pPr>
              <a:r>
                <a:rPr lang="en-US" altLang="en-US" sz="1600" dirty="0">
                  <a:solidFill>
                    <a:schemeClr val="bg1"/>
                  </a:solidFill>
                  <a:latin typeface="Arial Narrow" panose="020B0606020202030204" pitchFamily="34" charset="0"/>
                </a:rPr>
                <a:t>Lawrence Tarasek, SES</a:t>
              </a:r>
            </a:p>
            <a:p>
              <a:pPr algn="r" eaLnBrk="1" fontAlgn="base" hangingPunct="1">
                <a:spcBef>
                  <a:spcPct val="0"/>
                </a:spcBef>
                <a:spcAft>
                  <a:spcPct val="0"/>
                </a:spcAft>
              </a:pPr>
              <a:r>
                <a:rPr lang="en-US" altLang="en-US" sz="1200" b="0" i="1" dirty="0">
                  <a:solidFill>
                    <a:srgbClr val="299DEB"/>
                  </a:solidFill>
                  <a:latin typeface="Arial Narrow" panose="020B0606020202030204" pitchFamily="34" charset="0"/>
                  <a:cs typeface="Times" pitchFamily="18" charset="0"/>
                </a:rPr>
                <a:t>Technical Director, NSWCCD</a:t>
              </a:r>
              <a:endParaRPr lang="en-US" altLang="en-US" sz="1200" b="0" i="1" dirty="0">
                <a:solidFill>
                  <a:srgbClr val="299DEB"/>
                </a:solidFill>
                <a:latin typeface="Arial Narrow" panose="020B0606020202030204" pitchFamily="34" charset="0"/>
                <a:ea typeface="ＭＳ Ｐゴシック" pitchFamily="34" charset="-128"/>
                <a:cs typeface="Times" pitchFamily="18" charset="0"/>
              </a:endParaRPr>
            </a:p>
          </p:txBody>
        </p:sp>
        <p:pic>
          <p:nvPicPr>
            <p:cNvPr id="29" name="Picture 28" descr="Blue-Yellow block.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2200" y="5510338"/>
              <a:ext cx="685799" cy="774878"/>
            </a:xfrm>
            <a:prstGeom prst="rect">
              <a:avLst/>
            </a:prstGeom>
          </p:spPr>
        </p:pic>
        <p:pic>
          <p:nvPicPr>
            <p:cNvPr id="30" name="Picture 29" descr="Yellow-Blue block.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0" y="5521147"/>
              <a:ext cx="677007" cy="774878"/>
            </a:xfrm>
            <a:prstGeom prst="rect">
              <a:avLst/>
            </a:prstGeom>
          </p:spPr>
        </p:pic>
      </p:grpSp>
      <p:sp>
        <p:nvSpPr>
          <p:cNvPr id="2" name="Title 1"/>
          <p:cNvSpPr>
            <a:spLocks noGrp="1"/>
          </p:cNvSpPr>
          <p:nvPr>
            <p:ph type="ctrTitle" hasCustomPrompt="1"/>
          </p:nvPr>
        </p:nvSpPr>
        <p:spPr>
          <a:xfrm>
            <a:off x="11723" y="3962400"/>
            <a:ext cx="12023759" cy="533400"/>
          </a:xfrm>
          <a:prstGeom prst="rect">
            <a:avLst/>
          </a:prstGeom>
        </p:spPr>
        <p:txBody>
          <a:bodyPr/>
          <a:lstStyle>
            <a:lvl1pPr algn="r">
              <a:defRPr sz="3200">
                <a:solidFill>
                  <a:schemeClr val="bg1"/>
                </a:solidFill>
                <a:effectLst>
                  <a:outerShdw blurRad="38100" dist="38100" dir="2700000" algn="tl">
                    <a:srgbClr val="000000">
                      <a:alpha val="43137"/>
                    </a:srgbClr>
                  </a:outerShdw>
                </a:effectLst>
                <a:latin typeface="Swis721 Blk BT" panose="020B0904030502020204" pitchFamily="34" charset="0"/>
              </a:defRPr>
            </a:lvl1pPr>
          </a:lstStyle>
          <a:p>
            <a:r>
              <a:rPr lang="en-US" dirty="0"/>
              <a:t>Brief Title Here</a:t>
            </a:r>
          </a:p>
        </p:txBody>
      </p:sp>
      <p:sp>
        <p:nvSpPr>
          <p:cNvPr id="3" name="Subtitle 2"/>
          <p:cNvSpPr>
            <a:spLocks noGrp="1"/>
          </p:cNvSpPr>
          <p:nvPr>
            <p:ph type="subTitle" idx="1" hasCustomPrompt="1"/>
          </p:nvPr>
        </p:nvSpPr>
        <p:spPr>
          <a:xfrm>
            <a:off x="2" y="4973096"/>
            <a:ext cx="12191999" cy="479286"/>
          </a:xfrm>
          <a:prstGeom prst="rect">
            <a:avLst/>
          </a:prstGeom>
        </p:spPr>
        <p:txBody>
          <a:bodyPr/>
          <a:lstStyle>
            <a:lvl1pPr marL="0" indent="0" algn="ctr">
              <a:buNone/>
              <a:defRPr sz="2400" b="1" baseline="0">
                <a:solidFill>
                  <a:schemeClr val="bg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Visitor’s Name Here</a:t>
            </a:r>
          </a:p>
        </p:txBody>
      </p:sp>
      <p:sp>
        <p:nvSpPr>
          <p:cNvPr id="34" name="Date Placeholder 3"/>
          <p:cNvSpPr>
            <a:spLocks noGrp="1"/>
          </p:cNvSpPr>
          <p:nvPr>
            <p:ph type="dt" sz="half" idx="10"/>
          </p:nvPr>
        </p:nvSpPr>
        <p:spPr>
          <a:xfrm>
            <a:off x="1" y="4492222"/>
            <a:ext cx="12035481" cy="365125"/>
          </a:xfrm>
          <a:prstGeom prst="rect">
            <a:avLst/>
          </a:prstGeom>
        </p:spPr>
        <p:txBody>
          <a:bodyPr/>
          <a:lstStyle>
            <a:lvl1pPr algn="r">
              <a:defRPr i="1">
                <a:solidFill>
                  <a:srgbClr val="FFC000"/>
                </a:solidFill>
                <a:latin typeface="Arial Narrow" panose="020B0606020202030204" pitchFamily="34" charset="0"/>
              </a:defRPr>
            </a:lvl1pPr>
          </a:lstStyle>
          <a:p>
            <a:endParaRPr lang="en-US" dirty="0"/>
          </a:p>
        </p:txBody>
      </p:sp>
      <p:sp>
        <p:nvSpPr>
          <p:cNvPr id="35" name="Footer Placeholder 4"/>
          <p:cNvSpPr>
            <a:spLocks noGrp="1"/>
          </p:cNvSpPr>
          <p:nvPr>
            <p:ph type="ftr" sz="quarter" idx="11"/>
          </p:nvPr>
        </p:nvSpPr>
        <p:spPr>
          <a:xfrm>
            <a:off x="4165600" y="5799028"/>
            <a:ext cx="3860800" cy="365125"/>
          </a:xfrm>
          <a:prstGeom prst="rect">
            <a:avLst/>
          </a:prstGeom>
        </p:spPr>
        <p:txBody>
          <a:bodyPr/>
          <a:lstStyle>
            <a:lvl1pPr>
              <a:defRPr sz="1400">
                <a:solidFill>
                  <a:schemeClr val="bg1"/>
                </a:solidFill>
                <a:latin typeface="Arial Narrow" panose="020B0606020202030204" pitchFamily="34" charset="0"/>
              </a:defRPr>
            </a:lvl1pPr>
          </a:lstStyle>
          <a:p>
            <a:pPr algn="ctr"/>
            <a:endParaRPr lang="en-US" dirty="0"/>
          </a:p>
        </p:txBody>
      </p:sp>
      <p:sp>
        <p:nvSpPr>
          <p:cNvPr id="36" name="Slide Number Placeholder 5"/>
          <p:cNvSpPr>
            <a:spLocks noGrp="1"/>
          </p:cNvSpPr>
          <p:nvPr>
            <p:ph type="sldNum" sz="quarter" idx="12"/>
          </p:nvPr>
        </p:nvSpPr>
        <p:spPr>
          <a:xfrm>
            <a:off x="1" y="6569078"/>
            <a:ext cx="12191999" cy="288925"/>
          </a:xfrm>
          <a:prstGeom prst="rect">
            <a:avLst/>
          </a:prstGeom>
        </p:spPr>
        <p:txBody>
          <a:bodyPr/>
          <a:lstStyle>
            <a:lvl1pPr algn="ctr">
              <a:defRPr sz="900"/>
            </a:lvl1pPr>
          </a:lstStyle>
          <a:p>
            <a:pPr fontAlgn="base">
              <a:spcBef>
                <a:spcPct val="0"/>
              </a:spcBef>
              <a:spcAft>
                <a:spcPct val="0"/>
              </a:spcAft>
            </a:pPr>
            <a:r>
              <a:rPr lang="en-US" altLang="en-US" dirty="0">
                <a:solidFill>
                  <a:srgbClr val="FFC000"/>
                </a:solidFill>
                <a:latin typeface="Arial Narrow" panose="020B0606020202030204" pitchFamily="34" charset="0"/>
              </a:rPr>
              <a:t>Distribution Statement  Here:.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a:t>
            </a:fld>
            <a:endParaRPr lang="en-US" altLang="en-US" dirty="0">
              <a:solidFill>
                <a:srgbClr val="FFC000"/>
              </a:solidFill>
              <a:latin typeface="Arial Narrow" panose="020B0606020202030204" pitchFamily="34" charset="0"/>
            </a:endParaRPr>
          </a:p>
        </p:txBody>
      </p:sp>
      <p:sp>
        <p:nvSpPr>
          <p:cNvPr id="40" name="Text Placeholder 2"/>
          <p:cNvSpPr>
            <a:spLocks noGrp="1"/>
          </p:cNvSpPr>
          <p:nvPr>
            <p:ph type="body" idx="13"/>
          </p:nvPr>
        </p:nvSpPr>
        <p:spPr>
          <a:xfrm>
            <a:off x="0" y="5181600"/>
            <a:ext cx="12192000" cy="520700"/>
          </a:xfrm>
          <a:prstGeom prst="rect">
            <a:avLst/>
          </a:prstGeom>
        </p:spPr>
        <p:txBody>
          <a:bodyPr anchor="b"/>
          <a:lstStyle>
            <a:lvl1pPr marL="0" indent="0" algn="ctr">
              <a:buNone/>
              <a:defRPr sz="1600" i="1">
                <a:solidFill>
                  <a:schemeClr val="bg1"/>
                </a:solidFill>
                <a:latin typeface="Arial Narrow" panose="020B0606020202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3135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7" name="Group 16"/>
          <p:cNvGrpSpPr/>
          <p:nvPr userDrawn="1"/>
        </p:nvGrpSpPr>
        <p:grpSpPr>
          <a:xfrm>
            <a:off x="0" y="2"/>
            <a:ext cx="12192000" cy="1290533"/>
            <a:chOff x="0" y="0"/>
            <a:chExt cx="12192000" cy="1290533"/>
          </a:xfrm>
        </p:grpSpPr>
        <p:sp>
          <p:nvSpPr>
            <p:cNvPr id="19" name="Rectangle 18"/>
            <p:cNvSpPr/>
            <p:nvPr/>
          </p:nvSpPr>
          <p:spPr bwMode="auto">
            <a:xfrm>
              <a:off x="0" y="0"/>
              <a:ext cx="12192000" cy="1290533"/>
            </a:xfrm>
            <a:prstGeom prst="rect">
              <a:avLst/>
            </a:prstGeom>
            <a:solidFill>
              <a:srgbClr val="0A28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grpSp>
          <p:nvGrpSpPr>
            <p:cNvPr id="20" name="Group 19"/>
            <p:cNvGrpSpPr/>
            <p:nvPr userDrawn="1"/>
          </p:nvGrpSpPr>
          <p:grpSpPr>
            <a:xfrm>
              <a:off x="10151344" y="0"/>
              <a:ext cx="2040656" cy="1290533"/>
              <a:chOff x="9652000" y="-72228"/>
              <a:chExt cx="2548656" cy="1747416"/>
            </a:xfrm>
          </p:grpSpPr>
          <p:sp>
            <p:nvSpPr>
              <p:cNvPr id="21" name="Rectangle 5"/>
              <p:cNvSpPr/>
              <p:nvPr/>
            </p:nvSpPr>
            <p:spPr bwMode="auto">
              <a:xfrm>
                <a:off x="9652000" y="-72228"/>
                <a:ext cx="2547707" cy="1747416"/>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 name="connsiteX4" fmla="*/ 0 w 762000"/>
                  <a:gd name="connsiteY4" fmla="*/ 0 h 762000"/>
                  <a:gd name="connsiteX0" fmla="*/ 0 w 765175"/>
                  <a:gd name="connsiteY0" fmla="*/ 41275 h 803275"/>
                  <a:gd name="connsiteX1" fmla="*/ 765175 w 765175"/>
                  <a:gd name="connsiteY1" fmla="*/ 0 h 803275"/>
                  <a:gd name="connsiteX2" fmla="*/ 762000 w 765175"/>
                  <a:gd name="connsiteY2" fmla="*/ 803275 h 803275"/>
                  <a:gd name="connsiteX3" fmla="*/ 0 w 765175"/>
                  <a:gd name="connsiteY3" fmla="*/ 803275 h 803275"/>
                  <a:gd name="connsiteX4" fmla="*/ 0 w 765175"/>
                  <a:gd name="connsiteY4" fmla="*/ 41275 h 803275"/>
                  <a:gd name="connsiteX0" fmla="*/ 15875 w 765175"/>
                  <a:gd name="connsiteY0" fmla="*/ 0 h 803275"/>
                  <a:gd name="connsiteX1" fmla="*/ 765175 w 765175"/>
                  <a:gd name="connsiteY1" fmla="*/ 0 h 803275"/>
                  <a:gd name="connsiteX2" fmla="*/ 762000 w 765175"/>
                  <a:gd name="connsiteY2" fmla="*/ 803275 h 803275"/>
                  <a:gd name="connsiteX3" fmla="*/ 0 w 765175"/>
                  <a:gd name="connsiteY3" fmla="*/ 803275 h 803275"/>
                  <a:gd name="connsiteX4" fmla="*/ 15875 w 765175"/>
                  <a:gd name="connsiteY4" fmla="*/ 0 h 803275"/>
                  <a:gd name="connsiteX0" fmla="*/ 469900 w 1219200"/>
                  <a:gd name="connsiteY0" fmla="*/ 0 h 806450"/>
                  <a:gd name="connsiteX1" fmla="*/ 1219200 w 1219200"/>
                  <a:gd name="connsiteY1" fmla="*/ 0 h 806450"/>
                  <a:gd name="connsiteX2" fmla="*/ 1216025 w 1219200"/>
                  <a:gd name="connsiteY2" fmla="*/ 803275 h 806450"/>
                  <a:gd name="connsiteX3" fmla="*/ 0 w 1219200"/>
                  <a:gd name="connsiteY3" fmla="*/ 806450 h 806450"/>
                  <a:gd name="connsiteX4" fmla="*/ 469900 w 1219200"/>
                  <a:gd name="connsiteY4" fmla="*/ 0 h 806450"/>
                  <a:gd name="connsiteX0" fmla="*/ 447040 w 1196340"/>
                  <a:gd name="connsiteY0" fmla="*/ 0 h 852170"/>
                  <a:gd name="connsiteX1" fmla="*/ 1196340 w 1196340"/>
                  <a:gd name="connsiteY1" fmla="*/ 0 h 852170"/>
                  <a:gd name="connsiteX2" fmla="*/ 1193165 w 1196340"/>
                  <a:gd name="connsiteY2" fmla="*/ 803275 h 852170"/>
                  <a:gd name="connsiteX3" fmla="*/ 0 w 1196340"/>
                  <a:gd name="connsiteY3" fmla="*/ 852170 h 852170"/>
                  <a:gd name="connsiteX4" fmla="*/ 447040 w 1196340"/>
                  <a:gd name="connsiteY4" fmla="*/ 0 h 852170"/>
                  <a:gd name="connsiteX0" fmla="*/ 447040 w 1196340"/>
                  <a:gd name="connsiteY0" fmla="*/ 0 h 856615"/>
                  <a:gd name="connsiteX1" fmla="*/ 1196340 w 1196340"/>
                  <a:gd name="connsiteY1" fmla="*/ 0 h 856615"/>
                  <a:gd name="connsiteX2" fmla="*/ 1188085 w 1196340"/>
                  <a:gd name="connsiteY2" fmla="*/ 856615 h 856615"/>
                  <a:gd name="connsiteX3" fmla="*/ 0 w 1196340"/>
                  <a:gd name="connsiteY3" fmla="*/ 852170 h 856615"/>
                  <a:gd name="connsiteX4" fmla="*/ 447040 w 1196340"/>
                  <a:gd name="connsiteY4" fmla="*/ 0 h 856615"/>
                  <a:gd name="connsiteX0" fmla="*/ 447040 w 1196340"/>
                  <a:gd name="connsiteY0" fmla="*/ 0 h 856615"/>
                  <a:gd name="connsiteX1" fmla="*/ 1196340 w 1196340"/>
                  <a:gd name="connsiteY1" fmla="*/ 0 h 856615"/>
                  <a:gd name="connsiteX2" fmla="*/ 1195705 w 1196340"/>
                  <a:gd name="connsiteY2" fmla="*/ 856615 h 856615"/>
                  <a:gd name="connsiteX3" fmla="*/ 0 w 1196340"/>
                  <a:gd name="connsiteY3" fmla="*/ 852170 h 856615"/>
                  <a:gd name="connsiteX4" fmla="*/ 447040 w 1196340"/>
                  <a:gd name="connsiteY4" fmla="*/ 0 h 856615"/>
                  <a:gd name="connsiteX0" fmla="*/ 441960 w 1191260"/>
                  <a:gd name="connsiteY0" fmla="*/ 0 h 856615"/>
                  <a:gd name="connsiteX1" fmla="*/ 1191260 w 1191260"/>
                  <a:gd name="connsiteY1" fmla="*/ 0 h 856615"/>
                  <a:gd name="connsiteX2" fmla="*/ 1190625 w 1191260"/>
                  <a:gd name="connsiteY2" fmla="*/ 856615 h 856615"/>
                  <a:gd name="connsiteX3" fmla="*/ 0 w 1191260"/>
                  <a:gd name="connsiteY3" fmla="*/ 854710 h 856615"/>
                  <a:gd name="connsiteX4" fmla="*/ 441960 w 1191260"/>
                  <a:gd name="connsiteY4" fmla="*/ 0 h 856615"/>
                  <a:gd name="connsiteX0" fmla="*/ 441960 w 1193344"/>
                  <a:gd name="connsiteY0" fmla="*/ 0 h 854710"/>
                  <a:gd name="connsiteX1" fmla="*/ 1191260 w 1193344"/>
                  <a:gd name="connsiteY1" fmla="*/ 0 h 854710"/>
                  <a:gd name="connsiteX2" fmla="*/ 1193165 w 1193344"/>
                  <a:gd name="connsiteY2" fmla="*/ 854075 h 854710"/>
                  <a:gd name="connsiteX3" fmla="*/ 0 w 1193344"/>
                  <a:gd name="connsiteY3" fmla="*/ 854710 h 854710"/>
                  <a:gd name="connsiteX4" fmla="*/ 441960 w 1193344"/>
                  <a:gd name="connsiteY4" fmla="*/ 0 h 854710"/>
                  <a:gd name="connsiteX0" fmla="*/ 535940 w 1193344"/>
                  <a:gd name="connsiteY0" fmla="*/ 0 h 913130"/>
                  <a:gd name="connsiteX1" fmla="*/ 1191260 w 1193344"/>
                  <a:gd name="connsiteY1" fmla="*/ 58420 h 913130"/>
                  <a:gd name="connsiteX2" fmla="*/ 1193165 w 1193344"/>
                  <a:gd name="connsiteY2" fmla="*/ 912495 h 913130"/>
                  <a:gd name="connsiteX3" fmla="*/ 0 w 1193344"/>
                  <a:gd name="connsiteY3" fmla="*/ 913130 h 913130"/>
                  <a:gd name="connsiteX4" fmla="*/ 535940 w 1193344"/>
                  <a:gd name="connsiteY4" fmla="*/ 0 h 913130"/>
                  <a:gd name="connsiteX0" fmla="*/ 535940 w 1196340"/>
                  <a:gd name="connsiteY0" fmla="*/ 0 h 913130"/>
                  <a:gd name="connsiteX1" fmla="*/ 1196340 w 1196340"/>
                  <a:gd name="connsiteY1" fmla="*/ 2540 h 913130"/>
                  <a:gd name="connsiteX2" fmla="*/ 1193165 w 1196340"/>
                  <a:gd name="connsiteY2" fmla="*/ 912495 h 913130"/>
                  <a:gd name="connsiteX3" fmla="*/ 0 w 1196340"/>
                  <a:gd name="connsiteY3" fmla="*/ 913130 h 913130"/>
                  <a:gd name="connsiteX4" fmla="*/ 535940 w 1196340"/>
                  <a:gd name="connsiteY4" fmla="*/ 0 h 913130"/>
                  <a:gd name="connsiteX0" fmla="*/ 548640 w 1209040"/>
                  <a:gd name="connsiteY0" fmla="*/ 0 h 915670"/>
                  <a:gd name="connsiteX1" fmla="*/ 1209040 w 1209040"/>
                  <a:gd name="connsiteY1" fmla="*/ 2540 h 915670"/>
                  <a:gd name="connsiteX2" fmla="*/ 1205865 w 1209040"/>
                  <a:gd name="connsiteY2" fmla="*/ 912495 h 915670"/>
                  <a:gd name="connsiteX3" fmla="*/ 0 w 1209040"/>
                  <a:gd name="connsiteY3" fmla="*/ 915670 h 915670"/>
                  <a:gd name="connsiteX4" fmla="*/ 548640 w 1209040"/>
                  <a:gd name="connsiteY4" fmla="*/ 0 h 915670"/>
                  <a:gd name="connsiteX0" fmla="*/ 553720 w 1214120"/>
                  <a:gd name="connsiteY0" fmla="*/ 0 h 913130"/>
                  <a:gd name="connsiteX1" fmla="*/ 1214120 w 1214120"/>
                  <a:gd name="connsiteY1" fmla="*/ 2540 h 913130"/>
                  <a:gd name="connsiteX2" fmla="*/ 1210945 w 1214120"/>
                  <a:gd name="connsiteY2" fmla="*/ 912495 h 913130"/>
                  <a:gd name="connsiteX3" fmla="*/ 0 w 1214120"/>
                  <a:gd name="connsiteY3" fmla="*/ 913130 h 913130"/>
                  <a:gd name="connsiteX4" fmla="*/ 553720 w 1214120"/>
                  <a:gd name="connsiteY4" fmla="*/ 0 h 913130"/>
                  <a:gd name="connsiteX0" fmla="*/ 553720 w 1402080"/>
                  <a:gd name="connsiteY0" fmla="*/ 0 h 913130"/>
                  <a:gd name="connsiteX1" fmla="*/ 1402080 w 1402080"/>
                  <a:gd name="connsiteY1" fmla="*/ 10160 h 913130"/>
                  <a:gd name="connsiteX2" fmla="*/ 1210945 w 1402080"/>
                  <a:gd name="connsiteY2" fmla="*/ 912495 h 913130"/>
                  <a:gd name="connsiteX3" fmla="*/ 0 w 1402080"/>
                  <a:gd name="connsiteY3" fmla="*/ 913130 h 913130"/>
                  <a:gd name="connsiteX4" fmla="*/ 553720 w 1402080"/>
                  <a:gd name="connsiteY4" fmla="*/ 0 h 913130"/>
                  <a:gd name="connsiteX0" fmla="*/ 553720 w 1402080"/>
                  <a:gd name="connsiteY0" fmla="*/ 0 h 913130"/>
                  <a:gd name="connsiteX1" fmla="*/ 1402080 w 1402080"/>
                  <a:gd name="connsiteY1" fmla="*/ 2540 h 913130"/>
                  <a:gd name="connsiteX2" fmla="*/ 1210945 w 1402080"/>
                  <a:gd name="connsiteY2" fmla="*/ 912495 h 913130"/>
                  <a:gd name="connsiteX3" fmla="*/ 0 w 1402080"/>
                  <a:gd name="connsiteY3" fmla="*/ 913130 h 913130"/>
                  <a:gd name="connsiteX4" fmla="*/ 553720 w 1402080"/>
                  <a:gd name="connsiteY4" fmla="*/ 0 h 913130"/>
                  <a:gd name="connsiteX0" fmla="*/ 553720 w 1402080"/>
                  <a:gd name="connsiteY0" fmla="*/ 0 h 915035"/>
                  <a:gd name="connsiteX1" fmla="*/ 1402080 w 1402080"/>
                  <a:gd name="connsiteY1" fmla="*/ 2540 h 915035"/>
                  <a:gd name="connsiteX2" fmla="*/ 1398905 w 1402080"/>
                  <a:gd name="connsiteY2" fmla="*/ 915035 h 915035"/>
                  <a:gd name="connsiteX3" fmla="*/ 0 w 1402080"/>
                  <a:gd name="connsiteY3" fmla="*/ 913130 h 915035"/>
                  <a:gd name="connsiteX4" fmla="*/ 553720 w 1402080"/>
                  <a:gd name="connsiteY4" fmla="*/ 0 h 915035"/>
                  <a:gd name="connsiteX0" fmla="*/ 553720 w 1399540"/>
                  <a:gd name="connsiteY0" fmla="*/ 0 h 915035"/>
                  <a:gd name="connsiteX1" fmla="*/ 1399540 w 1399540"/>
                  <a:gd name="connsiteY1" fmla="*/ 5080 h 915035"/>
                  <a:gd name="connsiteX2" fmla="*/ 1398905 w 1399540"/>
                  <a:gd name="connsiteY2" fmla="*/ 915035 h 915035"/>
                  <a:gd name="connsiteX3" fmla="*/ 0 w 1399540"/>
                  <a:gd name="connsiteY3" fmla="*/ 913130 h 915035"/>
                  <a:gd name="connsiteX4" fmla="*/ 553720 w 1399540"/>
                  <a:gd name="connsiteY4" fmla="*/ 0 h 915035"/>
                  <a:gd name="connsiteX0" fmla="*/ 553720 w 1402080"/>
                  <a:gd name="connsiteY0" fmla="*/ 0 h 915035"/>
                  <a:gd name="connsiteX1" fmla="*/ 1402080 w 1402080"/>
                  <a:gd name="connsiteY1" fmla="*/ 0 h 915035"/>
                  <a:gd name="connsiteX2" fmla="*/ 1398905 w 1402080"/>
                  <a:gd name="connsiteY2" fmla="*/ 915035 h 915035"/>
                  <a:gd name="connsiteX3" fmla="*/ 0 w 1402080"/>
                  <a:gd name="connsiteY3" fmla="*/ 913130 h 915035"/>
                  <a:gd name="connsiteX4" fmla="*/ 553720 w 1402080"/>
                  <a:gd name="connsiteY4" fmla="*/ 0 h 915035"/>
                  <a:gd name="connsiteX0" fmla="*/ 553720 w 1529080"/>
                  <a:gd name="connsiteY0" fmla="*/ 0 h 915035"/>
                  <a:gd name="connsiteX1" fmla="*/ 1529080 w 1529080"/>
                  <a:gd name="connsiteY1" fmla="*/ 25400 h 915035"/>
                  <a:gd name="connsiteX2" fmla="*/ 1398905 w 1529080"/>
                  <a:gd name="connsiteY2" fmla="*/ 915035 h 915035"/>
                  <a:gd name="connsiteX3" fmla="*/ 0 w 1529080"/>
                  <a:gd name="connsiteY3" fmla="*/ 913130 h 915035"/>
                  <a:gd name="connsiteX4" fmla="*/ 553720 w 1529080"/>
                  <a:gd name="connsiteY4" fmla="*/ 0 h 915035"/>
                  <a:gd name="connsiteX0" fmla="*/ 553720 w 1526540"/>
                  <a:gd name="connsiteY0" fmla="*/ 0 h 915035"/>
                  <a:gd name="connsiteX1" fmla="*/ 1526540 w 1526540"/>
                  <a:gd name="connsiteY1" fmla="*/ 0 h 915035"/>
                  <a:gd name="connsiteX2" fmla="*/ 1398905 w 1526540"/>
                  <a:gd name="connsiteY2" fmla="*/ 915035 h 915035"/>
                  <a:gd name="connsiteX3" fmla="*/ 0 w 1526540"/>
                  <a:gd name="connsiteY3" fmla="*/ 913130 h 915035"/>
                  <a:gd name="connsiteX4" fmla="*/ 553720 w 1526540"/>
                  <a:gd name="connsiteY4" fmla="*/ 0 h 915035"/>
                  <a:gd name="connsiteX0" fmla="*/ 553720 w 1528624"/>
                  <a:gd name="connsiteY0" fmla="*/ 0 h 917575"/>
                  <a:gd name="connsiteX1" fmla="*/ 1526540 w 1528624"/>
                  <a:gd name="connsiteY1" fmla="*/ 0 h 917575"/>
                  <a:gd name="connsiteX2" fmla="*/ 1528445 w 1528624"/>
                  <a:gd name="connsiteY2" fmla="*/ 917575 h 917575"/>
                  <a:gd name="connsiteX3" fmla="*/ 0 w 1528624"/>
                  <a:gd name="connsiteY3" fmla="*/ 913130 h 917575"/>
                  <a:gd name="connsiteX4" fmla="*/ 553720 w 1528624"/>
                  <a:gd name="connsiteY4" fmla="*/ 0 h 917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624" h="917575">
                    <a:moveTo>
                      <a:pt x="553720" y="0"/>
                    </a:moveTo>
                    <a:lnTo>
                      <a:pt x="1526540" y="0"/>
                    </a:lnTo>
                    <a:cubicBezTo>
                      <a:pt x="1525482" y="267758"/>
                      <a:pt x="1529503" y="649817"/>
                      <a:pt x="1528445" y="917575"/>
                    </a:cubicBezTo>
                    <a:lnTo>
                      <a:pt x="0" y="913130"/>
                    </a:lnTo>
                    <a:lnTo>
                      <a:pt x="553720" y="0"/>
                    </a:lnTo>
                    <a:close/>
                  </a:path>
                </a:pathLst>
              </a:custGeom>
              <a:solidFill>
                <a:srgbClr val="FAB90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sp>
            <p:nvSpPr>
              <p:cNvPr id="22" name="Rectangle 5"/>
              <p:cNvSpPr/>
              <p:nvPr/>
            </p:nvSpPr>
            <p:spPr bwMode="auto">
              <a:xfrm>
                <a:off x="10049936" y="261764"/>
                <a:ext cx="2150720" cy="1413424"/>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 name="connsiteX4" fmla="*/ 0 w 762000"/>
                  <a:gd name="connsiteY4" fmla="*/ 0 h 762000"/>
                  <a:gd name="connsiteX0" fmla="*/ 0 w 765175"/>
                  <a:gd name="connsiteY0" fmla="*/ 41275 h 803275"/>
                  <a:gd name="connsiteX1" fmla="*/ 765175 w 765175"/>
                  <a:gd name="connsiteY1" fmla="*/ 0 h 803275"/>
                  <a:gd name="connsiteX2" fmla="*/ 762000 w 765175"/>
                  <a:gd name="connsiteY2" fmla="*/ 803275 h 803275"/>
                  <a:gd name="connsiteX3" fmla="*/ 0 w 765175"/>
                  <a:gd name="connsiteY3" fmla="*/ 803275 h 803275"/>
                  <a:gd name="connsiteX4" fmla="*/ 0 w 765175"/>
                  <a:gd name="connsiteY4" fmla="*/ 41275 h 803275"/>
                  <a:gd name="connsiteX0" fmla="*/ 15875 w 765175"/>
                  <a:gd name="connsiteY0" fmla="*/ 0 h 803275"/>
                  <a:gd name="connsiteX1" fmla="*/ 765175 w 765175"/>
                  <a:gd name="connsiteY1" fmla="*/ 0 h 803275"/>
                  <a:gd name="connsiteX2" fmla="*/ 762000 w 765175"/>
                  <a:gd name="connsiteY2" fmla="*/ 803275 h 803275"/>
                  <a:gd name="connsiteX3" fmla="*/ 0 w 765175"/>
                  <a:gd name="connsiteY3" fmla="*/ 803275 h 803275"/>
                  <a:gd name="connsiteX4" fmla="*/ 15875 w 765175"/>
                  <a:gd name="connsiteY4" fmla="*/ 0 h 803275"/>
                  <a:gd name="connsiteX0" fmla="*/ 469900 w 1219200"/>
                  <a:gd name="connsiteY0" fmla="*/ 0 h 806450"/>
                  <a:gd name="connsiteX1" fmla="*/ 1219200 w 1219200"/>
                  <a:gd name="connsiteY1" fmla="*/ 0 h 806450"/>
                  <a:gd name="connsiteX2" fmla="*/ 1216025 w 1219200"/>
                  <a:gd name="connsiteY2" fmla="*/ 803275 h 806450"/>
                  <a:gd name="connsiteX3" fmla="*/ 0 w 1219200"/>
                  <a:gd name="connsiteY3" fmla="*/ 806450 h 806450"/>
                  <a:gd name="connsiteX4" fmla="*/ 469900 w 1219200"/>
                  <a:gd name="connsiteY4" fmla="*/ 0 h 806450"/>
                  <a:gd name="connsiteX0" fmla="*/ 469900 w 1450975"/>
                  <a:gd name="connsiteY0" fmla="*/ 0 h 806450"/>
                  <a:gd name="connsiteX1" fmla="*/ 1450975 w 1450975"/>
                  <a:gd name="connsiteY1" fmla="*/ 6350 h 806450"/>
                  <a:gd name="connsiteX2" fmla="*/ 1216025 w 1450975"/>
                  <a:gd name="connsiteY2" fmla="*/ 803275 h 806450"/>
                  <a:gd name="connsiteX3" fmla="*/ 0 w 1450975"/>
                  <a:gd name="connsiteY3" fmla="*/ 806450 h 806450"/>
                  <a:gd name="connsiteX4" fmla="*/ 469900 w 1450975"/>
                  <a:gd name="connsiteY4" fmla="*/ 0 h 806450"/>
                  <a:gd name="connsiteX0" fmla="*/ 469900 w 1450975"/>
                  <a:gd name="connsiteY0" fmla="*/ 0 h 812800"/>
                  <a:gd name="connsiteX1" fmla="*/ 1450975 w 1450975"/>
                  <a:gd name="connsiteY1" fmla="*/ 6350 h 812800"/>
                  <a:gd name="connsiteX2" fmla="*/ 1435100 w 1450975"/>
                  <a:gd name="connsiteY2" fmla="*/ 812800 h 812800"/>
                  <a:gd name="connsiteX3" fmla="*/ 0 w 1450975"/>
                  <a:gd name="connsiteY3" fmla="*/ 806450 h 812800"/>
                  <a:gd name="connsiteX4" fmla="*/ 469900 w 1450975"/>
                  <a:gd name="connsiteY4" fmla="*/ 0 h 812800"/>
                  <a:gd name="connsiteX0" fmla="*/ 469900 w 1450975"/>
                  <a:gd name="connsiteY0" fmla="*/ 0 h 812800"/>
                  <a:gd name="connsiteX1" fmla="*/ 1450975 w 1450975"/>
                  <a:gd name="connsiteY1" fmla="*/ 6350 h 812800"/>
                  <a:gd name="connsiteX2" fmla="*/ 1447800 w 1450975"/>
                  <a:gd name="connsiteY2" fmla="*/ 812800 h 812800"/>
                  <a:gd name="connsiteX3" fmla="*/ 0 w 1450975"/>
                  <a:gd name="connsiteY3" fmla="*/ 806450 h 812800"/>
                  <a:gd name="connsiteX4" fmla="*/ 469900 w 1450975"/>
                  <a:gd name="connsiteY4" fmla="*/ 0 h 812800"/>
                  <a:gd name="connsiteX0" fmla="*/ 469900 w 1451280"/>
                  <a:gd name="connsiteY0" fmla="*/ 0 h 812800"/>
                  <a:gd name="connsiteX1" fmla="*/ 1450975 w 1451280"/>
                  <a:gd name="connsiteY1" fmla="*/ 6350 h 812800"/>
                  <a:gd name="connsiteX2" fmla="*/ 1450975 w 1451280"/>
                  <a:gd name="connsiteY2" fmla="*/ 812800 h 812800"/>
                  <a:gd name="connsiteX3" fmla="*/ 0 w 1451280"/>
                  <a:gd name="connsiteY3" fmla="*/ 806450 h 812800"/>
                  <a:gd name="connsiteX4" fmla="*/ 469900 w 1451280"/>
                  <a:gd name="connsiteY4" fmla="*/ 0 h 812800"/>
                  <a:gd name="connsiteX0" fmla="*/ 536575 w 1451280"/>
                  <a:gd name="connsiteY0" fmla="*/ 0 h 930275"/>
                  <a:gd name="connsiteX1" fmla="*/ 1450975 w 1451280"/>
                  <a:gd name="connsiteY1" fmla="*/ 123825 h 930275"/>
                  <a:gd name="connsiteX2" fmla="*/ 1450975 w 1451280"/>
                  <a:gd name="connsiteY2" fmla="*/ 930275 h 930275"/>
                  <a:gd name="connsiteX3" fmla="*/ 0 w 1451280"/>
                  <a:gd name="connsiteY3" fmla="*/ 923925 h 930275"/>
                  <a:gd name="connsiteX4" fmla="*/ 536575 w 1451280"/>
                  <a:gd name="connsiteY4" fmla="*/ 0 h 930275"/>
                  <a:gd name="connsiteX0" fmla="*/ 536575 w 1454150"/>
                  <a:gd name="connsiteY0" fmla="*/ 0 h 930275"/>
                  <a:gd name="connsiteX1" fmla="*/ 1454150 w 1454150"/>
                  <a:gd name="connsiteY1" fmla="*/ 0 h 930275"/>
                  <a:gd name="connsiteX2" fmla="*/ 1450975 w 1454150"/>
                  <a:gd name="connsiteY2" fmla="*/ 930275 h 930275"/>
                  <a:gd name="connsiteX3" fmla="*/ 0 w 1454150"/>
                  <a:gd name="connsiteY3" fmla="*/ 923925 h 930275"/>
                  <a:gd name="connsiteX4" fmla="*/ 536575 w 1454150"/>
                  <a:gd name="connsiteY4" fmla="*/ 0 h 930275"/>
                  <a:gd name="connsiteX0" fmla="*/ 536575 w 1603375"/>
                  <a:gd name="connsiteY0" fmla="*/ 3175 h 933450"/>
                  <a:gd name="connsiteX1" fmla="*/ 1603375 w 1603375"/>
                  <a:gd name="connsiteY1" fmla="*/ 0 h 933450"/>
                  <a:gd name="connsiteX2" fmla="*/ 1450975 w 1603375"/>
                  <a:gd name="connsiteY2" fmla="*/ 933450 h 933450"/>
                  <a:gd name="connsiteX3" fmla="*/ 0 w 1603375"/>
                  <a:gd name="connsiteY3" fmla="*/ 927100 h 933450"/>
                  <a:gd name="connsiteX4" fmla="*/ 536575 w 1603375"/>
                  <a:gd name="connsiteY4" fmla="*/ 3175 h 933450"/>
                  <a:gd name="connsiteX0" fmla="*/ 536575 w 1603680"/>
                  <a:gd name="connsiteY0" fmla="*/ 3175 h 930275"/>
                  <a:gd name="connsiteX1" fmla="*/ 1603375 w 1603680"/>
                  <a:gd name="connsiteY1" fmla="*/ 0 h 930275"/>
                  <a:gd name="connsiteX2" fmla="*/ 1603375 w 1603680"/>
                  <a:gd name="connsiteY2" fmla="*/ 930275 h 930275"/>
                  <a:gd name="connsiteX3" fmla="*/ 0 w 1603680"/>
                  <a:gd name="connsiteY3" fmla="*/ 927100 h 930275"/>
                  <a:gd name="connsiteX4" fmla="*/ 536575 w 1603680"/>
                  <a:gd name="connsiteY4" fmla="*/ 3175 h 930275"/>
                  <a:gd name="connsiteX0" fmla="*/ 536575 w 1609725"/>
                  <a:gd name="connsiteY0" fmla="*/ 0 h 927100"/>
                  <a:gd name="connsiteX1" fmla="*/ 1609725 w 1609725"/>
                  <a:gd name="connsiteY1" fmla="*/ 0 h 927100"/>
                  <a:gd name="connsiteX2" fmla="*/ 1603375 w 1609725"/>
                  <a:gd name="connsiteY2" fmla="*/ 927100 h 927100"/>
                  <a:gd name="connsiteX3" fmla="*/ 0 w 1609725"/>
                  <a:gd name="connsiteY3" fmla="*/ 923925 h 927100"/>
                  <a:gd name="connsiteX4" fmla="*/ 536575 w 1609725"/>
                  <a:gd name="connsiteY4" fmla="*/ 0 h 927100"/>
                  <a:gd name="connsiteX0" fmla="*/ 536575 w 1613040"/>
                  <a:gd name="connsiteY0" fmla="*/ 0 h 927100"/>
                  <a:gd name="connsiteX1" fmla="*/ 1609725 w 1613040"/>
                  <a:gd name="connsiteY1" fmla="*/ 0 h 927100"/>
                  <a:gd name="connsiteX2" fmla="*/ 1612900 w 1613040"/>
                  <a:gd name="connsiteY2" fmla="*/ 927100 h 927100"/>
                  <a:gd name="connsiteX3" fmla="*/ 0 w 1613040"/>
                  <a:gd name="connsiteY3" fmla="*/ 923925 h 927100"/>
                  <a:gd name="connsiteX4" fmla="*/ 536575 w 1613040"/>
                  <a:gd name="connsiteY4" fmla="*/ 0 h 92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040" h="927100">
                    <a:moveTo>
                      <a:pt x="536575" y="0"/>
                    </a:moveTo>
                    <a:lnTo>
                      <a:pt x="1609725" y="0"/>
                    </a:lnTo>
                    <a:cubicBezTo>
                      <a:pt x="1608667" y="267758"/>
                      <a:pt x="1613958" y="659342"/>
                      <a:pt x="1612900" y="927100"/>
                    </a:cubicBezTo>
                    <a:lnTo>
                      <a:pt x="0" y="923925"/>
                    </a:lnTo>
                    <a:lnTo>
                      <a:pt x="536575" y="0"/>
                    </a:lnTo>
                    <a:close/>
                  </a:path>
                </a:pathLst>
              </a:custGeom>
              <a:solidFill>
                <a:srgbClr val="299D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pic>
            <p:nvPicPr>
              <p:cNvPr id="23" name="Picture 22" descr="NAVSEA Warfare Centers - Carderock Logo 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6400" y="624801"/>
                <a:ext cx="1600767" cy="813203"/>
              </a:xfrm>
              <a:prstGeom prst="rect">
                <a:avLst/>
              </a:prstGeom>
            </p:spPr>
          </p:pic>
        </p:grpSp>
      </p:grpSp>
      <p:sp>
        <p:nvSpPr>
          <p:cNvPr id="3" name="Content Placeholder 2"/>
          <p:cNvSpPr>
            <a:spLocks noGrp="1"/>
          </p:cNvSpPr>
          <p:nvPr>
            <p:ph idx="1"/>
          </p:nvPr>
        </p:nvSpPr>
        <p:spPr>
          <a:xfrm>
            <a:off x="609600" y="1600203"/>
            <a:ext cx="10972800" cy="4525963"/>
          </a:xfrm>
          <a:prstGeom prst="rect">
            <a:avLst/>
          </a:prstGeom>
        </p:spPr>
        <p:txBody>
          <a:bodyPr/>
          <a:lstStyle>
            <a:lvl1pPr marL="0" indent="0">
              <a:buNone/>
              <a:defRPr sz="2400" b="1">
                <a:solidFill>
                  <a:schemeClr val="accent1">
                    <a:lumMod val="50000"/>
                  </a:schemeClr>
                </a:solidFill>
                <a:latin typeface="Arial Narrow" panose="020B0606020202030204" pitchFamily="34" charset="0"/>
              </a:defRPr>
            </a:lvl1pPr>
            <a:lvl2pPr marL="742950" indent="-285750">
              <a:buFont typeface="Arial" panose="020B0604020202020204" pitchFamily="34" charset="0"/>
              <a:buChar char="•"/>
              <a:defRPr sz="2000">
                <a:solidFill>
                  <a:schemeClr val="accent1">
                    <a:lumMod val="50000"/>
                  </a:schemeClr>
                </a:solidFill>
                <a:latin typeface="Arial Narrow" panose="020B0606020202030204" pitchFamily="34" charset="0"/>
              </a:defRPr>
            </a:lvl2pPr>
            <a:lvl3pPr marL="1143000" indent="-228600">
              <a:buFont typeface="Arial" panose="020B0604020202020204" pitchFamily="34" charset="0"/>
              <a:buChar char="•"/>
              <a:defRPr sz="1800">
                <a:solidFill>
                  <a:schemeClr val="accent1">
                    <a:lumMod val="50000"/>
                  </a:schemeClr>
                </a:solidFill>
                <a:latin typeface="Arial Narrow" panose="020B0606020202030204" pitchFamily="34" charset="0"/>
              </a:defRPr>
            </a:lvl3pPr>
            <a:lvl4pPr marL="1600200" indent="-228600">
              <a:buFont typeface="Arial" panose="020B0604020202020204" pitchFamily="34" charset="0"/>
              <a:buChar char="•"/>
              <a:defRPr sz="1600">
                <a:solidFill>
                  <a:schemeClr val="accent1">
                    <a:lumMod val="50000"/>
                  </a:schemeClr>
                </a:solidFill>
                <a:latin typeface="Arial Narrow" panose="020B0606020202030204" pitchFamily="34" charset="0"/>
              </a:defRPr>
            </a:lvl4pPr>
            <a:lvl5pPr marL="2057400" indent="-228600">
              <a:buFont typeface="Arial" panose="020B0604020202020204" pitchFamily="34" charset="0"/>
              <a:buChar char="•"/>
              <a:defRPr sz="1400">
                <a:solidFill>
                  <a:schemeClr val="accent1">
                    <a:lumMod val="50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9600" y="274638"/>
            <a:ext cx="10972800" cy="715962"/>
          </a:xfrm>
          <a:prstGeom prst="rect">
            <a:avLst/>
          </a:prstGeom>
        </p:spPr>
        <p:txBody>
          <a:bodyPr/>
          <a:lstStyle>
            <a:lvl1pPr algn="l">
              <a:defRPr sz="3600">
                <a:solidFill>
                  <a:schemeClr val="bg1"/>
                </a:solidFill>
                <a:latin typeface="Arial Narrow" panose="020B0606020202030204" pitchFamily="34" charset="0"/>
              </a:defRPr>
            </a:lvl1pPr>
          </a:lstStyle>
          <a:p>
            <a:r>
              <a:rPr lang="en-US" dirty="0"/>
              <a:t>Click to edit Master title style</a:t>
            </a:r>
          </a:p>
        </p:txBody>
      </p:sp>
      <p:grpSp>
        <p:nvGrpSpPr>
          <p:cNvPr id="12" name="Group 11"/>
          <p:cNvGrpSpPr/>
          <p:nvPr userDrawn="1"/>
        </p:nvGrpSpPr>
        <p:grpSpPr>
          <a:xfrm>
            <a:off x="0" y="6548805"/>
            <a:ext cx="12192000" cy="309580"/>
            <a:chOff x="0" y="6548805"/>
            <a:chExt cx="9144000" cy="309580"/>
          </a:xfrm>
        </p:grpSpPr>
        <p:sp>
          <p:nvSpPr>
            <p:cNvPr id="13" name="Rectangle 12"/>
            <p:cNvSpPr/>
            <p:nvPr/>
          </p:nvSpPr>
          <p:spPr bwMode="auto">
            <a:xfrm flipV="1">
              <a:off x="0" y="6629400"/>
              <a:ext cx="9144000" cy="228600"/>
            </a:xfrm>
            <a:prstGeom prst="rect">
              <a:avLst/>
            </a:prstGeom>
            <a:solidFill>
              <a:srgbClr val="0A27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sp>
          <p:nvSpPr>
            <p:cNvPr id="14" name="Rectangle 6"/>
            <p:cNvSpPr/>
            <p:nvPr/>
          </p:nvSpPr>
          <p:spPr bwMode="auto">
            <a:xfrm>
              <a:off x="311150" y="6573820"/>
              <a:ext cx="2940050" cy="284180"/>
            </a:xfrm>
            <a:custGeom>
              <a:avLst/>
              <a:gdLst>
                <a:gd name="connsiteX0" fmla="*/ 0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0 w 2946400"/>
                <a:gd name="connsiteY4" fmla="*/ 0 h 381000"/>
                <a:gd name="connsiteX0" fmla="*/ 149225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149225 w 2946400"/>
                <a:gd name="connsiteY4" fmla="*/ 0 h 381000"/>
                <a:gd name="connsiteX0" fmla="*/ 219075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19075 w 3016250"/>
                <a:gd name="connsiteY4" fmla="*/ 0 h 384175"/>
                <a:gd name="connsiteX0" fmla="*/ 241300 w 3016250"/>
                <a:gd name="connsiteY0" fmla="*/ 3175 h 384175"/>
                <a:gd name="connsiteX1" fmla="*/ 3016250 w 3016250"/>
                <a:gd name="connsiteY1" fmla="*/ 0 h 384175"/>
                <a:gd name="connsiteX2" fmla="*/ 3016250 w 3016250"/>
                <a:gd name="connsiteY2" fmla="*/ 381000 h 384175"/>
                <a:gd name="connsiteX3" fmla="*/ 0 w 3016250"/>
                <a:gd name="connsiteY3" fmla="*/ 384175 h 384175"/>
                <a:gd name="connsiteX4" fmla="*/ 241300 w 3016250"/>
                <a:gd name="connsiteY4" fmla="*/ 3175 h 384175"/>
                <a:gd name="connsiteX0" fmla="*/ 228600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28600 w 3016250"/>
                <a:gd name="connsiteY4" fmla="*/ 0 h 384175"/>
                <a:gd name="connsiteX0" fmla="*/ 222250 w 3009900"/>
                <a:gd name="connsiteY0" fmla="*/ 0 h 384175"/>
                <a:gd name="connsiteX1" fmla="*/ 3009900 w 3009900"/>
                <a:gd name="connsiteY1" fmla="*/ 0 h 384175"/>
                <a:gd name="connsiteX2" fmla="*/ 3009900 w 3009900"/>
                <a:gd name="connsiteY2" fmla="*/ 381000 h 384175"/>
                <a:gd name="connsiteX3" fmla="*/ 0 w 3009900"/>
                <a:gd name="connsiteY3" fmla="*/ 384175 h 384175"/>
                <a:gd name="connsiteX4" fmla="*/ 222250 w 3009900"/>
                <a:gd name="connsiteY4" fmla="*/ 0 h 384175"/>
                <a:gd name="connsiteX0" fmla="*/ 222250 w 3194050"/>
                <a:gd name="connsiteY0" fmla="*/ 0 h 384175"/>
                <a:gd name="connsiteX1" fmla="*/ 3194050 w 3194050"/>
                <a:gd name="connsiteY1" fmla="*/ 3175 h 384175"/>
                <a:gd name="connsiteX2" fmla="*/ 3009900 w 3194050"/>
                <a:gd name="connsiteY2" fmla="*/ 381000 h 384175"/>
                <a:gd name="connsiteX3" fmla="*/ 0 w 3194050"/>
                <a:gd name="connsiteY3" fmla="*/ 384175 h 384175"/>
                <a:gd name="connsiteX4" fmla="*/ 222250 w 3194050"/>
                <a:gd name="connsiteY4" fmla="*/ 0 h 384175"/>
                <a:gd name="connsiteX0" fmla="*/ 222250 w 3206750"/>
                <a:gd name="connsiteY0" fmla="*/ 3175 h 387350"/>
                <a:gd name="connsiteX1" fmla="*/ 3206750 w 3206750"/>
                <a:gd name="connsiteY1" fmla="*/ 0 h 387350"/>
                <a:gd name="connsiteX2" fmla="*/ 3009900 w 3206750"/>
                <a:gd name="connsiteY2" fmla="*/ 384175 h 387350"/>
                <a:gd name="connsiteX3" fmla="*/ 0 w 3206750"/>
                <a:gd name="connsiteY3" fmla="*/ 387350 h 387350"/>
                <a:gd name="connsiteX4" fmla="*/ 222250 w 3206750"/>
                <a:gd name="connsiteY4" fmla="*/ 3175 h 387350"/>
                <a:gd name="connsiteX0" fmla="*/ 189749 w 3206750"/>
                <a:gd name="connsiteY0" fmla="*/ 60954 h 387350"/>
                <a:gd name="connsiteX1" fmla="*/ 3206750 w 3206750"/>
                <a:gd name="connsiteY1" fmla="*/ 0 h 387350"/>
                <a:gd name="connsiteX2" fmla="*/ 3009900 w 3206750"/>
                <a:gd name="connsiteY2" fmla="*/ 384175 h 387350"/>
                <a:gd name="connsiteX3" fmla="*/ 0 w 3206750"/>
                <a:gd name="connsiteY3" fmla="*/ 387350 h 387350"/>
                <a:gd name="connsiteX4" fmla="*/ 189749 w 3206750"/>
                <a:gd name="connsiteY4" fmla="*/ 60954 h 387350"/>
                <a:gd name="connsiteX0" fmla="*/ 189749 w 3159804"/>
                <a:gd name="connsiteY0" fmla="*/ 0 h 326396"/>
                <a:gd name="connsiteX1" fmla="*/ 3159804 w 3159804"/>
                <a:gd name="connsiteY1" fmla="*/ 29326 h 326396"/>
                <a:gd name="connsiteX2" fmla="*/ 3009900 w 3159804"/>
                <a:gd name="connsiteY2" fmla="*/ 323221 h 326396"/>
                <a:gd name="connsiteX3" fmla="*/ 0 w 3159804"/>
                <a:gd name="connsiteY3" fmla="*/ 326396 h 326396"/>
                <a:gd name="connsiteX4" fmla="*/ 189749 w 3159804"/>
                <a:gd name="connsiteY4" fmla="*/ 0 h 326396"/>
                <a:gd name="connsiteX0" fmla="*/ 189749 w 3174249"/>
                <a:gd name="connsiteY0" fmla="*/ 3174 h 329570"/>
                <a:gd name="connsiteX1" fmla="*/ 3174249 w 3174249"/>
                <a:gd name="connsiteY1" fmla="*/ 0 h 329570"/>
                <a:gd name="connsiteX2" fmla="*/ 3009900 w 3174249"/>
                <a:gd name="connsiteY2" fmla="*/ 326395 h 329570"/>
                <a:gd name="connsiteX3" fmla="*/ 0 w 3174249"/>
                <a:gd name="connsiteY3" fmla="*/ 329570 h 329570"/>
                <a:gd name="connsiteX4" fmla="*/ 189749 w 3174249"/>
                <a:gd name="connsiteY4" fmla="*/ 3174 h 329570"/>
                <a:gd name="connsiteX0" fmla="*/ 189749 w 3170638"/>
                <a:gd name="connsiteY0" fmla="*/ 0 h 326396"/>
                <a:gd name="connsiteX1" fmla="*/ 3170638 w 3170638"/>
                <a:gd name="connsiteY1" fmla="*/ 4048 h 326396"/>
                <a:gd name="connsiteX2" fmla="*/ 3009900 w 3170638"/>
                <a:gd name="connsiteY2" fmla="*/ 323221 h 326396"/>
                <a:gd name="connsiteX3" fmla="*/ 0 w 3170638"/>
                <a:gd name="connsiteY3" fmla="*/ 326396 h 326396"/>
                <a:gd name="connsiteX4" fmla="*/ 189749 w 3170638"/>
                <a:gd name="connsiteY4" fmla="*/ 0 h 326396"/>
                <a:gd name="connsiteX0" fmla="*/ 189749 w 3170638"/>
                <a:gd name="connsiteY0" fmla="*/ 0 h 322785"/>
                <a:gd name="connsiteX1" fmla="*/ 3170638 w 3170638"/>
                <a:gd name="connsiteY1" fmla="*/ 437 h 322785"/>
                <a:gd name="connsiteX2" fmla="*/ 3009900 w 3170638"/>
                <a:gd name="connsiteY2" fmla="*/ 319610 h 322785"/>
                <a:gd name="connsiteX3" fmla="*/ 0 w 3170638"/>
                <a:gd name="connsiteY3" fmla="*/ 322785 h 322785"/>
                <a:gd name="connsiteX4" fmla="*/ 189749 w 3170638"/>
                <a:gd name="connsiteY4" fmla="*/ 0 h 322785"/>
                <a:gd name="connsiteX0" fmla="*/ 189749 w 3170638"/>
                <a:gd name="connsiteY0" fmla="*/ 0 h 323222"/>
                <a:gd name="connsiteX1" fmla="*/ 3170638 w 3170638"/>
                <a:gd name="connsiteY1" fmla="*/ 437 h 323222"/>
                <a:gd name="connsiteX2" fmla="*/ 3006289 w 3170638"/>
                <a:gd name="connsiteY2" fmla="*/ 323222 h 323222"/>
                <a:gd name="connsiteX3" fmla="*/ 0 w 3170638"/>
                <a:gd name="connsiteY3" fmla="*/ 322785 h 323222"/>
                <a:gd name="connsiteX4" fmla="*/ 189749 w 3170638"/>
                <a:gd name="connsiteY4" fmla="*/ 0 h 323222"/>
                <a:gd name="connsiteX0" fmla="*/ 189749 w 3372865"/>
                <a:gd name="connsiteY0" fmla="*/ 0 h 323222"/>
                <a:gd name="connsiteX1" fmla="*/ 3372865 w 3372865"/>
                <a:gd name="connsiteY1" fmla="*/ 437 h 323222"/>
                <a:gd name="connsiteX2" fmla="*/ 3006289 w 3372865"/>
                <a:gd name="connsiteY2" fmla="*/ 323222 h 323222"/>
                <a:gd name="connsiteX3" fmla="*/ 0 w 3372865"/>
                <a:gd name="connsiteY3" fmla="*/ 322785 h 323222"/>
                <a:gd name="connsiteX4" fmla="*/ 189749 w 3372865"/>
                <a:gd name="connsiteY4" fmla="*/ 0 h 323222"/>
                <a:gd name="connsiteX0" fmla="*/ 189749 w 3372865"/>
                <a:gd name="connsiteY0" fmla="*/ 0 h 323222"/>
                <a:gd name="connsiteX1" fmla="*/ 3372865 w 3372865"/>
                <a:gd name="connsiteY1" fmla="*/ 437 h 323222"/>
                <a:gd name="connsiteX2" fmla="*/ 3168794 w 3372865"/>
                <a:gd name="connsiteY2" fmla="*/ 323222 h 323222"/>
                <a:gd name="connsiteX3" fmla="*/ 0 w 3372865"/>
                <a:gd name="connsiteY3" fmla="*/ 322785 h 323222"/>
                <a:gd name="connsiteX4" fmla="*/ 189749 w 3372865"/>
                <a:gd name="connsiteY4" fmla="*/ 0 h 323222"/>
                <a:gd name="connsiteX0" fmla="*/ 189749 w 3333142"/>
                <a:gd name="connsiteY0" fmla="*/ 0 h 323222"/>
                <a:gd name="connsiteX1" fmla="*/ 3333142 w 3333142"/>
                <a:gd name="connsiteY1" fmla="*/ 437 h 323222"/>
                <a:gd name="connsiteX2" fmla="*/ 3168794 w 3333142"/>
                <a:gd name="connsiteY2" fmla="*/ 323222 h 323222"/>
                <a:gd name="connsiteX3" fmla="*/ 0 w 3333142"/>
                <a:gd name="connsiteY3" fmla="*/ 322785 h 323222"/>
                <a:gd name="connsiteX4" fmla="*/ 189749 w 3333142"/>
                <a:gd name="connsiteY4" fmla="*/ 0 h 323222"/>
                <a:gd name="connsiteX0" fmla="*/ 189749 w 3343976"/>
                <a:gd name="connsiteY0" fmla="*/ 0 h 323222"/>
                <a:gd name="connsiteX1" fmla="*/ 3343976 w 3343976"/>
                <a:gd name="connsiteY1" fmla="*/ 437 h 323222"/>
                <a:gd name="connsiteX2" fmla="*/ 3168794 w 3343976"/>
                <a:gd name="connsiteY2" fmla="*/ 323222 h 323222"/>
                <a:gd name="connsiteX3" fmla="*/ 0 w 3343976"/>
                <a:gd name="connsiteY3" fmla="*/ 322785 h 323222"/>
                <a:gd name="connsiteX4" fmla="*/ 189749 w 3343976"/>
                <a:gd name="connsiteY4" fmla="*/ 0 h 32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976" h="323222">
                  <a:moveTo>
                    <a:pt x="189749" y="0"/>
                  </a:moveTo>
                  <a:lnTo>
                    <a:pt x="3343976" y="437"/>
                  </a:lnTo>
                  <a:lnTo>
                    <a:pt x="3168794" y="323222"/>
                  </a:lnTo>
                  <a:lnTo>
                    <a:pt x="0" y="322785"/>
                  </a:lnTo>
                  <a:lnTo>
                    <a:pt x="189749" y="0"/>
                  </a:lnTo>
                  <a:close/>
                </a:path>
              </a:pathLst>
            </a:custGeom>
            <a:solidFill>
              <a:srgbClr val="299D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sp>
          <p:nvSpPr>
            <p:cNvPr id="15" name="Rectangle 6"/>
            <p:cNvSpPr/>
            <p:nvPr/>
          </p:nvSpPr>
          <p:spPr bwMode="auto">
            <a:xfrm>
              <a:off x="380999" y="6548805"/>
              <a:ext cx="2803525" cy="309580"/>
            </a:xfrm>
            <a:custGeom>
              <a:avLst/>
              <a:gdLst>
                <a:gd name="connsiteX0" fmla="*/ 0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0 w 2946400"/>
                <a:gd name="connsiteY4" fmla="*/ 0 h 381000"/>
                <a:gd name="connsiteX0" fmla="*/ 149225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149225 w 2946400"/>
                <a:gd name="connsiteY4" fmla="*/ 0 h 381000"/>
                <a:gd name="connsiteX0" fmla="*/ 219075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19075 w 3016250"/>
                <a:gd name="connsiteY4" fmla="*/ 0 h 384175"/>
                <a:gd name="connsiteX0" fmla="*/ 241300 w 3016250"/>
                <a:gd name="connsiteY0" fmla="*/ 3175 h 384175"/>
                <a:gd name="connsiteX1" fmla="*/ 3016250 w 3016250"/>
                <a:gd name="connsiteY1" fmla="*/ 0 h 384175"/>
                <a:gd name="connsiteX2" fmla="*/ 3016250 w 3016250"/>
                <a:gd name="connsiteY2" fmla="*/ 381000 h 384175"/>
                <a:gd name="connsiteX3" fmla="*/ 0 w 3016250"/>
                <a:gd name="connsiteY3" fmla="*/ 384175 h 384175"/>
                <a:gd name="connsiteX4" fmla="*/ 241300 w 3016250"/>
                <a:gd name="connsiteY4" fmla="*/ 3175 h 384175"/>
                <a:gd name="connsiteX0" fmla="*/ 228600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28600 w 3016250"/>
                <a:gd name="connsiteY4" fmla="*/ 0 h 384175"/>
                <a:gd name="connsiteX0" fmla="*/ 222250 w 3009900"/>
                <a:gd name="connsiteY0" fmla="*/ 0 h 384175"/>
                <a:gd name="connsiteX1" fmla="*/ 3009900 w 3009900"/>
                <a:gd name="connsiteY1" fmla="*/ 0 h 384175"/>
                <a:gd name="connsiteX2" fmla="*/ 3009900 w 3009900"/>
                <a:gd name="connsiteY2" fmla="*/ 381000 h 384175"/>
                <a:gd name="connsiteX3" fmla="*/ 0 w 3009900"/>
                <a:gd name="connsiteY3" fmla="*/ 384175 h 384175"/>
                <a:gd name="connsiteX4" fmla="*/ 222250 w 3009900"/>
                <a:gd name="connsiteY4" fmla="*/ 0 h 384175"/>
                <a:gd name="connsiteX0" fmla="*/ 222250 w 3194050"/>
                <a:gd name="connsiteY0" fmla="*/ 0 h 384175"/>
                <a:gd name="connsiteX1" fmla="*/ 3194050 w 3194050"/>
                <a:gd name="connsiteY1" fmla="*/ 3175 h 384175"/>
                <a:gd name="connsiteX2" fmla="*/ 3009900 w 3194050"/>
                <a:gd name="connsiteY2" fmla="*/ 381000 h 384175"/>
                <a:gd name="connsiteX3" fmla="*/ 0 w 3194050"/>
                <a:gd name="connsiteY3" fmla="*/ 384175 h 384175"/>
                <a:gd name="connsiteX4" fmla="*/ 222250 w 3194050"/>
                <a:gd name="connsiteY4" fmla="*/ 0 h 384175"/>
                <a:gd name="connsiteX0" fmla="*/ 222250 w 3206750"/>
                <a:gd name="connsiteY0" fmla="*/ 3175 h 387350"/>
                <a:gd name="connsiteX1" fmla="*/ 3206750 w 3206750"/>
                <a:gd name="connsiteY1" fmla="*/ 0 h 387350"/>
                <a:gd name="connsiteX2" fmla="*/ 3009900 w 3206750"/>
                <a:gd name="connsiteY2" fmla="*/ 384175 h 387350"/>
                <a:gd name="connsiteX3" fmla="*/ 0 w 3206750"/>
                <a:gd name="connsiteY3" fmla="*/ 387350 h 387350"/>
                <a:gd name="connsiteX4" fmla="*/ 222250 w 3206750"/>
                <a:gd name="connsiteY4" fmla="*/ 3175 h 387350"/>
                <a:gd name="connsiteX0" fmla="*/ 189749 w 3206750"/>
                <a:gd name="connsiteY0" fmla="*/ 60954 h 387350"/>
                <a:gd name="connsiteX1" fmla="*/ 3206750 w 3206750"/>
                <a:gd name="connsiteY1" fmla="*/ 0 h 387350"/>
                <a:gd name="connsiteX2" fmla="*/ 3009900 w 3206750"/>
                <a:gd name="connsiteY2" fmla="*/ 384175 h 387350"/>
                <a:gd name="connsiteX3" fmla="*/ 0 w 3206750"/>
                <a:gd name="connsiteY3" fmla="*/ 387350 h 387350"/>
                <a:gd name="connsiteX4" fmla="*/ 189749 w 3206750"/>
                <a:gd name="connsiteY4" fmla="*/ 60954 h 387350"/>
                <a:gd name="connsiteX0" fmla="*/ 189749 w 3159804"/>
                <a:gd name="connsiteY0" fmla="*/ 0 h 326396"/>
                <a:gd name="connsiteX1" fmla="*/ 3159804 w 3159804"/>
                <a:gd name="connsiteY1" fmla="*/ 29326 h 326396"/>
                <a:gd name="connsiteX2" fmla="*/ 3009900 w 3159804"/>
                <a:gd name="connsiteY2" fmla="*/ 323221 h 326396"/>
                <a:gd name="connsiteX3" fmla="*/ 0 w 3159804"/>
                <a:gd name="connsiteY3" fmla="*/ 326396 h 326396"/>
                <a:gd name="connsiteX4" fmla="*/ 189749 w 3159804"/>
                <a:gd name="connsiteY4" fmla="*/ 0 h 326396"/>
                <a:gd name="connsiteX0" fmla="*/ 189749 w 3174249"/>
                <a:gd name="connsiteY0" fmla="*/ 3174 h 329570"/>
                <a:gd name="connsiteX1" fmla="*/ 3174249 w 3174249"/>
                <a:gd name="connsiteY1" fmla="*/ 0 h 329570"/>
                <a:gd name="connsiteX2" fmla="*/ 3009900 w 3174249"/>
                <a:gd name="connsiteY2" fmla="*/ 326395 h 329570"/>
                <a:gd name="connsiteX3" fmla="*/ 0 w 3174249"/>
                <a:gd name="connsiteY3" fmla="*/ 329570 h 329570"/>
                <a:gd name="connsiteX4" fmla="*/ 189749 w 3174249"/>
                <a:gd name="connsiteY4" fmla="*/ 3174 h 329570"/>
                <a:gd name="connsiteX0" fmla="*/ 189749 w 3170638"/>
                <a:gd name="connsiteY0" fmla="*/ 0 h 326396"/>
                <a:gd name="connsiteX1" fmla="*/ 3170638 w 3170638"/>
                <a:gd name="connsiteY1" fmla="*/ 4048 h 326396"/>
                <a:gd name="connsiteX2" fmla="*/ 3009900 w 3170638"/>
                <a:gd name="connsiteY2" fmla="*/ 323221 h 326396"/>
                <a:gd name="connsiteX3" fmla="*/ 0 w 3170638"/>
                <a:gd name="connsiteY3" fmla="*/ 326396 h 326396"/>
                <a:gd name="connsiteX4" fmla="*/ 189749 w 3170638"/>
                <a:gd name="connsiteY4" fmla="*/ 0 h 326396"/>
                <a:gd name="connsiteX0" fmla="*/ 189749 w 3170638"/>
                <a:gd name="connsiteY0" fmla="*/ 0 h 322785"/>
                <a:gd name="connsiteX1" fmla="*/ 3170638 w 3170638"/>
                <a:gd name="connsiteY1" fmla="*/ 437 h 322785"/>
                <a:gd name="connsiteX2" fmla="*/ 3009900 w 3170638"/>
                <a:gd name="connsiteY2" fmla="*/ 319610 h 322785"/>
                <a:gd name="connsiteX3" fmla="*/ 0 w 3170638"/>
                <a:gd name="connsiteY3" fmla="*/ 322785 h 322785"/>
                <a:gd name="connsiteX4" fmla="*/ 189749 w 3170638"/>
                <a:gd name="connsiteY4" fmla="*/ 0 h 322785"/>
                <a:gd name="connsiteX0" fmla="*/ 189749 w 3170638"/>
                <a:gd name="connsiteY0" fmla="*/ 0 h 323222"/>
                <a:gd name="connsiteX1" fmla="*/ 3170638 w 3170638"/>
                <a:gd name="connsiteY1" fmla="*/ 437 h 323222"/>
                <a:gd name="connsiteX2" fmla="*/ 3006289 w 3170638"/>
                <a:gd name="connsiteY2" fmla="*/ 323222 h 323222"/>
                <a:gd name="connsiteX3" fmla="*/ 0 w 3170638"/>
                <a:gd name="connsiteY3" fmla="*/ 322785 h 323222"/>
                <a:gd name="connsiteX4" fmla="*/ 189749 w 3170638"/>
                <a:gd name="connsiteY4" fmla="*/ 0 h 323222"/>
                <a:gd name="connsiteX0" fmla="*/ 204194 w 3170638"/>
                <a:gd name="connsiteY0" fmla="*/ 0 h 344889"/>
                <a:gd name="connsiteX1" fmla="*/ 3170638 w 3170638"/>
                <a:gd name="connsiteY1" fmla="*/ 22104 h 344889"/>
                <a:gd name="connsiteX2" fmla="*/ 3006289 w 3170638"/>
                <a:gd name="connsiteY2" fmla="*/ 344889 h 344889"/>
                <a:gd name="connsiteX3" fmla="*/ 0 w 3170638"/>
                <a:gd name="connsiteY3" fmla="*/ 344452 h 344889"/>
                <a:gd name="connsiteX4" fmla="*/ 204194 w 3170638"/>
                <a:gd name="connsiteY4" fmla="*/ 0 h 344889"/>
                <a:gd name="connsiteX0" fmla="*/ 204194 w 3188694"/>
                <a:gd name="connsiteY0" fmla="*/ 6786 h 351675"/>
                <a:gd name="connsiteX1" fmla="*/ 3188694 w 3188694"/>
                <a:gd name="connsiteY1" fmla="*/ 0 h 351675"/>
                <a:gd name="connsiteX2" fmla="*/ 3006289 w 3188694"/>
                <a:gd name="connsiteY2" fmla="*/ 351675 h 351675"/>
                <a:gd name="connsiteX3" fmla="*/ 0 w 3188694"/>
                <a:gd name="connsiteY3" fmla="*/ 351238 h 351675"/>
                <a:gd name="connsiteX4" fmla="*/ 204194 w 3188694"/>
                <a:gd name="connsiteY4" fmla="*/ 6786 h 351675"/>
                <a:gd name="connsiteX0" fmla="*/ 211416 w 3188694"/>
                <a:gd name="connsiteY0" fmla="*/ 0 h 352112"/>
                <a:gd name="connsiteX1" fmla="*/ 3188694 w 3188694"/>
                <a:gd name="connsiteY1" fmla="*/ 437 h 352112"/>
                <a:gd name="connsiteX2" fmla="*/ 3006289 w 3188694"/>
                <a:gd name="connsiteY2" fmla="*/ 352112 h 352112"/>
                <a:gd name="connsiteX3" fmla="*/ 0 w 3188694"/>
                <a:gd name="connsiteY3" fmla="*/ 351675 h 352112"/>
                <a:gd name="connsiteX4" fmla="*/ 211416 w 3188694"/>
                <a:gd name="connsiteY4" fmla="*/ 0 h 352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8694" h="352112">
                  <a:moveTo>
                    <a:pt x="211416" y="0"/>
                  </a:moveTo>
                  <a:lnTo>
                    <a:pt x="3188694" y="437"/>
                  </a:lnTo>
                  <a:lnTo>
                    <a:pt x="3006289" y="352112"/>
                  </a:lnTo>
                  <a:lnTo>
                    <a:pt x="0" y="351675"/>
                  </a:lnTo>
                  <a:lnTo>
                    <a:pt x="211416" y="0"/>
                  </a:lnTo>
                  <a:close/>
                </a:path>
              </a:pathLst>
            </a:custGeom>
            <a:solidFill>
              <a:srgbClr val="FAB81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sp>
          <p:nvSpPr>
            <p:cNvPr id="16" name="TextBox 15"/>
            <p:cNvSpPr txBox="1"/>
            <p:nvPr/>
          </p:nvSpPr>
          <p:spPr>
            <a:xfrm>
              <a:off x="489858" y="6557618"/>
              <a:ext cx="2667000" cy="293157"/>
            </a:xfrm>
            <a:prstGeom prst="rect">
              <a:avLst/>
            </a:prstGeom>
            <a:noFill/>
          </p:spPr>
          <p:txBody>
            <a:bodyPr wrap="square" rtlCol="0">
              <a:spAutoFit/>
            </a:bodyPr>
            <a:lstStyle/>
            <a:p>
              <a:pPr>
                <a:lnSpc>
                  <a:spcPct val="90000"/>
                </a:lnSpc>
              </a:pPr>
              <a:r>
                <a:rPr lang="en-US" sz="1450" b="1" i="1" dirty="0">
                  <a:solidFill>
                    <a:srgbClr val="0A283F"/>
                  </a:solidFill>
                  <a:latin typeface="Arial Narrow"/>
                  <a:cs typeface="Arial Narrow"/>
                </a:rPr>
                <a:t>AMERICA’S FLEET</a:t>
              </a:r>
              <a:r>
                <a:rPr lang="en-US" sz="1450" b="1" i="1" baseline="0" dirty="0">
                  <a:solidFill>
                    <a:srgbClr val="0A283F"/>
                  </a:solidFill>
                  <a:latin typeface="Arial Narrow"/>
                  <a:cs typeface="Arial Narrow"/>
                </a:rPr>
                <a:t> </a:t>
              </a:r>
              <a:r>
                <a:rPr lang="en-US" sz="1450" b="1" i="1" dirty="0">
                  <a:solidFill>
                    <a:srgbClr val="0A283F"/>
                  </a:solidFill>
                  <a:latin typeface="Arial Narrow"/>
                  <a:cs typeface="Arial Narrow"/>
                </a:rPr>
                <a:t>STARTS HERE</a:t>
              </a:r>
            </a:p>
          </p:txBody>
        </p:sp>
      </p:grpSp>
      <p:sp>
        <p:nvSpPr>
          <p:cNvPr id="18" name="Slide Number Placeholder 5"/>
          <p:cNvSpPr>
            <a:spLocks noGrp="1"/>
          </p:cNvSpPr>
          <p:nvPr>
            <p:ph type="sldNum" sz="quarter" idx="12"/>
          </p:nvPr>
        </p:nvSpPr>
        <p:spPr>
          <a:xfrm>
            <a:off x="4470404" y="6625820"/>
            <a:ext cx="7315197" cy="235728"/>
          </a:xfrm>
          <a:prstGeom prst="rect">
            <a:avLst/>
          </a:prstGeom>
        </p:spPr>
        <p:txBody>
          <a:bodyPr/>
          <a:lstStyle>
            <a:lvl1pPr algn="l">
              <a:defRPr sz="900"/>
            </a:lvl1pPr>
          </a:lstStyle>
          <a:p>
            <a:pPr fontAlgn="base">
              <a:spcBef>
                <a:spcPct val="0"/>
              </a:spcBef>
              <a:spcAft>
                <a:spcPct val="0"/>
              </a:spcAft>
            </a:pPr>
            <a:r>
              <a:rPr lang="en-US" altLang="en-US" dirty="0">
                <a:solidFill>
                  <a:srgbClr val="FFC000"/>
                </a:solidFill>
                <a:latin typeface="Arial Narrow" panose="020B0606020202030204" pitchFamily="34" charset="0"/>
              </a:rPr>
              <a:t>Distro-D: Authorized to DoD and DoD Contractors with Export Control:.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a:t>
            </a:fld>
            <a:endParaRPr lang="en-US" altLang="en-US"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336460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12" name="Group 11"/>
          <p:cNvGrpSpPr/>
          <p:nvPr userDrawn="1"/>
        </p:nvGrpSpPr>
        <p:grpSpPr>
          <a:xfrm>
            <a:off x="0" y="2"/>
            <a:ext cx="12192000" cy="1290533"/>
            <a:chOff x="0" y="0"/>
            <a:chExt cx="12192000" cy="1290533"/>
          </a:xfrm>
        </p:grpSpPr>
        <p:sp>
          <p:nvSpPr>
            <p:cNvPr id="13" name="Rectangle 12"/>
            <p:cNvSpPr/>
            <p:nvPr/>
          </p:nvSpPr>
          <p:spPr bwMode="auto">
            <a:xfrm>
              <a:off x="0" y="0"/>
              <a:ext cx="12192000" cy="1290533"/>
            </a:xfrm>
            <a:prstGeom prst="rect">
              <a:avLst/>
            </a:prstGeom>
            <a:solidFill>
              <a:srgbClr val="0A28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grpSp>
          <p:nvGrpSpPr>
            <p:cNvPr id="14" name="Group 13"/>
            <p:cNvGrpSpPr/>
            <p:nvPr userDrawn="1"/>
          </p:nvGrpSpPr>
          <p:grpSpPr>
            <a:xfrm>
              <a:off x="10151344" y="0"/>
              <a:ext cx="2040656" cy="1290533"/>
              <a:chOff x="9652000" y="-72228"/>
              <a:chExt cx="2548656" cy="1747416"/>
            </a:xfrm>
          </p:grpSpPr>
          <p:sp>
            <p:nvSpPr>
              <p:cNvPr id="15" name="Rectangle 5"/>
              <p:cNvSpPr/>
              <p:nvPr/>
            </p:nvSpPr>
            <p:spPr bwMode="auto">
              <a:xfrm>
                <a:off x="9652000" y="-72228"/>
                <a:ext cx="2547707" cy="1747416"/>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 name="connsiteX4" fmla="*/ 0 w 762000"/>
                  <a:gd name="connsiteY4" fmla="*/ 0 h 762000"/>
                  <a:gd name="connsiteX0" fmla="*/ 0 w 765175"/>
                  <a:gd name="connsiteY0" fmla="*/ 41275 h 803275"/>
                  <a:gd name="connsiteX1" fmla="*/ 765175 w 765175"/>
                  <a:gd name="connsiteY1" fmla="*/ 0 h 803275"/>
                  <a:gd name="connsiteX2" fmla="*/ 762000 w 765175"/>
                  <a:gd name="connsiteY2" fmla="*/ 803275 h 803275"/>
                  <a:gd name="connsiteX3" fmla="*/ 0 w 765175"/>
                  <a:gd name="connsiteY3" fmla="*/ 803275 h 803275"/>
                  <a:gd name="connsiteX4" fmla="*/ 0 w 765175"/>
                  <a:gd name="connsiteY4" fmla="*/ 41275 h 803275"/>
                  <a:gd name="connsiteX0" fmla="*/ 15875 w 765175"/>
                  <a:gd name="connsiteY0" fmla="*/ 0 h 803275"/>
                  <a:gd name="connsiteX1" fmla="*/ 765175 w 765175"/>
                  <a:gd name="connsiteY1" fmla="*/ 0 h 803275"/>
                  <a:gd name="connsiteX2" fmla="*/ 762000 w 765175"/>
                  <a:gd name="connsiteY2" fmla="*/ 803275 h 803275"/>
                  <a:gd name="connsiteX3" fmla="*/ 0 w 765175"/>
                  <a:gd name="connsiteY3" fmla="*/ 803275 h 803275"/>
                  <a:gd name="connsiteX4" fmla="*/ 15875 w 765175"/>
                  <a:gd name="connsiteY4" fmla="*/ 0 h 803275"/>
                  <a:gd name="connsiteX0" fmla="*/ 469900 w 1219200"/>
                  <a:gd name="connsiteY0" fmla="*/ 0 h 806450"/>
                  <a:gd name="connsiteX1" fmla="*/ 1219200 w 1219200"/>
                  <a:gd name="connsiteY1" fmla="*/ 0 h 806450"/>
                  <a:gd name="connsiteX2" fmla="*/ 1216025 w 1219200"/>
                  <a:gd name="connsiteY2" fmla="*/ 803275 h 806450"/>
                  <a:gd name="connsiteX3" fmla="*/ 0 w 1219200"/>
                  <a:gd name="connsiteY3" fmla="*/ 806450 h 806450"/>
                  <a:gd name="connsiteX4" fmla="*/ 469900 w 1219200"/>
                  <a:gd name="connsiteY4" fmla="*/ 0 h 806450"/>
                  <a:gd name="connsiteX0" fmla="*/ 447040 w 1196340"/>
                  <a:gd name="connsiteY0" fmla="*/ 0 h 852170"/>
                  <a:gd name="connsiteX1" fmla="*/ 1196340 w 1196340"/>
                  <a:gd name="connsiteY1" fmla="*/ 0 h 852170"/>
                  <a:gd name="connsiteX2" fmla="*/ 1193165 w 1196340"/>
                  <a:gd name="connsiteY2" fmla="*/ 803275 h 852170"/>
                  <a:gd name="connsiteX3" fmla="*/ 0 w 1196340"/>
                  <a:gd name="connsiteY3" fmla="*/ 852170 h 852170"/>
                  <a:gd name="connsiteX4" fmla="*/ 447040 w 1196340"/>
                  <a:gd name="connsiteY4" fmla="*/ 0 h 852170"/>
                  <a:gd name="connsiteX0" fmla="*/ 447040 w 1196340"/>
                  <a:gd name="connsiteY0" fmla="*/ 0 h 856615"/>
                  <a:gd name="connsiteX1" fmla="*/ 1196340 w 1196340"/>
                  <a:gd name="connsiteY1" fmla="*/ 0 h 856615"/>
                  <a:gd name="connsiteX2" fmla="*/ 1188085 w 1196340"/>
                  <a:gd name="connsiteY2" fmla="*/ 856615 h 856615"/>
                  <a:gd name="connsiteX3" fmla="*/ 0 w 1196340"/>
                  <a:gd name="connsiteY3" fmla="*/ 852170 h 856615"/>
                  <a:gd name="connsiteX4" fmla="*/ 447040 w 1196340"/>
                  <a:gd name="connsiteY4" fmla="*/ 0 h 856615"/>
                  <a:gd name="connsiteX0" fmla="*/ 447040 w 1196340"/>
                  <a:gd name="connsiteY0" fmla="*/ 0 h 856615"/>
                  <a:gd name="connsiteX1" fmla="*/ 1196340 w 1196340"/>
                  <a:gd name="connsiteY1" fmla="*/ 0 h 856615"/>
                  <a:gd name="connsiteX2" fmla="*/ 1195705 w 1196340"/>
                  <a:gd name="connsiteY2" fmla="*/ 856615 h 856615"/>
                  <a:gd name="connsiteX3" fmla="*/ 0 w 1196340"/>
                  <a:gd name="connsiteY3" fmla="*/ 852170 h 856615"/>
                  <a:gd name="connsiteX4" fmla="*/ 447040 w 1196340"/>
                  <a:gd name="connsiteY4" fmla="*/ 0 h 856615"/>
                  <a:gd name="connsiteX0" fmla="*/ 441960 w 1191260"/>
                  <a:gd name="connsiteY0" fmla="*/ 0 h 856615"/>
                  <a:gd name="connsiteX1" fmla="*/ 1191260 w 1191260"/>
                  <a:gd name="connsiteY1" fmla="*/ 0 h 856615"/>
                  <a:gd name="connsiteX2" fmla="*/ 1190625 w 1191260"/>
                  <a:gd name="connsiteY2" fmla="*/ 856615 h 856615"/>
                  <a:gd name="connsiteX3" fmla="*/ 0 w 1191260"/>
                  <a:gd name="connsiteY3" fmla="*/ 854710 h 856615"/>
                  <a:gd name="connsiteX4" fmla="*/ 441960 w 1191260"/>
                  <a:gd name="connsiteY4" fmla="*/ 0 h 856615"/>
                  <a:gd name="connsiteX0" fmla="*/ 441960 w 1193344"/>
                  <a:gd name="connsiteY0" fmla="*/ 0 h 854710"/>
                  <a:gd name="connsiteX1" fmla="*/ 1191260 w 1193344"/>
                  <a:gd name="connsiteY1" fmla="*/ 0 h 854710"/>
                  <a:gd name="connsiteX2" fmla="*/ 1193165 w 1193344"/>
                  <a:gd name="connsiteY2" fmla="*/ 854075 h 854710"/>
                  <a:gd name="connsiteX3" fmla="*/ 0 w 1193344"/>
                  <a:gd name="connsiteY3" fmla="*/ 854710 h 854710"/>
                  <a:gd name="connsiteX4" fmla="*/ 441960 w 1193344"/>
                  <a:gd name="connsiteY4" fmla="*/ 0 h 854710"/>
                  <a:gd name="connsiteX0" fmla="*/ 535940 w 1193344"/>
                  <a:gd name="connsiteY0" fmla="*/ 0 h 913130"/>
                  <a:gd name="connsiteX1" fmla="*/ 1191260 w 1193344"/>
                  <a:gd name="connsiteY1" fmla="*/ 58420 h 913130"/>
                  <a:gd name="connsiteX2" fmla="*/ 1193165 w 1193344"/>
                  <a:gd name="connsiteY2" fmla="*/ 912495 h 913130"/>
                  <a:gd name="connsiteX3" fmla="*/ 0 w 1193344"/>
                  <a:gd name="connsiteY3" fmla="*/ 913130 h 913130"/>
                  <a:gd name="connsiteX4" fmla="*/ 535940 w 1193344"/>
                  <a:gd name="connsiteY4" fmla="*/ 0 h 913130"/>
                  <a:gd name="connsiteX0" fmla="*/ 535940 w 1196340"/>
                  <a:gd name="connsiteY0" fmla="*/ 0 h 913130"/>
                  <a:gd name="connsiteX1" fmla="*/ 1196340 w 1196340"/>
                  <a:gd name="connsiteY1" fmla="*/ 2540 h 913130"/>
                  <a:gd name="connsiteX2" fmla="*/ 1193165 w 1196340"/>
                  <a:gd name="connsiteY2" fmla="*/ 912495 h 913130"/>
                  <a:gd name="connsiteX3" fmla="*/ 0 w 1196340"/>
                  <a:gd name="connsiteY3" fmla="*/ 913130 h 913130"/>
                  <a:gd name="connsiteX4" fmla="*/ 535940 w 1196340"/>
                  <a:gd name="connsiteY4" fmla="*/ 0 h 913130"/>
                  <a:gd name="connsiteX0" fmla="*/ 548640 w 1209040"/>
                  <a:gd name="connsiteY0" fmla="*/ 0 h 915670"/>
                  <a:gd name="connsiteX1" fmla="*/ 1209040 w 1209040"/>
                  <a:gd name="connsiteY1" fmla="*/ 2540 h 915670"/>
                  <a:gd name="connsiteX2" fmla="*/ 1205865 w 1209040"/>
                  <a:gd name="connsiteY2" fmla="*/ 912495 h 915670"/>
                  <a:gd name="connsiteX3" fmla="*/ 0 w 1209040"/>
                  <a:gd name="connsiteY3" fmla="*/ 915670 h 915670"/>
                  <a:gd name="connsiteX4" fmla="*/ 548640 w 1209040"/>
                  <a:gd name="connsiteY4" fmla="*/ 0 h 915670"/>
                  <a:gd name="connsiteX0" fmla="*/ 553720 w 1214120"/>
                  <a:gd name="connsiteY0" fmla="*/ 0 h 913130"/>
                  <a:gd name="connsiteX1" fmla="*/ 1214120 w 1214120"/>
                  <a:gd name="connsiteY1" fmla="*/ 2540 h 913130"/>
                  <a:gd name="connsiteX2" fmla="*/ 1210945 w 1214120"/>
                  <a:gd name="connsiteY2" fmla="*/ 912495 h 913130"/>
                  <a:gd name="connsiteX3" fmla="*/ 0 w 1214120"/>
                  <a:gd name="connsiteY3" fmla="*/ 913130 h 913130"/>
                  <a:gd name="connsiteX4" fmla="*/ 553720 w 1214120"/>
                  <a:gd name="connsiteY4" fmla="*/ 0 h 913130"/>
                  <a:gd name="connsiteX0" fmla="*/ 553720 w 1402080"/>
                  <a:gd name="connsiteY0" fmla="*/ 0 h 913130"/>
                  <a:gd name="connsiteX1" fmla="*/ 1402080 w 1402080"/>
                  <a:gd name="connsiteY1" fmla="*/ 10160 h 913130"/>
                  <a:gd name="connsiteX2" fmla="*/ 1210945 w 1402080"/>
                  <a:gd name="connsiteY2" fmla="*/ 912495 h 913130"/>
                  <a:gd name="connsiteX3" fmla="*/ 0 w 1402080"/>
                  <a:gd name="connsiteY3" fmla="*/ 913130 h 913130"/>
                  <a:gd name="connsiteX4" fmla="*/ 553720 w 1402080"/>
                  <a:gd name="connsiteY4" fmla="*/ 0 h 913130"/>
                  <a:gd name="connsiteX0" fmla="*/ 553720 w 1402080"/>
                  <a:gd name="connsiteY0" fmla="*/ 0 h 913130"/>
                  <a:gd name="connsiteX1" fmla="*/ 1402080 w 1402080"/>
                  <a:gd name="connsiteY1" fmla="*/ 2540 h 913130"/>
                  <a:gd name="connsiteX2" fmla="*/ 1210945 w 1402080"/>
                  <a:gd name="connsiteY2" fmla="*/ 912495 h 913130"/>
                  <a:gd name="connsiteX3" fmla="*/ 0 w 1402080"/>
                  <a:gd name="connsiteY3" fmla="*/ 913130 h 913130"/>
                  <a:gd name="connsiteX4" fmla="*/ 553720 w 1402080"/>
                  <a:gd name="connsiteY4" fmla="*/ 0 h 913130"/>
                  <a:gd name="connsiteX0" fmla="*/ 553720 w 1402080"/>
                  <a:gd name="connsiteY0" fmla="*/ 0 h 915035"/>
                  <a:gd name="connsiteX1" fmla="*/ 1402080 w 1402080"/>
                  <a:gd name="connsiteY1" fmla="*/ 2540 h 915035"/>
                  <a:gd name="connsiteX2" fmla="*/ 1398905 w 1402080"/>
                  <a:gd name="connsiteY2" fmla="*/ 915035 h 915035"/>
                  <a:gd name="connsiteX3" fmla="*/ 0 w 1402080"/>
                  <a:gd name="connsiteY3" fmla="*/ 913130 h 915035"/>
                  <a:gd name="connsiteX4" fmla="*/ 553720 w 1402080"/>
                  <a:gd name="connsiteY4" fmla="*/ 0 h 915035"/>
                  <a:gd name="connsiteX0" fmla="*/ 553720 w 1399540"/>
                  <a:gd name="connsiteY0" fmla="*/ 0 h 915035"/>
                  <a:gd name="connsiteX1" fmla="*/ 1399540 w 1399540"/>
                  <a:gd name="connsiteY1" fmla="*/ 5080 h 915035"/>
                  <a:gd name="connsiteX2" fmla="*/ 1398905 w 1399540"/>
                  <a:gd name="connsiteY2" fmla="*/ 915035 h 915035"/>
                  <a:gd name="connsiteX3" fmla="*/ 0 w 1399540"/>
                  <a:gd name="connsiteY3" fmla="*/ 913130 h 915035"/>
                  <a:gd name="connsiteX4" fmla="*/ 553720 w 1399540"/>
                  <a:gd name="connsiteY4" fmla="*/ 0 h 915035"/>
                  <a:gd name="connsiteX0" fmla="*/ 553720 w 1402080"/>
                  <a:gd name="connsiteY0" fmla="*/ 0 h 915035"/>
                  <a:gd name="connsiteX1" fmla="*/ 1402080 w 1402080"/>
                  <a:gd name="connsiteY1" fmla="*/ 0 h 915035"/>
                  <a:gd name="connsiteX2" fmla="*/ 1398905 w 1402080"/>
                  <a:gd name="connsiteY2" fmla="*/ 915035 h 915035"/>
                  <a:gd name="connsiteX3" fmla="*/ 0 w 1402080"/>
                  <a:gd name="connsiteY3" fmla="*/ 913130 h 915035"/>
                  <a:gd name="connsiteX4" fmla="*/ 553720 w 1402080"/>
                  <a:gd name="connsiteY4" fmla="*/ 0 h 915035"/>
                  <a:gd name="connsiteX0" fmla="*/ 553720 w 1529080"/>
                  <a:gd name="connsiteY0" fmla="*/ 0 h 915035"/>
                  <a:gd name="connsiteX1" fmla="*/ 1529080 w 1529080"/>
                  <a:gd name="connsiteY1" fmla="*/ 25400 h 915035"/>
                  <a:gd name="connsiteX2" fmla="*/ 1398905 w 1529080"/>
                  <a:gd name="connsiteY2" fmla="*/ 915035 h 915035"/>
                  <a:gd name="connsiteX3" fmla="*/ 0 w 1529080"/>
                  <a:gd name="connsiteY3" fmla="*/ 913130 h 915035"/>
                  <a:gd name="connsiteX4" fmla="*/ 553720 w 1529080"/>
                  <a:gd name="connsiteY4" fmla="*/ 0 h 915035"/>
                  <a:gd name="connsiteX0" fmla="*/ 553720 w 1526540"/>
                  <a:gd name="connsiteY0" fmla="*/ 0 h 915035"/>
                  <a:gd name="connsiteX1" fmla="*/ 1526540 w 1526540"/>
                  <a:gd name="connsiteY1" fmla="*/ 0 h 915035"/>
                  <a:gd name="connsiteX2" fmla="*/ 1398905 w 1526540"/>
                  <a:gd name="connsiteY2" fmla="*/ 915035 h 915035"/>
                  <a:gd name="connsiteX3" fmla="*/ 0 w 1526540"/>
                  <a:gd name="connsiteY3" fmla="*/ 913130 h 915035"/>
                  <a:gd name="connsiteX4" fmla="*/ 553720 w 1526540"/>
                  <a:gd name="connsiteY4" fmla="*/ 0 h 915035"/>
                  <a:gd name="connsiteX0" fmla="*/ 553720 w 1528624"/>
                  <a:gd name="connsiteY0" fmla="*/ 0 h 917575"/>
                  <a:gd name="connsiteX1" fmla="*/ 1526540 w 1528624"/>
                  <a:gd name="connsiteY1" fmla="*/ 0 h 917575"/>
                  <a:gd name="connsiteX2" fmla="*/ 1528445 w 1528624"/>
                  <a:gd name="connsiteY2" fmla="*/ 917575 h 917575"/>
                  <a:gd name="connsiteX3" fmla="*/ 0 w 1528624"/>
                  <a:gd name="connsiteY3" fmla="*/ 913130 h 917575"/>
                  <a:gd name="connsiteX4" fmla="*/ 553720 w 1528624"/>
                  <a:gd name="connsiteY4" fmla="*/ 0 h 917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8624" h="917575">
                    <a:moveTo>
                      <a:pt x="553720" y="0"/>
                    </a:moveTo>
                    <a:lnTo>
                      <a:pt x="1526540" y="0"/>
                    </a:lnTo>
                    <a:cubicBezTo>
                      <a:pt x="1525482" y="267758"/>
                      <a:pt x="1529503" y="649817"/>
                      <a:pt x="1528445" y="917575"/>
                    </a:cubicBezTo>
                    <a:lnTo>
                      <a:pt x="0" y="913130"/>
                    </a:lnTo>
                    <a:lnTo>
                      <a:pt x="553720" y="0"/>
                    </a:lnTo>
                    <a:close/>
                  </a:path>
                </a:pathLst>
              </a:custGeom>
              <a:solidFill>
                <a:srgbClr val="FAB90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sp>
            <p:nvSpPr>
              <p:cNvPr id="16" name="Rectangle 5"/>
              <p:cNvSpPr/>
              <p:nvPr/>
            </p:nvSpPr>
            <p:spPr bwMode="auto">
              <a:xfrm>
                <a:off x="10049936" y="261764"/>
                <a:ext cx="2150720" cy="1413424"/>
              </a:xfrm>
              <a:custGeom>
                <a:avLst/>
                <a:gdLst>
                  <a:gd name="connsiteX0" fmla="*/ 0 w 762000"/>
                  <a:gd name="connsiteY0" fmla="*/ 0 h 762000"/>
                  <a:gd name="connsiteX1" fmla="*/ 762000 w 762000"/>
                  <a:gd name="connsiteY1" fmla="*/ 0 h 762000"/>
                  <a:gd name="connsiteX2" fmla="*/ 762000 w 762000"/>
                  <a:gd name="connsiteY2" fmla="*/ 762000 h 762000"/>
                  <a:gd name="connsiteX3" fmla="*/ 0 w 762000"/>
                  <a:gd name="connsiteY3" fmla="*/ 762000 h 762000"/>
                  <a:gd name="connsiteX4" fmla="*/ 0 w 762000"/>
                  <a:gd name="connsiteY4" fmla="*/ 0 h 762000"/>
                  <a:gd name="connsiteX0" fmla="*/ 0 w 765175"/>
                  <a:gd name="connsiteY0" fmla="*/ 41275 h 803275"/>
                  <a:gd name="connsiteX1" fmla="*/ 765175 w 765175"/>
                  <a:gd name="connsiteY1" fmla="*/ 0 h 803275"/>
                  <a:gd name="connsiteX2" fmla="*/ 762000 w 765175"/>
                  <a:gd name="connsiteY2" fmla="*/ 803275 h 803275"/>
                  <a:gd name="connsiteX3" fmla="*/ 0 w 765175"/>
                  <a:gd name="connsiteY3" fmla="*/ 803275 h 803275"/>
                  <a:gd name="connsiteX4" fmla="*/ 0 w 765175"/>
                  <a:gd name="connsiteY4" fmla="*/ 41275 h 803275"/>
                  <a:gd name="connsiteX0" fmla="*/ 15875 w 765175"/>
                  <a:gd name="connsiteY0" fmla="*/ 0 h 803275"/>
                  <a:gd name="connsiteX1" fmla="*/ 765175 w 765175"/>
                  <a:gd name="connsiteY1" fmla="*/ 0 h 803275"/>
                  <a:gd name="connsiteX2" fmla="*/ 762000 w 765175"/>
                  <a:gd name="connsiteY2" fmla="*/ 803275 h 803275"/>
                  <a:gd name="connsiteX3" fmla="*/ 0 w 765175"/>
                  <a:gd name="connsiteY3" fmla="*/ 803275 h 803275"/>
                  <a:gd name="connsiteX4" fmla="*/ 15875 w 765175"/>
                  <a:gd name="connsiteY4" fmla="*/ 0 h 803275"/>
                  <a:gd name="connsiteX0" fmla="*/ 469900 w 1219200"/>
                  <a:gd name="connsiteY0" fmla="*/ 0 h 806450"/>
                  <a:gd name="connsiteX1" fmla="*/ 1219200 w 1219200"/>
                  <a:gd name="connsiteY1" fmla="*/ 0 h 806450"/>
                  <a:gd name="connsiteX2" fmla="*/ 1216025 w 1219200"/>
                  <a:gd name="connsiteY2" fmla="*/ 803275 h 806450"/>
                  <a:gd name="connsiteX3" fmla="*/ 0 w 1219200"/>
                  <a:gd name="connsiteY3" fmla="*/ 806450 h 806450"/>
                  <a:gd name="connsiteX4" fmla="*/ 469900 w 1219200"/>
                  <a:gd name="connsiteY4" fmla="*/ 0 h 806450"/>
                  <a:gd name="connsiteX0" fmla="*/ 469900 w 1450975"/>
                  <a:gd name="connsiteY0" fmla="*/ 0 h 806450"/>
                  <a:gd name="connsiteX1" fmla="*/ 1450975 w 1450975"/>
                  <a:gd name="connsiteY1" fmla="*/ 6350 h 806450"/>
                  <a:gd name="connsiteX2" fmla="*/ 1216025 w 1450975"/>
                  <a:gd name="connsiteY2" fmla="*/ 803275 h 806450"/>
                  <a:gd name="connsiteX3" fmla="*/ 0 w 1450975"/>
                  <a:gd name="connsiteY3" fmla="*/ 806450 h 806450"/>
                  <a:gd name="connsiteX4" fmla="*/ 469900 w 1450975"/>
                  <a:gd name="connsiteY4" fmla="*/ 0 h 806450"/>
                  <a:gd name="connsiteX0" fmla="*/ 469900 w 1450975"/>
                  <a:gd name="connsiteY0" fmla="*/ 0 h 812800"/>
                  <a:gd name="connsiteX1" fmla="*/ 1450975 w 1450975"/>
                  <a:gd name="connsiteY1" fmla="*/ 6350 h 812800"/>
                  <a:gd name="connsiteX2" fmla="*/ 1435100 w 1450975"/>
                  <a:gd name="connsiteY2" fmla="*/ 812800 h 812800"/>
                  <a:gd name="connsiteX3" fmla="*/ 0 w 1450975"/>
                  <a:gd name="connsiteY3" fmla="*/ 806450 h 812800"/>
                  <a:gd name="connsiteX4" fmla="*/ 469900 w 1450975"/>
                  <a:gd name="connsiteY4" fmla="*/ 0 h 812800"/>
                  <a:gd name="connsiteX0" fmla="*/ 469900 w 1450975"/>
                  <a:gd name="connsiteY0" fmla="*/ 0 h 812800"/>
                  <a:gd name="connsiteX1" fmla="*/ 1450975 w 1450975"/>
                  <a:gd name="connsiteY1" fmla="*/ 6350 h 812800"/>
                  <a:gd name="connsiteX2" fmla="*/ 1447800 w 1450975"/>
                  <a:gd name="connsiteY2" fmla="*/ 812800 h 812800"/>
                  <a:gd name="connsiteX3" fmla="*/ 0 w 1450975"/>
                  <a:gd name="connsiteY3" fmla="*/ 806450 h 812800"/>
                  <a:gd name="connsiteX4" fmla="*/ 469900 w 1450975"/>
                  <a:gd name="connsiteY4" fmla="*/ 0 h 812800"/>
                  <a:gd name="connsiteX0" fmla="*/ 469900 w 1451280"/>
                  <a:gd name="connsiteY0" fmla="*/ 0 h 812800"/>
                  <a:gd name="connsiteX1" fmla="*/ 1450975 w 1451280"/>
                  <a:gd name="connsiteY1" fmla="*/ 6350 h 812800"/>
                  <a:gd name="connsiteX2" fmla="*/ 1450975 w 1451280"/>
                  <a:gd name="connsiteY2" fmla="*/ 812800 h 812800"/>
                  <a:gd name="connsiteX3" fmla="*/ 0 w 1451280"/>
                  <a:gd name="connsiteY3" fmla="*/ 806450 h 812800"/>
                  <a:gd name="connsiteX4" fmla="*/ 469900 w 1451280"/>
                  <a:gd name="connsiteY4" fmla="*/ 0 h 812800"/>
                  <a:gd name="connsiteX0" fmla="*/ 536575 w 1451280"/>
                  <a:gd name="connsiteY0" fmla="*/ 0 h 930275"/>
                  <a:gd name="connsiteX1" fmla="*/ 1450975 w 1451280"/>
                  <a:gd name="connsiteY1" fmla="*/ 123825 h 930275"/>
                  <a:gd name="connsiteX2" fmla="*/ 1450975 w 1451280"/>
                  <a:gd name="connsiteY2" fmla="*/ 930275 h 930275"/>
                  <a:gd name="connsiteX3" fmla="*/ 0 w 1451280"/>
                  <a:gd name="connsiteY3" fmla="*/ 923925 h 930275"/>
                  <a:gd name="connsiteX4" fmla="*/ 536575 w 1451280"/>
                  <a:gd name="connsiteY4" fmla="*/ 0 h 930275"/>
                  <a:gd name="connsiteX0" fmla="*/ 536575 w 1454150"/>
                  <a:gd name="connsiteY0" fmla="*/ 0 h 930275"/>
                  <a:gd name="connsiteX1" fmla="*/ 1454150 w 1454150"/>
                  <a:gd name="connsiteY1" fmla="*/ 0 h 930275"/>
                  <a:gd name="connsiteX2" fmla="*/ 1450975 w 1454150"/>
                  <a:gd name="connsiteY2" fmla="*/ 930275 h 930275"/>
                  <a:gd name="connsiteX3" fmla="*/ 0 w 1454150"/>
                  <a:gd name="connsiteY3" fmla="*/ 923925 h 930275"/>
                  <a:gd name="connsiteX4" fmla="*/ 536575 w 1454150"/>
                  <a:gd name="connsiteY4" fmla="*/ 0 h 930275"/>
                  <a:gd name="connsiteX0" fmla="*/ 536575 w 1603375"/>
                  <a:gd name="connsiteY0" fmla="*/ 3175 h 933450"/>
                  <a:gd name="connsiteX1" fmla="*/ 1603375 w 1603375"/>
                  <a:gd name="connsiteY1" fmla="*/ 0 h 933450"/>
                  <a:gd name="connsiteX2" fmla="*/ 1450975 w 1603375"/>
                  <a:gd name="connsiteY2" fmla="*/ 933450 h 933450"/>
                  <a:gd name="connsiteX3" fmla="*/ 0 w 1603375"/>
                  <a:gd name="connsiteY3" fmla="*/ 927100 h 933450"/>
                  <a:gd name="connsiteX4" fmla="*/ 536575 w 1603375"/>
                  <a:gd name="connsiteY4" fmla="*/ 3175 h 933450"/>
                  <a:gd name="connsiteX0" fmla="*/ 536575 w 1603680"/>
                  <a:gd name="connsiteY0" fmla="*/ 3175 h 930275"/>
                  <a:gd name="connsiteX1" fmla="*/ 1603375 w 1603680"/>
                  <a:gd name="connsiteY1" fmla="*/ 0 h 930275"/>
                  <a:gd name="connsiteX2" fmla="*/ 1603375 w 1603680"/>
                  <a:gd name="connsiteY2" fmla="*/ 930275 h 930275"/>
                  <a:gd name="connsiteX3" fmla="*/ 0 w 1603680"/>
                  <a:gd name="connsiteY3" fmla="*/ 927100 h 930275"/>
                  <a:gd name="connsiteX4" fmla="*/ 536575 w 1603680"/>
                  <a:gd name="connsiteY4" fmla="*/ 3175 h 930275"/>
                  <a:gd name="connsiteX0" fmla="*/ 536575 w 1609725"/>
                  <a:gd name="connsiteY0" fmla="*/ 0 h 927100"/>
                  <a:gd name="connsiteX1" fmla="*/ 1609725 w 1609725"/>
                  <a:gd name="connsiteY1" fmla="*/ 0 h 927100"/>
                  <a:gd name="connsiteX2" fmla="*/ 1603375 w 1609725"/>
                  <a:gd name="connsiteY2" fmla="*/ 927100 h 927100"/>
                  <a:gd name="connsiteX3" fmla="*/ 0 w 1609725"/>
                  <a:gd name="connsiteY3" fmla="*/ 923925 h 927100"/>
                  <a:gd name="connsiteX4" fmla="*/ 536575 w 1609725"/>
                  <a:gd name="connsiteY4" fmla="*/ 0 h 927100"/>
                  <a:gd name="connsiteX0" fmla="*/ 536575 w 1613040"/>
                  <a:gd name="connsiteY0" fmla="*/ 0 h 927100"/>
                  <a:gd name="connsiteX1" fmla="*/ 1609725 w 1613040"/>
                  <a:gd name="connsiteY1" fmla="*/ 0 h 927100"/>
                  <a:gd name="connsiteX2" fmla="*/ 1612900 w 1613040"/>
                  <a:gd name="connsiteY2" fmla="*/ 927100 h 927100"/>
                  <a:gd name="connsiteX3" fmla="*/ 0 w 1613040"/>
                  <a:gd name="connsiteY3" fmla="*/ 923925 h 927100"/>
                  <a:gd name="connsiteX4" fmla="*/ 536575 w 1613040"/>
                  <a:gd name="connsiteY4" fmla="*/ 0 h 927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040" h="927100">
                    <a:moveTo>
                      <a:pt x="536575" y="0"/>
                    </a:moveTo>
                    <a:lnTo>
                      <a:pt x="1609725" y="0"/>
                    </a:lnTo>
                    <a:cubicBezTo>
                      <a:pt x="1608667" y="267758"/>
                      <a:pt x="1613958" y="659342"/>
                      <a:pt x="1612900" y="927100"/>
                    </a:cubicBezTo>
                    <a:lnTo>
                      <a:pt x="0" y="923925"/>
                    </a:lnTo>
                    <a:lnTo>
                      <a:pt x="536575" y="0"/>
                    </a:lnTo>
                    <a:close/>
                  </a:path>
                </a:pathLst>
              </a:custGeom>
              <a:solidFill>
                <a:srgbClr val="299D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pic>
            <p:nvPicPr>
              <p:cNvPr id="17" name="Picture 16" descr="NAVSEA Warfare Centers - Carderock Logo 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66400" y="624801"/>
                <a:ext cx="1600767" cy="813203"/>
              </a:xfrm>
              <a:prstGeom prst="rect">
                <a:avLst/>
              </a:prstGeom>
            </p:spPr>
          </p:pic>
        </p:grpSp>
      </p:grpSp>
      <p:sp>
        <p:nvSpPr>
          <p:cNvPr id="3" name="Content Placeholder 2"/>
          <p:cNvSpPr>
            <a:spLocks noGrp="1"/>
          </p:cNvSpPr>
          <p:nvPr>
            <p:ph idx="1"/>
          </p:nvPr>
        </p:nvSpPr>
        <p:spPr>
          <a:xfrm>
            <a:off x="609600" y="1600203"/>
            <a:ext cx="10972800" cy="4525963"/>
          </a:xfrm>
          <a:prstGeom prst="rect">
            <a:avLst/>
          </a:prstGeom>
        </p:spPr>
        <p:txBody>
          <a:bodyPr/>
          <a:lstStyle>
            <a:lvl1pPr marL="0" indent="0">
              <a:buNone/>
              <a:defRPr sz="2400" b="1">
                <a:solidFill>
                  <a:schemeClr val="accent1">
                    <a:lumMod val="50000"/>
                  </a:schemeClr>
                </a:solidFill>
                <a:latin typeface="Arial Narrow" panose="020B0606020202030204" pitchFamily="34" charset="0"/>
              </a:defRPr>
            </a:lvl1pPr>
            <a:lvl2pPr marL="742950" indent="-285750">
              <a:buFont typeface="Arial" panose="020B0604020202020204" pitchFamily="34" charset="0"/>
              <a:buChar char="•"/>
              <a:defRPr sz="2000">
                <a:solidFill>
                  <a:schemeClr val="accent1">
                    <a:lumMod val="50000"/>
                  </a:schemeClr>
                </a:solidFill>
                <a:latin typeface="Arial Narrow" panose="020B0606020202030204" pitchFamily="34" charset="0"/>
              </a:defRPr>
            </a:lvl2pPr>
            <a:lvl3pPr marL="1143000" indent="-228600">
              <a:buFont typeface="Arial" panose="020B0604020202020204" pitchFamily="34" charset="0"/>
              <a:buChar char="•"/>
              <a:defRPr sz="1800">
                <a:solidFill>
                  <a:schemeClr val="accent1">
                    <a:lumMod val="50000"/>
                  </a:schemeClr>
                </a:solidFill>
                <a:latin typeface="Arial Narrow" panose="020B0606020202030204" pitchFamily="34" charset="0"/>
              </a:defRPr>
            </a:lvl3pPr>
            <a:lvl4pPr marL="1600200" indent="-228600">
              <a:buFont typeface="Arial" panose="020B0604020202020204" pitchFamily="34" charset="0"/>
              <a:buChar char="•"/>
              <a:defRPr sz="1600">
                <a:solidFill>
                  <a:schemeClr val="accent1">
                    <a:lumMod val="50000"/>
                  </a:schemeClr>
                </a:solidFill>
                <a:latin typeface="Arial Narrow" panose="020B0606020202030204" pitchFamily="34" charset="0"/>
              </a:defRPr>
            </a:lvl4pPr>
            <a:lvl5pPr marL="2057400" indent="-228600">
              <a:buFont typeface="Arial" panose="020B0604020202020204" pitchFamily="34" charset="0"/>
              <a:buChar char="•"/>
              <a:defRPr sz="1400">
                <a:solidFill>
                  <a:schemeClr val="accent1">
                    <a:lumMod val="50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09600" y="274638"/>
            <a:ext cx="10972800" cy="715962"/>
          </a:xfrm>
          <a:prstGeom prst="rect">
            <a:avLst/>
          </a:prstGeom>
        </p:spPr>
        <p:txBody>
          <a:bodyPr/>
          <a:lstStyle>
            <a:lvl1pPr algn="l">
              <a:defRPr sz="3600">
                <a:solidFill>
                  <a:schemeClr val="bg1"/>
                </a:solidFill>
                <a:latin typeface="Arial Narrow" panose="020B0606020202030204" pitchFamily="34" charset="0"/>
              </a:defRPr>
            </a:lvl1pPr>
          </a:lstStyle>
          <a:p>
            <a:r>
              <a:rPr lang="en-US" dirty="0"/>
              <a:t>Click to edit Master title style</a:t>
            </a:r>
          </a:p>
        </p:txBody>
      </p:sp>
      <p:sp>
        <p:nvSpPr>
          <p:cNvPr id="18" name="Slide Number Placeholder 5"/>
          <p:cNvSpPr>
            <a:spLocks noGrp="1"/>
          </p:cNvSpPr>
          <p:nvPr>
            <p:ph type="sldNum" sz="quarter" idx="12"/>
          </p:nvPr>
        </p:nvSpPr>
        <p:spPr>
          <a:xfrm>
            <a:off x="4470404" y="6625820"/>
            <a:ext cx="7315197" cy="235728"/>
          </a:xfrm>
          <a:prstGeom prst="rect">
            <a:avLst/>
          </a:prstGeom>
        </p:spPr>
        <p:txBody>
          <a:bodyPr/>
          <a:lstStyle>
            <a:lvl1pPr algn="l">
              <a:defRPr sz="900">
                <a:solidFill>
                  <a:schemeClr val="tx2">
                    <a:lumMod val="75000"/>
                  </a:schemeClr>
                </a:solidFill>
              </a:defRPr>
            </a:lvl1pPr>
          </a:lstStyle>
          <a:p>
            <a:pPr fontAlgn="base">
              <a:spcBef>
                <a:spcPct val="0"/>
              </a:spcBef>
              <a:spcAft>
                <a:spcPct val="0"/>
              </a:spcAft>
            </a:pPr>
            <a:r>
              <a:rPr lang="en-US" altLang="en-US" dirty="0">
                <a:solidFill>
                  <a:schemeClr val="tx2"/>
                </a:solidFill>
                <a:latin typeface="Arial Narrow" panose="020B0606020202030204" pitchFamily="34" charset="0"/>
              </a:rPr>
              <a:t>Distro-D: Authorized to DoD and DoD Contractors with Export Control </a:t>
            </a:r>
            <a:r>
              <a:rPr lang="en-US" altLang="en-US" dirty="0">
                <a:latin typeface="Arial Narrow" panose="020B0606020202030204" pitchFamily="34" charset="0"/>
              </a:rPr>
              <a:t>: 	</a:t>
            </a:r>
            <a:fld id="{6F56DADA-61BA-469C-8463-D8F9129704BC}" type="slidenum">
              <a:rPr lang="en-US" altLang="en-US" smtClean="0">
                <a:latin typeface="Arial Narrow" panose="020B0606020202030204" pitchFamily="34" charset="0"/>
              </a:rPr>
              <a:pPr fontAlgn="base">
                <a:spcBef>
                  <a:spcPct val="0"/>
                </a:spcBef>
                <a:spcAft>
                  <a:spcPct val="0"/>
                </a:spcAft>
              </a:pPr>
              <a:t>‹#›</a:t>
            </a:fld>
            <a:endParaRPr lang="en-US" altLang="en-US" dirty="0">
              <a:latin typeface="Arial Narrow" panose="020B0606020202030204" pitchFamily="34" charset="0"/>
            </a:endParaRPr>
          </a:p>
        </p:txBody>
      </p:sp>
    </p:spTree>
    <p:extLst>
      <p:ext uri="{BB962C8B-B14F-4D97-AF65-F5344CB8AC3E}">
        <p14:creationId xmlns:p14="http://schemas.microsoft.com/office/powerpoint/2010/main" val="210142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16" name="Group 15"/>
          <p:cNvGrpSpPr/>
          <p:nvPr userDrawn="1"/>
        </p:nvGrpSpPr>
        <p:grpSpPr>
          <a:xfrm>
            <a:off x="-8467" y="2"/>
            <a:ext cx="12200467" cy="1066799"/>
            <a:chOff x="-8467" y="0"/>
            <a:chExt cx="12200467" cy="1066799"/>
          </a:xfrm>
        </p:grpSpPr>
        <p:sp>
          <p:nvSpPr>
            <p:cNvPr id="23" name="Rectangle 22"/>
            <p:cNvSpPr/>
            <p:nvPr/>
          </p:nvSpPr>
          <p:spPr bwMode="auto">
            <a:xfrm>
              <a:off x="-8467" y="990599"/>
              <a:ext cx="12200467" cy="76200"/>
            </a:xfrm>
            <a:prstGeom prst="rect">
              <a:avLst/>
            </a:prstGeom>
            <a:solidFill>
              <a:srgbClr val="FAB90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Black" pitchFamily="34" charset="0"/>
              </a:endParaRPr>
            </a:p>
          </p:txBody>
        </p:sp>
        <p:pic>
          <p:nvPicPr>
            <p:cNvPr id="24" name="Picture 23" descr="Yellow-Blue block opposite upsidedow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86" y="0"/>
              <a:ext cx="957414" cy="1055920"/>
            </a:xfrm>
            <a:prstGeom prst="rect">
              <a:avLst/>
            </a:prstGeom>
          </p:spPr>
        </p:pic>
        <p:pic>
          <p:nvPicPr>
            <p:cNvPr id="25" name="Picture 24" descr="NAVSEA Warfare Centers - Carderock 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1927" y="193086"/>
              <a:ext cx="1367673" cy="607640"/>
            </a:xfrm>
            <a:prstGeom prst="rect">
              <a:avLst/>
            </a:prstGeom>
          </p:spPr>
        </p:pic>
      </p:grpSp>
      <p:sp>
        <p:nvSpPr>
          <p:cNvPr id="3" name="Content Placeholder 2"/>
          <p:cNvSpPr>
            <a:spLocks noGrp="1"/>
          </p:cNvSpPr>
          <p:nvPr>
            <p:ph idx="1"/>
          </p:nvPr>
        </p:nvSpPr>
        <p:spPr>
          <a:xfrm>
            <a:off x="609600" y="990603"/>
            <a:ext cx="10972800" cy="4525963"/>
          </a:xfrm>
          <a:prstGeom prst="rect">
            <a:avLst/>
          </a:prstGeom>
        </p:spPr>
        <p:txBody>
          <a:bodyPr/>
          <a:lstStyle>
            <a:lvl1pPr marL="0" indent="0">
              <a:buNone/>
              <a:defRPr sz="2400" b="1">
                <a:solidFill>
                  <a:schemeClr val="accent1">
                    <a:lumMod val="50000"/>
                  </a:schemeClr>
                </a:solidFill>
                <a:latin typeface="Arial Narrow" panose="020B0606020202030204" pitchFamily="34" charset="0"/>
              </a:defRPr>
            </a:lvl1pPr>
            <a:lvl2pPr marL="742950" indent="-285750">
              <a:buFont typeface="Wingdings" panose="05000000000000000000" pitchFamily="2" charset="2"/>
              <a:buChar char="Ø"/>
              <a:defRPr sz="2400">
                <a:solidFill>
                  <a:schemeClr val="accent1">
                    <a:lumMod val="50000"/>
                  </a:schemeClr>
                </a:solidFill>
                <a:latin typeface="Arial Narrow" panose="020B0606020202030204" pitchFamily="34" charset="0"/>
              </a:defRPr>
            </a:lvl2pPr>
            <a:lvl3pPr marL="1143000" indent="-228600">
              <a:buFont typeface="Arial" panose="020B0604020202020204" pitchFamily="34" charset="0"/>
              <a:buChar char="•"/>
              <a:defRPr sz="2400">
                <a:solidFill>
                  <a:schemeClr val="accent1">
                    <a:lumMod val="50000"/>
                  </a:schemeClr>
                </a:solidFill>
                <a:latin typeface="Arial Narrow" panose="020B0606020202030204" pitchFamily="34" charset="0"/>
              </a:defRPr>
            </a:lvl3pPr>
            <a:lvl4pPr marL="1600200" indent="-228600">
              <a:buFont typeface="Courier New" panose="02070309020205020404" pitchFamily="49" charset="0"/>
              <a:buChar char="o"/>
              <a:defRPr sz="2400">
                <a:solidFill>
                  <a:schemeClr val="accent1">
                    <a:lumMod val="50000"/>
                  </a:schemeClr>
                </a:solidFill>
                <a:latin typeface="Arial Narrow" panose="020B0606020202030204" pitchFamily="34" charset="0"/>
              </a:defRPr>
            </a:lvl4pPr>
            <a:lvl5pPr marL="2057400" indent="-228600">
              <a:buFont typeface="Arial" panose="020B0604020202020204" pitchFamily="34" charset="0"/>
              <a:buChar char="•"/>
              <a:defRPr sz="2400">
                <a:solidFill>
                  <a:schemeClr val="accent1">
                    <a:lumMod val="50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31644" y="105384"/>
            <a:ext cx="10450757" cy="639762"/>
          </a:xfrm>
          <a:prstGeom prst="rect">
            <a:avLst/>
          </a:prstGeom>
        </p:spPr>
        <p:txBody>
          <a:bodyPr/>
          <a:lstStyle>
            <a:lvl1pPr algn="l">
              <a:defRPr sz="3600" b="1">
                <a:solidFill>
                  <a:schemeClr val="accent1">
                    <a:lumMod val="50000"/>
                  </a:schemeClr>
                </a:solidFill>
                <a:latin typeface="Arial Narrow" panose="020B0606020202030204" pitchFamily="34" charset="0"/>
              </a:defRPr>
            </a:lvl1pPr>
          </a:lstStyle>
          <a:p>
            <a:r>
              <a:rPr lang="en-US" dirty="0"/>
              <a:t>Click to edit Master title style</a:t>
            </a:r>
          </a:p>
        </p:txBody>
      </p:sp>
      <p:grpSp>
        <p:nvGrpSpPr>
          <p:cNvPr id="12" name="Group 11"/>
          <p:cNvGrpSpPr/>
          <p:nvPr userDrawn="1"/>
        </p:nvGrpSpPr>
        <p:grpSpPr>
          <a:xfrm>
            <a:off x="0" y="6548805"/>
            <a:ext cx="12192000" cy="309580"/>
            <a:chOff x="0" y="6548805"/>
            <a:chExt cx="9144000" cy="309580"/>
          </a:xfrm>
        </p:grpSpPr>
        <p:sp>
          <p:nvSpPr>
            <p:cNvPr id="13" name="Rectangle 12"/>
            <p:cNvSpPr/>
            <p:nvPr/>
          </p:nvSpPr>
          <p:spPr bwMode="auto">
            <a:xfrm flipV="1">
              <a:off x="0" y="6629400"/>
              <a:ext cx="9144000" cy="228600"/>
            </a:xfrm>
            <a:prstGeom prst="rect">
              <a:avLst/>
            </a:prstGeom>
            <a:solidFill>
              <a:srgbClr val="0A273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sp>
          <p:nvSpPr>
            <p:cNvPr id="14" name="Rectangle 6"/>
            <p:cNvSpPr/>
            <p:nvPr/>
          </p:nvSpPr>
          <p:spPr bwMode="auto">
            <a:xfrm>
              <a:off x="311150" y="6573820"/>
              <a:ext cx="2940050" cy="284180"/>
            </a:xfrm>
            <a:custGeom>
              <a:avLst/>
              <a:gdLst>
                <a:gd name="connsiteX0" fmla="*/ 0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0 w 2946400"/>
                <a:gd name="connsiteY4" fmla="*/ 0 h 381000"/>
                <a:gd name="connsiteX0" fmla="*/ 149225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149225 w 2946400"/>
                <a:gd name="connsiteY4" fmla="*/ 0 h 381000"/>
                <a:gd name="connsiteX0" fmla="*/ 219075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19075 w 3016250"/>
                <a:gd name="connsiteY4" fmla="*/ 0 h 384175"/>
                <a:gd name="connsiteX0" fmla="*/ 241300 w 3016250"/>
                <a:gd name="connsiteY0" fmla="*/ 3175 h 384175"/>
                <a:gd name="connsiteX1" fmla="*/ 3016250 w 3016250"/>
                <a:gd name="connsiteY1" fmla="*/ 0 h 384175"/>
                <a:gd name="connsiteX2" fmla="*/ 3016250 w 3016250"/>
                <a:gd name="connsiteY2" fmla="*/ 381000 h 384175"/>
                <a:gd name="connsiteX3" fmla="*/ 0 w 3016250"/>
                <a:gd name="connsiteY3" fmla="*/ 384175 h 384175"/>
                <a:gd name="connsiteX4" fmla="*/ 241300 w 3016250"/>
                <a:gd name="connsiteY4" fmla="*/ 3175 h 384175"/>
                <a:gd name="connsiteX0" fmla="*/ 228600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28600 w 3016250"/>
                <a:gd name="connsiteY4" fmla="*/ 0 h 384175"/>
                <a:gd name="connsiteX0" fmla="*/ 222250 w 3009900"/>
                <a:gd name="connsiteY0" fmla="*/ 0 h 384175"/>
                <a:gd name="connsiteX1" fmla="*/ 3009900 w 3009900"/>
                <a:gd name="connsiteY1" fmla="*/ 0 h 384175"/>
                <a:gd name="connsiteX2" fmla="*/ 3009900 w 3009900"/>
                <a:gd name="connsiteY2" fmla="*/ 381000 h 384175"/>
                <a:gd name="connsiteX3" fmla="*/ 0 w 3009900"/>
                <a:gd name="connsiteY3" fmla="*/ 384175 h 384175"/>
                <a:gd name="connsiteX4" fmla="*/ 222250 w 3009900"/>
                <a:gd name="connsiteY4" fmla="*/ 0 h 384175"/>
                <a:gd name="connsiteX0" fmla="*/ 222250 w 3194050"/>
                <a:gd name="connsiteY0" fmla="*/ 0 h 384175"/>
                <a:gd name="connsiteX1" fmla="*/ 3194050 w 3194050"/>
                <a:gd name="connsiteY1" fmla="*/ 3175 h 384175"/>
                <a:gd name="connsiteX2" fmla="*/ 3009900 w 3194050"/>
                <a:gd name="connsiteY2" fmla="*/ 381000 h 384175"/>
                <a:gd name="connsiteX3" fmla="*/ 0 w 3194050"/>
                <a:gd name="connsiteY3" fmla="*/ 384175 h 384175"/>
                <a:gd name="connsiteX4" fmla="*/ 222250 w 3194050"/>
                <a:gd name="connsiteY4" fmla="*/ 0 h 384175"/>
                <a:gd name="connsiteX0" fmla="*/ 222250 w 3206750"/>
                <a:gd name="connsiteY0" fmla="*/ 3175 h 387350"/>
                <a:gd name="connsiteX1" fmla="*/ 3206750 w 3206750"/>
                <a:gd name="connsiteY1" fmla="*/ 0 h 387350"/>
                <a:gd name="connsiteX2" fmla="*/ 3009900 w 3206750"/>
                <a:gd name="connsiteY2" fmla="*/ 384175 h 387350"/>
                <a:gd name="connsiteX3" fmla="*/ 0 w 3206750"/>
                <a:gd name="connsiteY3" fmla="*/ 387350 h 387350"/>
                <a:gd name="connsiteX4" fmla="*/ 222250 w 3206750"/>
                <a:gd name="connsiteY4" fmla="*/ 3175 h 387350"/>
                <a:gd name="connsiteX0" fmla="*/ 189749 w 3206750"/>
                <a:gd name="connsiteY0" fmla="*/ 60954 h 387350"/>
                <a:gd name="connsiteX1" fmla="*/ 3206750 w 3206750"/>
                <a:gd name="connsiteY1" fmla="*/ 0 h 387350"/>
                <a:gd name="connsiteX2" fmla="*/ 3009900 w 3206750"/>
                <a:gd name="connsiteY2" fmla="*/ 384175 h 387350"/>
                <a:gd name="connsiteX3" fmla="*/ 0 w 3206750"/>
                <a:gd name="connsiteY3" fmla="*/ 387350 h 387350"/>
                <a:gd name="connsiteX4" fmla="*/ 189749 w 3206750"/>
                <a:gd name="connsiteY4" fmla="*/ 60954 h 387350"/>
                <a:gd name="connsiteX0" fmla="*/ 189749 w 3159804"/>
                <a:gd name="connsiteY0" fmla="*/ 0 h 326396"/>
                <a:gd name="connsiteX1" fmla="*/ 3159804 w 3159804"/>
                <a:gd name="connsiteY1" fmla="*/ 29326 h 326396"/>
                <a:gd name="connsiteX2" fmla="*/ 3009900 w 3159804"/>
                <a:gd name="connsiteY2" fmla="*/ 323221 h 326396"/>
                <a:gd name="connsiteX3" fmla="*/ 0 w 3159804"/>
                <a:gd name="connsiteY3" fmla="*/ 326396 h 326396"/>
                <a:gd name="connsiteX4" fmla="*/ 189749 w 3159804"/>
                <a:gd name="connsiteY4" fmla="*/ 0 h 326396"/>
                <a:gd name="connsiteX0" fmla="*/ 189749 w 3174249"/>
                <a:gd name="connsiteY0" fmla="*/ 3174 h 329570"/>
                <a:gd name="connsiteX1" fmla="*/ 3174249 w 3174249"/>
                <a:gd name="connsiteY1" fmla="*/ 0 h 329570"/>
                <a:gd name="connsiteX2" fmla="*/ 3009900 w 3174249"/>
                <a:gd name="connsiteY2" fmla="*/ 326395 h 329570"/>
                <a:gd name="connsiteX3" fmla="*/ 0 w 3174249"/>
                <a:gd name="connsiteY3" fmla="*/ 329570 h 329570"/>
                <a:gd name="connsiteX4" fmla="*/ 189749 w 3174249"/>
                <a:gd name="connsiteY4" fmla="*/ 3174 h 329570"/>
                <a:gd name="connsiteX0" fmla="*/ 189749 w 3170638"/>
                <a:gd name="connsiteY0" fmla="*/ 0 h 326396"/>
                <a:gd name="connsiteX1" fmla="*/ 3170638 w 3170638"/>
                <a:gd name="connsiteY1" fmla="*/ 4048 h 326396"/>
                <a:gd name="connsiteX2" fmla="*/ 3009900 w 3170638"/>
                <a:gd name="connsiteY2" fmla="*/ 323221 h 326396"/>
                <a:gd name="connsiteX3" fmla="*/ 0 w 3170638"/>
                <a:gd name="connsiteY3" fmla="*/ 326396 h 326396"/>
                <a:gd name="connsiteX4" fmla="*/ 189749 w 3170638"/>
                <a:gd name="connsiteY4" fmla="*/ 0 h 326396"/>
                <a:gd name="connsiteX0" fmla="*/ 189749 w 3170638"/>
                <a:gd name="connsiteY0" fmla="*/ 0 h 322785"/>
                <a:gd name="connsiteX1" fmla="*/ 3170638 w 3170638"/>
                <a:gd name="connsiteY1" fmla="*/ 437 h 322785"/>
                <a:gd name="connsiteX2" fmla="*/ 3009900 w 3170638"/>
                <a:gd name="connsiteY2" fmla="*/ 319610 h 322785"/>
                <a:gd name="connsiteX3" fmla="*/ 0 w 3170638"/>
                <a:gd name="connsiteY3" fmla="*/ 322785 h 322785"/>
                <a:gd name="connsiteX4" fmla="*/ 189749 w 3170638"/>
                <a:gd name="connsiteY4" fmla="*/ 0 h 322785"/>
                <a:gd name="connsiteX0" fmla="*/ 189749 w 3170638"/>
                <a:gd name="connsiteY0" fmla="*/ 0 h 323222"/>
                <a:gd name="connsiteX1" fmla="*/ 3170638 w 3170638"/>
                <a:gd name="connsiteY1" fmla="*/ 437 h 323222"/>
                <a:gd name="connsiteX2" fmla="*/ 3006289 w 3170638"/>
                <a:gd name="connsiteY2" fmla="*/ 323222 h 323222"/>
                <a:gd name="connsiteX3" fmla="*/ 0 w 3170638"/>
                <a:gd name="connsiteY3" fmla="*/ 322785 h 323222"/>
                <a:gd name="connsiteX4" fmla="*/ 189749 w 3170638"/>
                <a:gd name="connsiteY4" fmla="*/ 0 h 323222"/>
                <a:gd name="connsiteX0" fmla="*/ 189749 w 3372865"/>
                <a:gd name="connsiteY0" fmla="*/ 0 h 323222"/>
                <a:gd name="connsiteX1" fmla="*/ 3372865 w 3372865"/>
                <a:gd name="connsiteY1" fmla="*/ 437 h 323222"/>
                <a:gd name="connsiteX2" fmla="*/ 3006289 w 3372865"/>
                <a:gd name="connsiteY2" fmla="*/ 323222 h 323222"/>
                <a:gd name="connsiteX3" fmla="*/ 0 w 3372865"/>
                <a:gd name="connsiteY3" fmla="*/ 322785 h 323222"/>
                <a:gd name="connsiteX4" fmla="*/ 189749 w 3372865"/>
                <a:gd name="connsiteY4" fmla="*/ 0 h 323222"/>
                <a:gd name="connsiteX0" fmla="*/ 189749 w 3372865"/>
                <a:gd name="connsiteY0" fmla="*/ 0 h 323222"/>
                <a:gd name="connsiteX1" fmla="*/ 3372865 w 3372865"/>
                <a:gd name="connsiteY1" fmla="*/ 437 h 323222"/>
                <a:gd name="connsiteX2" fmla="*/ 3168794 w 3372865"/>
                <a:gd name="connsiteY2" fmla="*/ 323222 h 323222"/>
                <a:gd name="connsiteX3" fmla="*/ 0 w 3372865"/>
                <a:gd name="connsiteY3" fmla="*/ 322785 h 323222"/>
                <a:gd name="connsiteX4" fmla="*/ 189749 w 3372865"/>
                <a:gd name="connsiteY4" fmla="*/ 0 h 323222"/>
                <a:gd name="connsiteX0" fmla="*/ 189749 w 3333142"/>
                <a:gd name="connsiteY0" fmla="*/ 0 h 323222"/>
                <a:gd name="connsiteX1" fmla="*/ 3333142 w 3333142"/>
                <a:gd name="connsiteY1" fmla="*/ 437 h 323222"/>
                <a:gd name="connsiteX2" fmla="*/ 3168794 w 3333142"/>
                <a:gd name="connsiteY2" fmla="*/ 323222 h 323222"/>
                <a:gd name="connsiteX3" fmla="*/ 0 w 3333142"/>
                <a:gd name="connsiteY3" fmla="*/ 322785 h 323222"/>
                <a:gd name="connsiteX4" fmla="*/ 189749 w 3333142"/>
                <a:gd name="connsiteY4" fmla="*/ 0 h 323222"/>
                <a:gd name="connsiteX0" fmla="*/ 189749 w 3343976"/>
                <a:gd name="connsiteY0" fmla="*/ 0 h 323222"/>
                <a:gd name="connsiteX1" fmla="*/ 3343976 w 3343976"/>
                <a:gd name="connsiteY1" fmla="*/ 437 h 323222"/>
                <a:gd name="connsiteX2" fmla="*/ 3168794 w 3343976"/>
                <a:gd name="connsiteY2" fmla="*/ 323222 h 323222"/>
                <a:gd name="connsiteX3" fmla="*/ 0 w 3343976"/>
                <a:gd name="connsiteY3" fmla="*/ 322785 h 323222"/>
                <a:gd name="connsiteX4" fmla="*/ 189749 w 3343976"/>
                <a:gd name="connsiteY4" fmla="*/ 0 h 32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3976" h="323222">
                  <a:moveTo>
                    <a:pt x="189749" y="0"/>
                  </a:moveTo>
                  <a:lnTo>
                    <a:pt x="3343976" y="437"/>
                  </a:lnTo>
                  <a:lnTo>
                    <a:pt x="3168794" y="323222"/>
                  </a:lnTo>
                  <a:lnTo>
                    <a:pt x="0" y="322785"/>
                  </a:lnTo>
                  <a:lnTo>
                    <a:pt x="189749" y="0"/>
                  </a:lnTo>
                  <a:close/>
                </a:path>
              </a:pathLst>
            </a:custGeom>
            <a:solidFill>
              <a:srgbClr val="299DEB"/>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sp>
          <p:nvSpPr>
            <p:cNvPr id="15" name="Rectangle 6"/>
            <p:cNvSpPr/>
            <p:nvPr/>
          </p:nvSpPr>
          <p:spPr bwMode="auto">
            <a:xfrm>
              <a:off x="380999" y="6548805"/>
              <a:ext cx="2803525" cy="309580"/>
            </a:xfrm>
            <a:custGeom>
              <a:avLst/>
              <a:gdLst>
                <a:gd name="connsiteX0" fmla="*/ 0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0 w 2946400"/>
                <a:gd name="connsiteY4" fmla="*/ 0 h 381000"/>
                <a:gd name="connsiteX0" fmla="*/ 149225 w 2946400"/>
                <a:gd name="connsiteY0" fmla="*/ 0 h 381000"/>
                <a:gd name="connsiteX1" fmla="*/ 2946400 w 2946400"/>
                <a:gd name="connsiteY1" fmla="*/ 0 h 381000"/>
                <a:gd name="connsiteX2" fmla="*/ 2946400 w 2946400"/>
                <a:gd name="connsiteY2" fmla="*/ 381000 h 381000"/>
                <a:gd name="connsiteX3" fmla="*/ 0 w 2946400"/>
                <a:gd name="connsiteY3" fmla="*/ 381000 h 381000"/>
                <a:gd name="connsiteX4" fmla="*/ 149225 w 2946400"/>
                <a:gd name="connsiteY4" fmla="*/ 0 h 381000"/>
                <a:gd name="connsiteX0" fmla="*/ 219075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19075 w 3016250"/>
                <a:gd name="connsiteY4" fmla="*/ 0 h 384175"/>
                <a:gd name="connsiteX0" fmla="*/ 241300 w 3016250"/>
                <a:gd name="connsiteY0" fmla="*/ 3175 h 384175"/>
                <a:gd name="connsiteX1" fmla="*/ 3016250 w 3016250"/>
                <a:gd name="connsiteY1" fmla="*/ 0 h 384175"/>
                <a:gd name="connsiteX2" fmla="*/ 3016250 w 3016250"/>
                <a:gd name="connsiteY2" fmla="*/ 381000 h 384175"/>
                <a:gd name="connsiteX3" fmla="*/ 0 w 3016250"/>
                <a:gd name="connsiteY3" fmla="*/ 384175 h 384175"/>
                <a:gd name="connsiteX4" fmla="*/ 241300 w 3016250"/>
                <a:gd name="connsiteY4" fmla="*/ 3175 h 384175"/>
                <a:gd name="connsiteX0" fmla="*/ 228600 w 3016250"/>
                <a:gd name="connsiteY0" fmla="*/ 0 h 384175"/>
                <a:gd name="connsiteX1" fmla="*/ 3016250 w 3016250"/>
                <a:gd name="connsiteY1" fmla="*/ 0 h 384175"/>
                <a:gd name="connsiteX2" fmla="*/ 3016250 w 3016250"/>
                <a:gd name="connsiteY2" fmla="*/ 381000 h 384175"/>
                <a:gd name="connsiteX3" fmla="*/ 0 w 3016250"/>
                <a:gd name="connsiteY3" fmla="*/ 384175 h 384175"/>
                <a:gd name="connsiteX4" fmla="*/ 228600 w 3016250"/>
                <a:gd name="connsiteY4" fmla="*/ 0 h 384175"/>
                <a:gd name="connsiteX0" fmla="*/ 222250 w 3009900"/>
                <a:gd name="connsiteY0" fmla="*/ 0 h 384175"/>
                <a:gd name="connsiteX1" fmla="*/ 3009900 w 3009900"/>
                <a:gd name="connsiteY1" fmla="*/ 0 h 384175"/>
                <a:gd name="connsiteX2" fmla="*/ 3009900 w 3009900"/>
                <a:gd name="connsiteY2" fmla="*/ 381000 h 384175"/>
                <a:gd name="connsiteX3" fmla="*/ 0 w 3009900"/>
                <a:gd name="connsiteY3" fmla="*/ 384175 h 384175"/>
                <a:gd name="connsiteX4" fmla="*/ 222250 w 3009900"/>
                <a:gd name="connsiteY4" fmla="*/ 0 h 384175"/>
                <a:gd name="connsiteX0" fmla="*/ 222250 w 3194050"/>
                <a:gd name="connsiteY0" fmla="*/ 0 h 384175"/>
                <a:gd name="connsiteX1" fmla="*/ 3194050 w 3194050"/>
                <a:gd name="connsiteY1" fmla="*/ 3175 h 384175"/>
                <a:gd name="connsiteX2" fmla="*/ 3009900 w 3194050"/>
                <a:gd name="connsiteY2" fmla="*/ 381000 h 384175"/>
                <a:gd name="connsiteX3" fmla="*/ 0 w 3194050"/>
                <a:gd name="connsiteY3" fmla="*/ 384175 h 384175"/>
                <a:gd name="connsiteX4" fmla="*/ 222250 w 3194050"/>
                <a:gd name="connsiteY4" fmla="*/ 0 h 384175"/>
                <a:gd name="connsiteX0" fmla="*/ 222250 w 3206750"/>
                <a:gd name="connsiteY0" fmla="*/ 3175 h 387350"/>
                <a:gd name="connsiteX1" fmla="*/ 3206750 w 3206750"/>
                <a:gd name="connsiteY1" fmla="*/ 0 h 387350"/>
                <a:gd name="connsiteX2" fmla="*/ 3009900 w 3206750"/>
                <a:gd name="connsiteY2" fmla="*/ 384175 h 387350"/>
                <a:gd name="connsiteX3" fmla="*/ 0 w 3206750"/>
                <a:gd name="connsiteY3" fmla="*/ 387350 h 387350"/>
                <a:gd name="connsiteX4" fmla="*/ 222250 w 3206750"/>
                <a:gd name="connsiteY4" fmla="*/ 3175 h 387350"/>
                <a:gd name="connsiteX0" fmla="*/ 189749 w 3206750"/>
                <a:gd name="connsiteY0" fmla="*/ 60954 h 387350"/>
                <a:gd name="connsiteX1" fmla="*/ 3206750 w 3206750"/>
                <a:gd name="connsiteY1" fmla="*/ 0 h 387350"/>
                <a:gd name="connsiteX2" fmla="*/ 3009900 w 3206750"/>
                <a:gd name="connsiteY2" fmla="*/ 384175 h 387350"/>
                <a:gd name="connsiteX3" fmla="*/ 0 w 3206750"/>
                <a:gd name="connsiteY3" fmla="*/ 387350 h 387350"/>
                <a:gd name="connsiteX4" fmla="*/ 189749 w 3206750"/>
                <a:gd name="connsiteY4" fmla="*/ 60954 h 387350"/>
                <a:gd name="connsiteX0" fmla="*/ 189749 w 3159804"/>
                <a:gd name="connsiteY0" fmla="*/ 0 h 326396"/>
                <a:gd name="connsiteX1" fmla="*/ 3159804 w 3159804"/>
                <a:gd name="connsiteY1" fmla="*/ 29326 h 326396"/>
                <a:gd name="connsiteX2" fmla="*/ 3009900 w 3159804"/>
                <a:gd name="connsiteY2" fmla="*/ 323221 h 326396"/>
                <a:gd name="connsiteX3" fmla="*/ 0 w 3159804"/>
                <a:gd name="connsiteY3" fmla="*/ 326396 h 326396"/>
                <a:gd name="connsiteX4" fmla="*/ 189749 w 3159804"/>
                <a:gd name="connsiteY4" fmla="*/ 0 h 326396"/>
                <a:gd name="connsiteX0" fmla="*/ 189749 w 3174249"/>
                <a:gd name="connsiteY0" fmla="*/ 3174 h 329570"/>
                <a:gd name="connsiteX1" fmla="*/ 3174249 w 3174249"/>
                <a:gd name="connsiteY1" fmla="*/ 0 h 329570"/>
                <a:gd name="connsiteX2" fmla="*/ 3009900 w 3174249"/>
                <a:gd name="connsiteY2" fmla="*/ 326395 h 329570"/>
                <a:gd name="connsiteX3" fmla="*/ 0 w 3174249"/>
                <a:gd name="connsiteY3" fmla="*/ 329570 h 329570"/>
                <a:gd name="connsiteX4" fmla="*/ 189749 w 3174249"/>
                <a:gd name="connsiteY4" fmla="*/ 3174 h 329570"/>
                <a:gd name="connsiteX0" fmla="*/ 189749 w 3170638"/>
                <a:gd name="connsiteY0" fmla="*/ 0 h 326396"/>
                <a:gd name="connsiteX1" fmla="*/ 3170638 w 3170638"/>
                <a:gd name="connsiteY1" fmla="*/ 4048 h 326396"/>
                <a:gd name="connsiteX2" fmla="*/ 3009900 w 3170638"/>
                <a:gd name="connsiteY2" fmla="*/ 323221 h 326396"/>
                <a:gd name="connsiteX3" fmla="*/ 0 w 3170638"/>
                <a:gd name="connsiteY3" fmla="*/ 326396 h 326396"/>
                <a:gd name="connsiteX4" fmla="*/ 189749 w 3170638"/>
                <a:gd name="connsiteY4" fmla="*/ 0 h 326396"/>
                <a:gd name="connsiteX0" fmla="*/ 189749 w 3170638"/>
                <a:gd name="connsiteY0" fmla="*/ 0 h 322785"/>
                <a:gd name="connsiteX1" fmla="*/ 3170638 w 3170638"/>
                <a:gd name="connsiteY1" fmla="*/ 437 h 322785"/>
                <a:gd name="connsiteX2" fmla="*/ 3009900 w 3170638"/>
                <a:gd name="connsiteY2" fmla="*/ 319610 h 322785"/>
                <a:gd name="connsiteX3" fmla="*/ 0 w 3170638"/>
                <a:gd name="connsiteY3" fmla="*/ 322785 h 322785"/>
                <a:gd name="connsiteX4" fmla="*/ 189749 w 3170638"/>
                <a:gd name="connsiteY4" fmla="*/ 0 h 322785"/>
                <a:gd name="connsiteX0" fmla="*/ 189749 w 3170638"/>
                <a:gd name="connsiteY0" fmla="*/ 0 h 323222"/>
                <a:gd name="connsiteX1" fmla="*/ 3170638 w 3170638"/>
                <a:gd name="connsiteY1" fmla="*/ 437 h 323222"/>
                <a:gd name="connsiteX2" fmla="*/ 3006289 w 3170638"/>
                <a:gd name="connsiteY2" fmla="*/ 323222 h 323222"/>
                <a:gd name="connsiteX3" fmla="*/ 0 w 3170638"/>
                <a:gd name="connsiteY3" fmla="*/ 322785 h 323222"/>
                <a:gd name="connsiteX4" fmla="*/ 189749 w 3170638"/>
                <a:gd name="connsiteY4" fmla="*/ 0 h 323222"/>
                <a:gd name="connsiteX0" fmla="*/ 204194 w 3170638"/>
                <a:gd name="connsiteY0" fmla="*/ 0 h 344889"/>
                <a:gd name="connsiteX1" fmla="*/ 3170638 w 3170638"/>
                <a:gd name="connsiteY1" fmla="*/ 22104 h 344889"/>
                <a:gd name="connsiteX2" fmla="*/ 3006289 w 3170638"/>
                <a:gd name="connsiteY2" fmla="*/ 344889 h 344889"/>
                <a:gd name="connsiteX3" fmla="*/ 0 w 3170638"/>
                <a:gd name="connsiteY3" fmla="*/ 344452 h 344889"/>
                <a:gd name="connsiteX4" fmla="*/ 204194 w 3170638"/>
                <a:gd name="connsiteY4" fmla="*/ 0 h 344889"/>
                <a:gd name="connsiteX0" fmla="*/ 204194 w 3188694"/>
                <a:gd name="connsiteY0" fmla="*/ 6786 h 351675"/>
                <a:gd name="connsiteX1" fmla="*/ 3188694 w 3188694"/>
                <a:gd name="connsiteY1" fmla="*/ 0 h 351675"/>
                <a:gd name="connsiteX2" fmla="*/ 3006289 w 3188694"/>
                <a:gd name="connsiteY2" fmla="*/ 351675 h 351675"/>
                <a:gd name="connsiteX3" fmla="*/ 0 w 3188694"/>
                <a:gd name="connsiteY3" fmla="*/ 351238 h 351675"/>
                <a:gd name="connsiteX4" fmla="*/ 204194 w 3188694"/>
                <a:gd name="connsiteY4" fmla="*/ 6786 h 351675"/>
                <a:gd name="connsiteX0" fmla="*/ 211416 w 3188694"/>
                <a:gd name="connsiteY0" fmla="*/ 0 h 352112"/>
                <a:gd name="connsiteX1" fmla="*/ 3188694 w 3188694"/>
                <a:gd name="connsiteY1" fmla="*/ 437 h 352112"/>
                <a:gd name="connsiteX2" fmla="*/ 3006289 w 3188694"/>
                <a:gd name="connsiteY2" fmla="*/ 352112 h 352112"/>
                <a:gd name="connsiteX3" fmla="*/ 0 w 3188694"/>
                <a:gd name="connsiteY3" fmla="*/ 351675 h 352112"/>
                <a:gd name="connsiteX4" fmla="*/ 211416 w 3188694"/>
                <a:gd name="connsiteY4" fmla="*/ 0 h 352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8694" h="352112">
                  <a:moveTo>
                    <a:pt x="211416" y="0"/>
                  </a:moveTo>
                  <a:lnTo>
                    <a:pt x="3188694" y="437"/>
                  </a:lnTo>
                  <a:lnTo>
                    <a:pt x="3006289" y="352112"/>
                  </a:lnTo>
                  <a:lnTo>
                    <a:pt x="0" y="351675"/>
                  </a:lnTo>
                  <a:lnTo>
                    <a:pt x="211416" y="0"/>
                  </a:lnTo>
                  <a:close/>
                </a:path>
              </a:pathLst>
            </a:custGeom>
            <a:solidFill>
              <a:srgbClr val="FAB81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sz="1000" b="1" dirty="0">
                <a:solidFill>
                  <a:prstClr val="black"/>
                </a:solidFill>
                <a:latin typeface="Arial Black" pitchFamily="34" charset="0"/>
              </a:endParaRPr>
            </a:p>
          </p:txBody>
        </p:sp>
      </p:grpSp>
      <p:sp>
        <p:nvSpPr>
          <p:cNvPr id="22" name="Slide Number Placeholder 5"/>
          <p:cNvSpPr>
            <a:spLocks noGrp="1"/>
          </p:cNvSpPr>
          <p:nvPr>
            <p:ph type="sldNum" sz="quarter" idx="12"/>
          </p:nvPr>
        </p:nvSpPr>
        <p:spPr>
          <a:xfrm>
            <a:off x="4470404" y="6625820"/>
            <a:ext cx="7315197" cy="235728"/>
          </a:xfrm>
          <a:prstGeom prst="rect">
            <a:avLst/>
          </a:prstGeom>
        </p:spPr>
        <p:txBody>
          <a:bodyPr/>
          <a:lstStyle>
            <a:lvl1pPr algn="l">
              <a:defRPr sz="900"/>
            </a:lvl1pPr>
          </a:lstStyle>
          <a:p>
            <a:pPr fontAlgn="base">
              <a:spcBef>
                <a:spcPct val="0"/>
              </a:spcBef>
              <a:spcAft>
                <a:spcPct val="0"/>
              </a:spcAft>
            </a:pPr>
            <a:r>
              <a:rPr lang="en-US" altLang="en-US" dirty="0">
                <a:solidFill>
                  <a:srgbClr val="FFC000"/>
                </a:solidFill>
                <a:latin typeface="Arial Narrow" panose="020B0606020202030204" pitchFamily="34" charset="0"/>
              </a:rPr>
              <a:t>Distro-D: Authorized to DoD and DoD Contractors with Export Control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a:t>
            </a:fld>
            <a:endParaRPr lang="en-US" altLang="en-US" dirty="0">
              <a:solidFill>
                <a:srgbClr val="FFC000"/>
              </a:solidFill>
              <a:latin typeface="Arial Narrow" panose="020B0606020202030204" pitchFamily="34" charset="0"/>
            </a:endParaRPr>
          </a:p>
        </p:txBody>
      </p:sp>
      <p:sp>
        <p:nvSpPr>
          <p:cNvPr id="17" name="TextBox 16"/>
          <p:cNvSpPr txBox="1"/>
          <p:nvPr userDrawn="1"/>
        </p:nvSpPr>
        <p:spPr>
          <a:xfrm>
            <a:off x="653144" y="6557621"/>
            <a:ext cx="3556000" cy="293157"/>
          </a:xfrm>
          <a:prstGeom prst="rect">
            <a:avLst/>
          </a:prstGeom>
          <a:noFill/>
        </p:spPr>
        <p:txBody>
          <a:bodyPr wrap="square" rtlCol="0">
            <a:spAutoFit/>
          </a:bodyPr>
          <a:lstStyle/>
          <a:p>
            <a:pPr>
              <a:lnSpc>
                <a:spcPct val="90000"/>
              </a:lnSpc>
            </a:pPr>
            <a:r>
              <a:rPr lang="en-US" sz="1450" b="1" i="1" dirty="0">
                <a:solidFill>
                  <a:srgbClr val="0A283F"/>
                </a:solidFill>
                <a:latin typeface="Arial Narrow"/>
                <a:cs typeface="Arial Narrow"/>
              </a:rPr>
              <a:t>AMERICA’S FLEET</a:t>
            </a:r>
            <a:r>
              <a:rPr lang="en-US" sz="1450" b="1" i="1" baseline="0" dirty="0">
                <a:solidFill>
                  <a:srgbClr val="0A283F"/>
                </a:solidFill>
                <a:latin typeface="Arial Narrow"/>
                <a:cs typeface="Arial Narrow"/>
              </a:rPr>
              <a:t> </a:t>
            </a:r>
            <a:r>
              <a:rPr lang="en-US" sz="1450" b="1" i="1" dirty="0">
                <a:solidFill>
                  <a:srgbClr val="0A283F"/>
                </a:solidFill>
                <a:latin typeface="Arial Narrow"/>
                <a:cs typeface="Arial Narrow"/>
              </a:rPr>
              <a:t>STARTS HERE</a:t>
            </a:r>
          </a:p>
        </p:txBody>
      </p:sp>
      <p:sp>
        <p:nvSpPr>
          <p:cNvPr id="18" name="TextBox 17"/>
          <p:cNvSpPr txBox="1"/>
          <p:nvPr userDrawn="1"/>
        </p:nvSpPr>
        <p:spPr>
          <a:xfrm>
            <a:off x="5916001" y="-56644"/>
            <a:ext cx="756820" cy="276999"/>
          </a:xfrm>
          <a:prstGeom prst="rect">
            <a:avLst/>
          </a:prstGeom>
          <a:noFill/>
        </p:spPr>
        <p:txBody>
          <a:bodyPr wrap="square" rtlCol="0" anchor="b" anchorCtr="0">
            <a:spAutoFit/>
          </a:bodyPr>
          <a:lstStyle/>
          <a:p>
            <a:pPr algn="ctr"/>
            <a:r>
              <a:rPr lang="en-US" sz="1200" dirty="0">
                <a:solidFill>
                  <a:srgbClr val="002060"/>
                </a:solidFill>
              </a:rPr>
              <a:t>CUI</a:t>
            </a:r>
          </a:p>
        </p:txBody>
      </p:sp>
    </p:spTree>
    <p:extLst>
      <p:ext uri="{BB962C8B-B14F-4D97-AF65-F5344CB8AC3E}">
        <p14:creationId xmlns:p14="http://schemas.microsoft.com/office/powerpoint/2010/main" val="2394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pSp>
        <p:nvGrpSpPr>
          <p:cNvPr id="9" name="Group 8"/>
          <p:cNvGrpSpPr/>
          <p:nvPr userDrawn="1"/>
        </p:nvGrpSpPr>
        <p:grpSpPr>
          <a:xfrm>
            <a:off x="-8467" y="2"/>
            <a:ext cx="12200467" cy="1066799"/>
            <a:chOff x="-8467" y="0"/>
            <a:chExt cx="12200467" cy="1066799"/>
          </a:xfrm>
        </p:grpSpPr>
        <p:sp>
          <p:nvSpPr>
            <p:cNvPr id="10" name="Rectangle 9"/>
            <p:cNvSpPr/>
            <p:nvPr/>
          </p:nvSpPr>
          <p:spPr bwMode="auto">
            <a:xfrm>
              <a:off x="-8467" y="990599"/>
              <a:ext cx="12200467" cy="76200"/>
            </a:xfrm>
            <a:prstGeom prst="rect">
              <a:avLst/>
            </a:prstGeom>
            <a:solidFill>
              <a:srgbClr val="FAB90F"/>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Black" pitchFamily="34" charset="0"/>
              </a:endParaRPr>
            </a:p>
          </p:txBody>
        </p:sp>
        <p:pic>
          <p:nvPicPr>
            <p:cNvPr id="11" name="Picture 10" descr="Yellow-Blue block opposite upsidedown.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386" y="0"/>
              <a:ext cx="957414" cy="1055920"/>
            </a:xfrm>
            <a:prstGeom prst="rect">
              <a:avLst/>
            </a:prstGeom>
          </p:spPr>
        </p:pic>
        <p:pic>
          <p:nvPicPr>
            <p:cNvPr id="12" name="Picture 11" descr="NAVSEA Warfare Centers - Carderock 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71927" y="193086"/>
              <a:ext cx="1367673" cy="607640"/>
            </a:xfrm>
            <a:prstGeom prst="rect">
              <a:avLst/>
            </a:prstGeom>
          </p:spPr>
        </p:pic>
      </p:grpSp>
      <p:sp>
        <p:nvSpPr>
          <p:cNvPr id="3" name="Content Placeholder 2"/>
          <p:cNvSpPr>
            <a:spLocks noGrp="1"/>
          </p:cNvSpPr>
          <p:nvPr>
            <p:ph idx="1"/>
          </p:nvPr>
        </p:nvSpPr>
        <p:spPr>
          <a:xfrm>
            <a:off x="609600" y="990603"/>
            <a:ext cx="10972800" cy="4525963"/>
          </a:xfrm>
          <a:prstGeom prst="rect">
            <a:avLst/>
          </a:prstGeom>
        </p:spPr>
        <p:txBody>
          <a:bodyPr/>
          <a:lstStyle>
            <a:lvl1pPr marL="0" indent="0">
              <a:buNone/>
              <a:defRPr sz="2400" b="1">
                <a:solidFill>
                  <a:schemeClr val="accent1">
                    <a:lumMod val="50000"/>
                  </a:schemeClr>
                </a:solidFill>
                <a:latin typeface="Arial Narrow" panose="020B0606020202030204" pitchFamily="34" charset="0"/>
              </a:defRPr>
            </a:lvl1pPr>
            <a:lvl2pPr marL="742950" indent="-285750">
              <a:buFont typeface="Arial" panose="020B0604020202020204" pitchFamily="34" charset="0"/>
              <a:buChar char="•"/>
              <a:defRPr sz="2000">
                <a:solidFill>
                  <a:schemeClr val="accent1">
                    <a:lumMod val="50000"/>
                  </a:schemeClr>
                </a:solidFill>
                <a:latin typeface="Arial Narrow" panose="020B0606020202030204" pitchFamily="34" charset="0"/>
              </a:defRPr>
            </a:lvl2pPr>
            <a:lvl3pPr marL="1143000" indent="-228600">
              <a:buFont typeface="Arial" panose="020B0604020202020204" pitchFamily="34" charset="0"/>
              <a:buChar char="•"/>
              <a:defRPr sz="1800">
                <a:solidFill>
                  <a:schemeClr val="accent1">
                    <a:lumMod val="50000"/>
                  </a:schemeClr>
                </a:solidFill>
                <a:latin typeface="Arial Narrow" panose="020B0606020202030204" pitchFamily="34" charset="0"/>
              </a:defRPr>
            </a:lvl3pPr>
            <a:lvl4pPr marL="1600200" indent="-228600">
              <a:buFont typeface="Arial" panose="020B0604020202020204" pitchFamily="34" charset="0"/>
              <a:buChar char="•"/>
              <a:defRPr sz="1600">
                <a:solidFill>
                  <a:schemeClr val="accent1">
                    <a:lumMod val="50000"/>
                  </a:schemeClr>
                </a:solidFill>
                <a:latin typeface="Arial Narrow" panose="020B0606020202030204" pitchFamily="34" charset="0"/>
              </a:defRPr>
            </a:lvl4pPr>
            <a:lvl5pPr marL="2057400" indent="-228600">
              <a:buFont typeface="Arial" panose="020B0604020202020204" pitchFamily="34" charset="0"/>
              <a:buChar char="•"/>
              <a:defRPr sz="1400">
                <a:solidFill>
                  <a:schemeClr val="accent1">
                    <a:lumMod val="50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131644" y="105384"/>
            <a:ext cx="10450757" cy="639762"/>
          </a:xfrm>
          <a:prstGeom prst="rect">
            <a:avLst/>
          </a:prstGeom>
        </p:spPr>
        <p:txBody>
          <a:bodyPr/>
          <a:lstStyle>
            <a:lvl1pPr algn="l">
              <a:defRPr sz="3600" b="1">
                <a:solidFill>
                  <a:schemeClr val="accent1">
                    <a:lumMod val="50000"/>
                  </a:schemeClr>
                </a:solidFill>
                <a:latin typeface="Arial Narrow" panose="020B0606020202030204" pitchFamily="34" charset="0"/>
              </a:defRPr>
            </a:lvl1pPr>
          </a:lstStyle>
          <a:p>
            <a:r>
              <a:rPr lang="en-US" dirty="0"/>
              <a:t>Click to edit Master title style</a:t>
            </a:r>
          </a:p>
        </p:txBody>
      </p:sp>
      <p:sp>
        <p:nvSpPr>
          <p:cNvPr id="22" name="Slide Number Placeholder 5"/>
          <p:cNvSpPr>
            <a:spLocks noGrp="1"/>
          </p:cNvSpPr>
          <p:nvPr>
            <p:ph type="sldNum" sz="quarter" idx="12"/>
          </p:nvPr>
        </p:nvSpPr>
        <p:spPr>
          <a:xfrm>
            <a:off x="4470404" y="6625820"/>
            <a:ext cx="7315197" cy="235728"/>
          </a:xfrm>
          <a:prstGeom prst="rect">
            <a:avLst/>
          </a:prstGeom>
        </p:spPr>
        <p:txBody>
          <a:bodyPr/>
          <a:lstStyle>
            <a:lvl1pPr algn="l">
              <a:defRPr sz="900">
                <a:solidFill>
                  <a:schemeClr val="tx2">
                    <a:lumMod val="75000"/>
                  </a:schemeClr>
                </a:solidFill>
              </a:defRPr>
            </a:lvl1pPr>
          </a:lstStyle>
          <a:p>
            <a:pPr fontAlgn="base">
              <a:spcBef>
                <a:spcPct val="0"/>
              </a:spcBef>
              <a:spcAft>
                <a:spcPct val="0"/>
              </a:spcAft>
            </a:pPr>
            <a:r>
              <a:rPr lang="en-US" altLang="en-US" dirty="0">
                <a:solidFill>
                  <a:schemeClr val="tx2"/>
                </a:solidFill>
                <a:latin typeface="Arial Narrow" panose="020B0606020202030204" pitchFamily="34" charset="0"/>
              </a:rPr>
              <a:t>Distro-D: Authorized to DoD and DoD Contractors with Export Control:</a:t>
            </a:r>
            <a:r>
              <a:rPr lang="en-US" altLang="en-US" dirty="0">
                <a:latin typeface="Arial Narrow" panose="020B0606020202030204" pitchFamily="34" charset="0"/>
              </a:rPr>
              <a:t> 	</a:t>
            </a:r>
            <a:fld id="{6F56DADA-61BA-469C-8463-D8F9129704BC}" type="slidenum">
              <a:rPr lang="en-US" altLang="en-US" smtClean="0">
                <a:latin typeface="Arial Narrow" panose="020B0606020202030204" pitchFamily="34" charset="0"/>
              </a:rPr>
              <a:pPr fontAlgn="base">
                <a:spcBef>
                  <a:spcPct val="0"/>
                </a:spcBef>
                <a:spcAft>
                  <a:spcPct val="0"/>
                </a:spcAft>
              </a:pPr>
              <a:t>‹#›</a:t>
            </a:fld>
            <a:endParaRPr lang="en-US" altLang="en-US" dirty="0">
              <a:latin typeface="Arial Narrow" panose="020B0606020202030204" pitchFamily="34" charset="0"/>
            </a:endParaRPr>
          </a:p>
        </p:txBody>
      </p:sp>
      <p:sp>
        <p:nvSpPr>
          <p:cNvPr id="13" name="TextBox 12"/>
          <p:cNvSpPr txBox="1"/>
          <p:nvPr userDrawn="1"/>
        </p:nvSpPr>
        <p:spPr>
          <a:xfrm>
            <a:off x="5916001" y="-56644"/>
            <a:ext cx="756820" cy="276999"/>
          </a:xfrm>
          <a:prstGeom prst="rect">
            <a:avLst/>
          </a:prstGeom>
          <a:noFill/>
        </p:spPr>
        <p:txBody>
          <a:bodyPr wrap="square" rtlCol="0" anchor="b" anchorCtr="0">
            <a:spAutoFit/>
          </a:bodyPr>
          <a:lstStyle/>
          <a:p>
            <a:pPr algn="ctr"/>
            <a:r>
              <a:rPr lang="en-US" sz="1200" dirty="0">
                <a:solidFill>
                  <a:srgbClr val="002060"/>
                </a:solidFill>
              </a:rPr>
              <a:t>CUI</a:t>
            </a:r>
          </a:p>
        </p:txBody>
      </p:sp>
    </p:spTree>
    <p:extLst>
      <p:ext uri="{BB962C8B-B14F-4D97-AF65-F5344CB8AC3E}">
        <p14:creationId xmlns:p14="http://schemas.microsoft.com/office/powerpoint/2010/main" val="8056390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074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4.xml"/><Relationship Id="rId6" Type="http://schemas.openxmlformats.org/officeDocument/2006/relationships/image" Target="../media/image59.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jpe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jpeg"/><Relationship Id="rId1" Type="http://schemas.openxmlformats.org/officeDocument/2006/relationships/slideLayout" Target="../slideLayouts/slideLayout4.xml"/><Relationship Id="rId6" Type="http://schemas.openxmlformats.org/officeDocument/2006/relationships/image" Target="../media/image76.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jpeg"/></Relationships>
</file>

<file path=ppt/slides/_rels/slide16.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30.emf"/><Relationship Id="rId3" Type="http://schemas.openxmlformats.org/officeDocument/2006/relationships/image" Target="../media/image81.jpeg"/><Relationship Id="rId7" Type="http://schemas.openxmlformats.org/officeDocument/2006/relationships/image" Target="../media/image85.png"/><Relationship Id="rId12" Type="http://schemas.openxmlformats.org/officeDocument/2006/relationships/image" Target="../media/image90.jpeg"/><Relationship Id="rId17" Type="http://schemas.openxmlformats.org/officeDocument/2006/relationships/image" Target="../media/image94.png"/><Relationship Id="rId2" Type="http://schemas.openxmlformats.org/officeDocument/2006/relationships/notesSlide" Target="../notesSlides/notesSlide13.xml"/><Relationship Id="rId16" Type="http://schemas.openxmlformats.org/officeDocument/2006/relationships/image" Target="../media/image93.png"/><Relationship Id="rId1" Type="http://schemas.openxmlformats.org/officeDocument/2006/relationships/slideLayout" Target="../slideLayouts/slideLayout4.xml"/><Relationship Id="rId6" Type="http://schemas.openxmlformats.org/officeDocument/2006/relationships/image" Target="../media/image84.jpeg"/><Relationship Id="rId11" Type="http://schemas.openxmlformats.org/officeDocument/2006/relationships/image" Target="../media/image89.png"/><Relationship Id="rId5" Type="http://schemas.openxmlformats.org/officeDocument/2006/relationships/image" Target="../media/image83.jpeg"/><Relationship Id="rId15" Type="http://schemas.openxmlformats.org/officeDocument/2006/relationships/image" Target="../media/image92.png"/><Relationship Id="rId10" Type="http://schemas.openxmlformats.org/officeDocument/2006/relationships/image" Target="../media/image88.png"/><Relationship Id="rId4" Type="http://schemas.openxmlformats.org/officeDocument/2006/relationships/image" Target="../media/image82.jpeg"/><Relationship Id="rId9" Type="http://schemas.openxmlformats.org/officeDocument/2006/relationships/image" Target="../media/image87.png"/><Relationship Id="rId14" Type="http://schemas.openxmlformats.org/officeDocument/2006/relationships/image" Target="../media/image9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maureen.e.foley4.civ@us.navy.mi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5.png"/><Relationship Id="rId4" Type="http://schemas.openxmlformats.org/officeDocument/2006/relationships/hyperlink" Target="mailto:jonathan.g.kruft.civ@us.navy.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emf"/></Relationships>
</file>

<file path=ppt/slides/_rels/slide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6343" y="2323736"/>
            <a:ext cx="8413019" cy="1366327"/>
          </a:xfrm>
        </p:spPr>
        <p:txBody>
          <a:bodyPr/>
          <a:lstStyle/>
          <a:p>
            <a:r>
              <a:rPr lang="en-US" sz="2800" dirty="0">
                <a:ln>
                  <a:solidFill>
                    <a:schemeClr val="tx1"/>
                  </a:solidFill>
                </a:ln>
              </a:rPr>
              <a:t>Composite Component Work Cell for Intermediate Level Maintenance Facilities for Reduced Corrosion Related Maintenance</a:t>
            </a:r>
          </a:p>
        </p:txBody>
      </p:sp>
      <p:sp>
        <p:nvSpPr>
          <p:cNvPr id="7" name="TextBox 6"/>
          <p:cNvSpPr txBox="1"/>
          <p:nvPr/>
        </p:nvSpPr>
        <p:spPr>
          <a:xfrm>
            <a:off x="3883485" y="3975383"/>
            <a:ext cx="6506030" cy="707886"/>
          </a:xfrm>
          <a:prstGeom prst="rect">
            <a:avLst/>
          </a:prstGeom>
          <a:noFill/>
        </p:spPr>
        <p:txBody>
          <a:bodyPr wrap="square">
            <a:spAutoFit/>
          </a:bodyPr>
          <a:lstStyle/>
          <a:p>
            <a:pPr algn="r">
              <a:defRPr/>
            </a:pPr>
            <a:r>
              <a:rPr lang="en-US" sz="2000" i="1" dirty="0">
                <a:solidFill>
                  <a:srgbClr val="FFC000"/>
                </a:solidFill>
                <a:effectLst>
                  <a:outerShdw blurRad="38100" dist="38100" dir="2700000" algn="tl">
                    <a:srgbClr val="000000">
                      <a:alpha val="43137"/>
                    </a:srgbClr>
                  </a:outerShdw>
                </a:effectLst>
                <a:latin typeface="Arial Narrow" panose="020B0606020202030204" pitchFamily="34" charset="0"/>
                <a:cs typeface="Arial" charset="0"/>
              </a:rPr>
              <a:t>Dr. Maureen E. Foley, William Manning and Brandon Newsome</a:t>
            </a:r>
          </a:p>
          <a:p>
            <a:pPr algn="r">
              <a:defRPr/>
            </a:pPr>
            <a:r>
              <a:rPr lang="en-US" sz="2000" i="1" dirty="0">
                <a:solidFill>
                  <a:srgbClr val="FFC000"/>
                </a:solidFill>
                <a:effectLst>
                  <a:outerShdw blurRad="38100" dist="38100" dir="2700000" algn="tl">
                    <a:srgbClr val="000000">
                      <a:alpha val="43137"/>
                    </a:srgbClr>
                  </a:outerShdw>
                </a:effectLst>
                <a:latin typeface="Arial Narrow" panose="020B0606020202030204" pitchFamily="34" charset="0"/>
                <a:cs typeface="Arial" charset="0"/>
              </a:rPr>
              <a:t>Materials and Manufacturing Division, Code 617</a:t>
            </a:r>
          </a:p>
        </p:txBody>
      </p:sp>
      <p:sp>
        <p:nvSpPr>
          <p:cNvPr id="8" name="Text Placeholder 4"/>
          <p:cNvSpPr txBox="1">
            <a:spLocks/>
          </p:cNvSpPr>
          <p:nvPr/>
        </p:nvSpPr>
        <p:spPr>
          <a:xfrm>
            <a:off x="1598976" y="5850539"/>
            <a:ext cx="9060102" cy="304800"/>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1400" dirty="0"/>
              <a:t>March 2024</a:t>
            </a:r>
          </a:p>
        </p:txBody>
      </p:sp>
      <p:sp>
        <p:nvSpPr>
          <p:cNvPr id="9" name="Text Placeholder 4"/>
          <p:cNvSpPr txBox="1">
            <a:spLocks/>
          </p:cNvSpPr>
          <p:nvPr/>
        </p:nvSpPr>
        <p:spPr>
          <a:xfrm>
            <a:off x="1598976" y="6492904"/>
            <a:ext cx="9000386" cy="350841"/>
          </a:xfrm>
          <a:prstGeom prst="rect">
            <a:avLst/>
          </a:prstGeom>
        </p:spPr>
        <p:txBody>
          <a:bodyPr anchor="b"/>
          <a:lstStyle>
            <a:lvl1pPr marL="0" indent="0" algn="ctr" defTabSz="914400" rtl="0" eaLnBrk="1" latinLnBrk="0" hangingPunct="1">
              <a:spcBef>
                <a:spcPct val="20000"/>
              </a:spcBef>
              <a:buFont typeface="Arial" panose="020B0604020202020204" pitchFamily="34" charset="0"/>
              <a:buNone/>
              <a:defRPr sz="1600" i="1" kern="1200">
                <a:solidFill>
                  <a:schemeClr val="bg1"/>
                </a:solidFill>
                <a:latin typeface="Arial Narrow" panose="020B0606020202030204" pitchFamily="34" charset="0"/>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1000" dirty="0">
                <a:solidFill>
                  <a:srgbClr val="FFC000"/>
                </a:solidFill>
              </a:rPr>
              <a:t>Distribution Statement A: Approved for Public Release</a:t>
            </a:r>
          </a:p>
        </p:txBody>
      </p:sp>
    </p:spTree>
    <p:extLst>
      <p:ext uri="{BB962C8B-B14F-4D97-AF65-F5344CB8AC3E}">
        <p14:creationId xmlns:p14="http://schemas.microsoft.com/office/powerpoint/2010/main" val="1215617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Cover Plates – DDG 51 Class</a:t>
            </a:r>
          </a:p>
        </p:txBody>
      </p:sp>
      <p:pic>
        <p:nvPicPr>
          <p:cNvPr id="1027" name="Picture 30"/>
          <p:cNvPicPr>
            <a:picLocks noChangeAspect="1" noChangeArrowheads="1"/>
          </p:cNvPicPr>
          <p:nvPr/>
        </p:nvPicPr>
        <p:blipFill>
          <a:blip r:embed="rId3" cstate="screen">
            <a:extLst>
              <a:ext uri="{28A0092B-C50C-407E-A947-70E740481C1C}">
                <a14:useLocalDpi xmlns:a14="http://schemas.microsoft.com/office/drawing/2010/main"/>
              </a:ext>
            </a:extLst>
          </a:blip>
          <a:srcRect b="2740"/>
          <a:stretch>
            <a:fillRect/>
          </a:stretch>
        </p:blipFill>
        <p:spPr bwMode="auto">
          <a:xfrm>
            <a:off x="9337509" y="1205621"/>
            <a:ext cx="609466" cy="2252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42431" y="1198727"/>
            <a:ext cx="574630" cy="2276836"/>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1"/>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7958"/>
          <a:stretch/>
        </p:blipFill>
        <p:spPr bwMode="auto">
          <a:xfrm>
            <a:off x="8567962" y="3464462"/>
            <a:ext cx="3548938" cy="4416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1524001" y="44730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1"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684822" y="5423849"/>
            <a:ext cx="942975" cy="819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727684" y="5233723"/>
            <a:ext cx="1829115" cy="13640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p:cNvSpPr>
            <a:spLocks noChangeArrowheads="1"/>
          </p:cNvSpPr>
          <p:nvPr/>
        </p:nvSpPr>
        <p:spPr bwMode="auto">
          <a:xfrm>
            <a:off x="1676401"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C:\Users\maureen.foley\Documents\MEFoley\CIL17\Cover Plates\bridge Wing photos\IMG_2713.JPG"/>
          <p:cNvPicPr/>
          <p:nvPr/>
        </p:nvPicPr>
        <p:blipFill rotWithShape="1">
          <a:blip r:embed="rId8" cstate="screen">
            <a:extLst>
              <a:ext uri="{28A0092B-C50C-407E-A947-70E740481C1C}">
                <a14:useLocalDpi xmlns:a14="http://schemas.microsoft.com/office/drawing/2010/main"/>
              </a:ext>
            </a:extLst>
          </a:blip>
          <a:srcRect/>
          <a:stretch/>
        </p:blipFill>
        <p:spPr bwMode="auto">
          <a:xfrm>
            <a:off x="9215243" y="3963206"/>
            <a:ext cx="2206402" cy="1250917"/>
          </a:xfrm>
          <a:prstGeom prst="rect">
            <a:avLst/>
          </a:prstGeom>
          <a:noFill/>
          <a:ln>
            <a:noFill/>
          </a:ln>
          <a:extLst>
            <a:ext uri="{53640926-AAD7-44D8-BBD7-CCE9431645EC}">
              <a14:shadowObscured xmlns:a14="http://schemas.microsoft.com/office/drawing/2010/main"/>
            </a:ext>
          </a:extLst>
        </p:spPr>
      </p:pic>
      <p:sp>
        <p:nvSpPr>
          <p:cNvPr id="27" name="Content Placeholder 2"/>
          <p:cNvSpPr txBox="1">
            <a:spLocks/>
          </p:cNvSpPr>
          <p:nvPr/>
        </p:nvSpPr>
        <p:spPr bwMode="auto">
          <a:xfrm>
            <a:off x="456188" y="1320108"/>
            <a:ext cx="8172413" cy="51262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5668F"/>
              </a:buClr>
              <a:buFont typeface="Wingdings" pitchFamily="2" charset="2"/>
              <a:buChar char="Ø"/>
              <a:defRPr sz="2400" b="1">
                <a:solidFill>
                  <a:srgbClr val="003563"/>
                </a:solidFill>
                <a:latin typeface="+mn-lt"/>
                <a:ea typeface="+mn-ea"/>
                <a:cs typeface="+mn-cs"/>
              </a:defRPr>
            </a:lvl1pPr>
            <a:lvl2pPr marL="742950" indent="-285750" algn="l" rtl="0" eaLnBrk="0" fontAlgn="base" hangingPunct="0">
              <a:spcBef>
                <a:spcPct val="20000"/>
              </a:spcBef>
              <a:spcAft>
                <a:spcPct val="0"/>
              </a:spcAft>
              <a:buClr>
                <a:srgbClr val="98A2C0"/>
              </a:buClr>
              <a:buFont typeface="Times New Roman" pitchFamily="18" charset="0"/>
              <a:buChar char="–"/>
              <a:defRPr sz="2000">
                <a:solidFill>
                  <a:srgbClr val="55668F"/>
                </a:solidFill>
                <a:latin typeface="+mn-lt"/>
                <a:cs typeface="+mn-cs"/>
              </a:defRPr>
            </a:lvl2pPr>
            <a:lvl3pPr marL="1143000" indent="-228600" algn="l" rtl="0" eaLnBrk="0" fontAlgn="base" hangingPunct="0">
              <a:spcBef>
                <a:spcPct val="20000"/>
              </a:spcBef>
              <a:spcAft>
                <a:spcPct val="0"/>
              </a:spcAft>
              <a:buClr>
                <a:srgbClr val="003563"/>
              </a:buClr>
              <a:buChar char="•"/>
              <a:defRPr>
                <a:solidFill>
                  <a:srgbClr val="003563"/>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lr>
                <a:srgbClr val="003563"/>
              </a:buClr>
              <a:buFont typeface="Times New Roman" pitchFamily="18" charset="0"/>
              <a:buChar char="»"/>
              <a:defRPr>
                <a:solidFill>
                  <a:schemeClr val="tx1"/>
                </a:solidFill>
                <a:latin typeface="+mn-lt"/>
                <a:cs typeface="+mn-cs"/>
              </a:defRPr>
            </a:lvl5pPr>
            <a:lvl6pPr marL="25146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6pPr>
            <a:lvl7pPr marL="29718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7pPr>
            <a:lvl8pPr marL="34290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8pPr>
            <a:lvl9pPr marL="38862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9pPr>
          </a:lstStyle>
          <a:p>
            <a:pPr lvl="0">
              <a:buClr>
                <a:schemeClr val="tx2">
                  <a:lumMod val="75000"/>
                </a:schemeClr>
              </a:buClr>
              <a:defRPr/>
            </a:pPr>
            <a:r>
              <a:rPr lang="en-US" sz="2000" b="0" u="sng" kern="0" dirty="0">
                <a:solidFill>
                  <a:schemeClr val="tx2">
                    <a:lumMod val="75000"/>
                  </a:schemeClr>
                </a:solidFill>
                <a:latin typeface="Arial"/>
                <a:cs typeface="Arial"/>
              </a:rPr>
              <a:t>NSWCCD (NAVSEA Drawing 803-8892049 and 803-8892050) </a:t>
            </a:r>
            <a:r>
              <a:rPr lang="en-US" sz="2000" b="0" kern="0" dirty="0">
                <a:solidFill>
                  <a:schemeClr val="tx2">
                    <a:lumMod val="75000"/>
                  </a:schemeClr>
                </a:solidFill>
                <a:latin typeface="Arial"/>
                <a:cs typeface="Arial"/>
              </a:rPr>
              <a:t>developed composite cover plates for deck drain troughs to be a form, fit and function replacement for the configurations shown.</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03 level and bridge wing installations </a:t>
            </a:r>
          </a:p>
          <a:p>
            <a:pPr lvl="1">
              <a:buClr>
                <a:schemeClr val="tx2">
                  <a:lumMod val="75000"/>
                </a:schemeClr>
              </a:buClr>
              <a:buFont typeface="Wingdings" panose="05000000000000000000" pitchFamily="2" charset="2"/>
              <a:buChar char="Ø"/>
              <a:defRPr/>
            </a:pPr>
            <a:endParaRPr lang="en-US" kern="0" dirty="0">
              <a:solidFill>
                <a:schemeClr val="tx2">
                  <a:lumMod val="75000"/>
                </a:schemeClr>
              </a:solidFill>
              <a:latin typeface="Arial"/>
              <a:cs typeface="Arial"/>
            </a:endParaRPr>
          </a:p>
          <a:p>
            <a:pPr indent="-285750">
              <a:buClr>
                <a:schemeClr val="tx2">
                  <a:lumMod val="75000"/>
                </a:schemeClr>
              </a:buClr>
              <a:defRPr/>
            </a:pPr>
            <a:r>
              <a:rPr lang="en-US" sz="2000" b="0" u="sng" kern="0" dirty="0">
                <a:solidFill>
                  <a:schemeClr val="tx2">
                    <a:lumMod val="75000"/>
                  </a:schemeClr>
                </a:solidFill>
                <a:latin typeface="Arial"/>
                <a:cs typeface="Arial"/>
              </a:rPr>
              <a:t>Fabrication Process</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Use waterjet to cut profiles from t</a:t>
            </a:r>
            <a:r>
              <a:rPr lang="en-US" kern="0" dirty="0" err="1">
                <a:solidFill>
                  <a:schemeClr val="tx2">
                    <a:lumMod val="75000"/>
                  </a:schemeClr>
                </a:solidFill>
                <a:latin typeface="Arial"/>
                <a:cs typeface="Arial"/>
              </a:rPr>
              <a:t>hermoset</a:t>
            </a:r>
            <a:r>
              <a:rPr lang="en-US" kern="0" dirty="0">
                <a:solidFill>
                  <a:schemeClr val="tx2">
                    <a:lumMod val="75000"/>
                  </a:schemeClr>
                </a:solidFill>
                <a:latin typeface="Arial"/>
                <a:cs typeface="Arial"/>
              </a:rPr>
              <a:t> sheet stock (1/4 inch)</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Coat to required color using standard processes</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Mark per the drawing requirements</a:t>
            </a:r>
          </a:p>
          <a:p>
            <a:pPr lvl="1">
              <a:buClr>
                <a:schemeClr val="tx2">
                  <a:lumMod val="75000"/>
                </a:schemeClr>
              </a:buClr>
              <a:buFont typeface="Wingdings" panose="05000000000000000000" pitchFamily="2" charset="2"/>
              <a:buChar char="Ø"/>
              <a:defRPr/>
            </a:pPr>
            <a:endParaRPr lang="en-US" kern="0" dirty="0">
              <a:solidFill>
                <a:schemeClr val="tx2">
                  <a:lumMod val="75000"/>
                </a:schemeClr>
              </a:solidFill>
              <a:latin typeface="Arial"/>
              <a:cs typeface="Arial"/>
            </a:endParaRPr>
          </a:p>
          <a:p>
            <a:pPr>
              <a:buClr>
                <a:schemeClr val="tx2">
                  <a:lumMod val="75000"/>
                </a:schemeClr>
              </a:buClr>
              <a:defRPr/>
            </a:pPr>
            <a:r>
              <a:rPr lang="en-US" sz="2000" b="0" u="sng" kern="0" dirty="0">
                <a:solidFill>
                  <a:schemeClr val="tx2">
                    <a:lumMod val="75000"/>
                  </a:schemeClr>
                </a:solidFill>
                <a:latin typeface="Arial"/>
                <a:cs typeface="Arial"/>
              </a:rPr>
              <a:t>Installation </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Potential for RMC/shipyard labor to install.</a:t>
            </a:r>
          </a:p>
          <a:p>
            <a:pPr lvl="1">
              <a:defRPr/>
            </a:pPr>
            <a:endParaRPr lang="en-US" sz="1800" kern="0" dirty="0">
              <a:solidFill>
                <a:schemeClr val="tx2">
                  <a:lumMod val="75000"/>
                </a:schemeClr>
              </a:solidFill>
              <a:latin typeface="Arial"/>
              <a:cs typeface="Arial"/>
            </a:endParaRPr>
          </a:p>
          <a:p>
            <a:pPr indent="-285750">
              <a:buClr>
                <a:srgbClr val="98A2C0"/>
              </a:buClr>
              <a:defRPr/>
            </a:pPr>
            <a:endParaRPr lang="en-US" sz="1800" b="0" kern="0" dirty="0">
              <a:solidFill>
                <a:schemeClr val="tx2">
                  <a:lumMod val="75000"/>
                </a:schemeClr>
              </a:solidFill>
              <a:latin typeface="Arial"/>
              <a:cs typeface="Arial"/>
            </a:endParaRPr>
          </a:p>
        </p:txBody>
      </p:sp>
      <p:sp>
        <p:nvSpPr>
          <p:cNvPr id="15" name="Slide Number Placeholder 3"/>
          <p:cNvSpPr>
            <a:spLocks noGrp="1"/>
          </p:cNvSpPr>
          <p:nvPr>
            <p:ph type="sldNum" sz="quarter" idx="12"/>
          </p:nvPr>
        </p:nvSpPr>
        <p:spPr>
          <a:xfrm>
            <a:off x="4470404" y="6625820"/>
            <a:ext cx="7315197" cy="235728"/>
          </a:xfrm>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10</a:t>
            </a:fld>
            <a:endParaRPr lang="en-US" altLang="en-US"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127400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Component  Flow Chart</a:t>
            </a:r>
          </a:p>
        </p:txBody>
      </p:sp>
      <p:sp>
        <p:nvSpPr>
          <p:cNvPr id="4" name="Slide Number Placeholder 3"/>
          <p:cNvSpPr>
            <a:spLocks noGrp="1"/>
          </p:cNvSpPr>
          <p:nvPr>
            <p:ph type="sldNum" sz="quarter" idx="12"/>
          </p:nvPr>
        </p:nvSpPr>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11</a:t>
            </a:fld>
            <a:endParaRPr lang="en-US" altLang="en-US" dirty="0">
              <a:solidFill>
                <a:srgbClr val="FFC000"/>
              </a:solidFill>
              <a:latin typeface="Arial Narrow" panose="020B0606020202030204" pitchFamily="34" charset="0"/>
            </a:endParaRPr>
          </a:p>
        </p:txBody>
      </p:sp>
      <p:sp>
        <p:nvSpPr>
          <p:cNvPr id="5" name="Flowchart: Process 4"/>
          <p:cNvSpPr/>
          <p:nvPr/>
        </p:nvSpPr>
        <p:spPr>
          <a:xfrm>
            <a:off x="241566" y="1631017"/>
            <a:ext cx="1300976"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 Identify Component</a:t>
            </a:r>
          </a:p>
        </p:txBody>
      </p:sp>
      <p:sp>
        <p:nvSpPr>
          <p:cNvPr id="6" name="Flowchart: Process 5"/>
          <p:cNvSpPr/>
          <p:nvPr/>
        </p:nvSpPr>
        <p:spPr>
          <a:xfrm>
            <a:off x="2285264" y="1625959"/>
            <a:ext cx="1512849"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2. Identify Stakeholders</a:t>
            </a:r>
          </a:p>
        </p:txBody>
      </p:sp>
      <p:sp>
        <p:nvSpPr>
          <p:cNvPr id="7" name="Flowchart: Process 6"/>
          <p:cNvSpPr/>
          <p:nvPr/>
        </p:nvSpPr>
        <p:spPr>
          <a:xfrm>
            <a:off x="4632196" y="1554749"/>
            <a:ext cx="1674969"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3. Identify Governing Documentation</a:t>
            </a:r>
          </a:p>
        </p:txBody>
      </p:sp>
      <p:sp>
        <p:nvSpPr>
          <p:cNvPr id="8" name="Flowchart: Process 7"/>
          <p:cNvSpPr/>
          <p:nvPr/>
        </p:nvSpPr>
        <p:spPr>
          <a:xfrm>
            <a:off x="7318025" y="2056697"/>
            <a:ext cx="1120054"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4B. Develop Qualification Requirements</a:t>
            </a:r>
          </a:p>
        </p:txBody>
      </p:sp>
      <p:sp>
        <p:nvSpPr>
          <p:cNvPr id="9" name="Flowchart: Process 8"/>
          <p:cNvSpPr/>
          <p:nvPr/>
        </p:nvSpPr>
        <p:spPr>
          <a:xfrm>
            <a:off x="7287208" y="1242302"/>
            <a:ext cx="1064957"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4A. Transition Path</a:t>
            </a:r>
          </a:p>
          <a:p>
            <a:pPr algn="ctr"/>
            <a:r>
              <a:rPr lang="en-US" sz="1200" dirty="0">
                <a:latin typeface="Calibri" panose="020F0502020204030204" pitchFamily="34" charset="0"/>
                <a:cs typeface="Calibri" panose="020F0502020204030204" pitchFamily="34" charset="0"/>
              </a:rPr>
              <a:t>ROI Metrics</a:t>
            </a:r>
          </a:p>
        </p:txBody>
      </p:sp>
      <p:sp>
        <p:nvSpPr>
          <p:cNvPr id="10" name="Flowchart: Process 9"/>
          <p:cNvSpPr/>
          <p:nvPr/>
        </p:nvSpPr>
        <p:spPr>
          <a:xfrm>
            <a:off x="10134600" y="1450891"/>
            <a:ext cx="1348959"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5. Stakeholder Concurrence</a:t>
            </a:r>
          </a:p>
        </p:txBody>
      </p:sp>
      <p:sp>
        <p:nvSpPr>
          <p:cNvPr id="11" name="Flowchart: Process 10"/>
          <p:cNvSpPr/>
          <p:nvPr/>
        </p:nvSpPr>
        <p:spPr>
          <a:xfrm>
            <a:off x="9994413" y="3340266"/>
            <a:ext cx="1579855"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6. Material and Manufacturing Process Selection</a:t>
            </a:r>
          </a:p>
        </p:txBody>
      </p:sp>
      <p:sp>
        <p:nvSpPr>
          <p:cNvPr id="12" name="Flowchart: Process 11"/>
          <p:cNvSpPr/>
          <p:nvPr/>
        </p:nvSpPr>
        <p:spPr>
          <a:xfrm>
            <a:off x="2428931" y="3275905"/>
            <a:ext cx="1533613"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9. Component Drawing Development</a:t>
            </a:r>
          </a:p>
        </p:txBody>
      </p:sp>
      <p:sp>
        <p:nvSpPr>
          <p:cNvPr id="13" name="Flowchart: Process 12"/>
          <p:cNvSpPr/>
          <p:nvPr/>
        </p:nvSpPr>
        <p:spPr>
          <a:xfrm>
            <a:off x="7147344" y="3370896"/>
            <a:ext cx="1461416"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7. Initial Prototypes</a:t>
            </a:r>
          </a:p>
        </p:txBody>
      </p:sp>
      <p:sp>
        <p:nvSpPr>
          <p:cNvPr id="14" name="Flowchart: Process 13"/>
          <p:cNvSpPr/>
          <p:nvPr/>
        </p:nvSpPr>
        <p:spPr>
          <a:xfrm>
            <a:off x="4738101" y="3347037"/>
            <a:ext cx="1560782"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8. Lab Scale Testing</a:t>
            </a:r>
          </a:p>
        </p:txBody>
      </p:sp>
      <p:sp>
        <p:nvSpPr>
          <p:cNvPr id="15" name="Flowchart: Process 14"/>
          <p:cNvSpPr/>
          <p:nvPr/>
        </p:nvSpPr>
        <p:spPr>
          <a:xfrm>
            <a:off x="238038" y="3200670"/>
            <a:ext cx="1421941" cy="763117"/>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10. Full Scale Component Fabrication</a:t>
            </a:r>
          </a:p>
        </p:txBody>
      </p:sp>
      <p:sp>
        <p:nvSpPr>
          <p:cNvPr id="16" name="Flowchart: Process 15"/>
          <p:cNvSpPr/>
          <p:nvPr/>
        </p:nvSpPr>
        <p:spPr>
          <a:xfrm>
            <a:off x="272366" y="4604002"/>
            <a:ext cx="1374573"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11. First Article Qualification Testing</a:t>
            </a:r>
          </a:p>
        </p:txBody>
      </p:sp>
      <p:sp>
        <p:nvSpPr>
          <p:cNvPr id="17" name="Flowchart: Process 16"/>
          <p:cNvSpPr/>
          <p:nvPr/>
        </p:nvSpPr>
        <p:spPr>
          <a:xfrm>
            <a:off x="2408363" y="4609855"/>
            <a:ext cx="1674969"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12. Finalize Transition Plan</a:t>
            </a:r>
          </a:p>
        </p:txBody>
      </p:sp>
      <p:sp>
        <p:nvSpPr>
          <p:cNvPr id="18" name="Flowchart: Process 17"/>
          <p:cNvSpPr/>
          <p:nvPr/>
        </p:nvSpPr>
        <p:spPr>
          <a:xfrm>
            <a:off x="4804927" y="4594732"/>
            <a:ext cx="1674969"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13. Prototype Demonstrations</a:t>
            </a:r>
          </a:p>
        </p:txBody>
      </p:sp>
      <p:sp>
        <p:nvSpPr>
          <p:cNvPr id="19" name="Flowchart: Process 18"/>
          <p:cNvSpPr/>
          <p:nvPr/>
        </p:nvSpPr>
        <p:spPr>
          <a:xfrm>
            <a:off x="7210193" y="4603840"/>
            <a:ext cx="1674969" cy="589790"/>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14. Spiral Development</a:t>
            </a:r>
          </a:p>
        </p:txBody>
      </p:sp>
      <p:sp>
        <p:nvSpPr>
          <p:cNvPr id="20" name="Flowchart: Process 19"/>
          <p:cNvSpPr/>
          <p:nvPr/>
        </p:nvSpPr>
        <p:spPr>
          <a:xfrm>
            <a:off x="10112385" y="4589961"/>
            <a:ext cx="1385080"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15. Final Configuration </a:t>
            </a:r>
          </a:p>
        </p:txBody>
      </p:sp>
      <p:sp>
        <p:nvSpPr>
          <p:cNvPr id="21" name="Flowchart: Process 20"/>
          <p:cNvSpPr/>
          <p:nvPr/>
        </p:nvSpPr>
        <p:spPr>
          <a:xfrm>
            <a:off x="5116626" y="5843620"/>
            <a:ext cx="1317132"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18.  Update APL and PMS</a:t>
            </a:r>
          </a:p>
        </p:txBody>
      </p:sp>
      <p:sp>
        <p:nvSpPr>
          <p:cNvPr id="22" name="Flowchart: Process 21"/>
          <p:cNvSpPr/>
          <p:nvPr/>
        </p:nvSpPr>
        <p:spPr>
          <a:xfrm>
            <a:off x="2364682" y="5841951"/>
            <a:ext cx="1674969"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19. Update Tech Doc. (</a:t>
            </a:r>
            <a:r>
              <a:rPr lang="en-US" sz="1200" dirty="0" err="1">
                <a:latin typeface="Calibri" panose="020F0502020204030204" pitchFamily="34" charset="0"/>
                <a:cs typeface="Calibri" panose="020F0502020204030204" pitchFamily="34" charset="0"/>
              </a:rPr>
              <a:t>NSTM</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GSO</a:t>
            </a:r>
            <a:r>
              <a:rPr lang="en-US" sz="1200" dirty="0">
                <a:latin typeface="Calibri" panose="020F0502020204030204" pitchFamily="34" charset="0"/>
                <a:cs typeface="Calibri" panose="020F0502020204030204" pitchFamily="34" charset="0"/>
              </a:rPr>
              <a:t>, CWT, etc.)</a:t>
            </a:r>
          </a:p>
        </p:txBody>
      </p:sp>
      <p:sp>
        <p:nvSpPr>
          <p:cNvPr id="23" name="Flowchart: Process 22"/>
          <p:cNvSpPr/>
          <p:nvPr/>
        </p:nvSpPr>
        <p:spPr>
          <a:xfrm>
            <a:off x="373749" y="5843620"/>
            <a:ext cx="1138668"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20. Fleet Awareness </a:t>
            </a:r>
          </a:p>
        </p:txBody>
      </p:sp>
      <p:sp>
        <p:nvSpPr>
          <p:cNvPr id="24" name="Down Arrow 23"/>
          <p:cNvSpPr/>
          <p:nvPr/>
        </p:nvSpPr>
        <p:spPr>
          <a:xfrm rot="16200000">
            <a:off x="1784700" y="1663832"/>
            <a:ext cx="261195" cy="524534"/>
          </a:xfrm>
          <a:prstGeom prst="downArrow">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25" name="Down Arrow 24"/>
          <p:cNvSpPr/>
          <p:nvPr/>
        </p:nvSpPr>
        <p:spPr>
          <a:xfrm rot="16200000">
            <a:off x="4029252" y="1566250"/>
            <a:ext cx="261195" cy="629837"/>
          </a:xfrm>
          <a:prstGeom prst="downArrow">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26" name="Down Arrow 25"/>
          <p:cNvSpPr/>
          <p:nvPr/>
        </p:nvSpPr>
        <p:spPr>
          <a:xfrm rot="16200000">
            <a:off x="6617163" y="1571909"/>
            <a:ext cx="261195" cy="693918"/>
          </a:xfrm>
          <a:prstGeom prst="downArrow">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27" name="Down Arrow 26"/>
          <p:cNvSpPr/>
          <p:nvPr/>
        </p:nvSpPr>
        <p:spPr>
          <a:xfrm rot="16200000">
            <a:off x="9266443" y="1206970"/>
            <a:ext cx="315587" cy="1171762"/>
          </a:xfrm>
          <a:prstGeom prst="downArrow">
            <a:avLst/>
          </a:prstGeom>
          <a:solidFill>
            <a:schemeClr val="bg1"/>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28" name="Down Arrow 27"/>
          <p:cNvSpPr/>
          <p:nvPr/>
        </p:nvSpPr>
        <p:spPr>
          <a:xfrm rot="16200000">
            <a:off x="1919096" y="4576472"/>
            <a:ext cx="261195" cy="629977"/>
          </a:xfrm>
          <a:prstGeom prst="downArrow">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29" name="Down Arrow 28"/>
          <p:cNvSpPr/>
          <p:nvPr/>
        </p:nvSpPr>
        <p:spPr>
          <a:xfrm rot="16200000">
            <a:off x="4345526" y="4631057"/>
            <a:ext cx="261195" cy="570244"/>
          </a:xfrm>
          <a:prstGeom prst="downArrow">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30" name="Down Arrow 29"/>
          <p:cNvSpPr/>
          <p:nvPr/>
        </p:nvSpPr>
        <p:spPr>
          <a:xfrm rot="16200000">
            <a:off x="9406314" y="4330562"/>
            <a:ext cx="261195" cy="1090620"/>
          </a:xfrm>
          <a:prstGeom prst="downArrow">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31" name="Down Arrow 30"/>
          <p:cNvSpPr/>
          <p:nvPr/>
        </p:nvSpPr>
        <p:spPr>
          <a:xfrm rot="5400000" flipH="1">
            <a:off x="1790347" y="5822790"/>
            <a:ext cx="261195" cy="728637"/>
          </a:xfrm>
          <a:prstGeom prst="downArrow">
            <a:avLst/>
          </a:prstGeom>
          <a:no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32" name="Down Arrow 31"/>
          <p:cNvSpPr/>
          <p:nvPr/>
        </p:nvSpPr>
        <p:spPr>
          <a:xfrm rot="16200000" flipH="1" flipV="1">
            <a:off x="6546241" y="3391677"/>
            <a:ext cx="283119" cy="598992"/>
          </a:xfrm>
          <a:prstGeom prst="downArrow">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33" name="Down Arrow 32"/>
          <p:cNvSpPr/>
          <p:nvPr/>
        </p:nvSpPr>
        <p:spPr>
          <a:xfrm rot="16200000" flipH="1" flipV="1">
            <a:off x="4219861" y="3235088"/>
            <a:ext cx="261195" cy="694280"/>
          </a:xfrm>
          <a:prstGeom prst="downArrow">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34" name="Down Arrow 33"/>
          <p:cNvSpPr/>
          <p:nvPr/>
        </p:nvSpPr>
        <p:spPr>
          <a:xfrm rot="16200000" flipH="1" flipV="1">
            <a:off x="1909954" y="3255971"/>
            <a:ext cx="261195" cy="611697"/>
          </a:xfrm>
          <a:prstGeom prst="downArrow">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35" name="Down Arrow 34"/>
          <p:cNvSpPr/>
          <p:nvPr/>
        </p:nvSpPr>
        <p:spPr>
          <a:xfrm rot="16200000" flipH="1" flipV="1">
            <a:off x="4431530" y="5667318"/>
            <a:ext cx="261195" cy="957591"/>
          </a:xfrm>
          <a:prstGeom prst="downArrow">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36" name="Down Arrow 35"/>
          <p:cNvSpPr/>
          <p:nvPr/>
        </p:nvSpPr>
        <p:spPr>
          <a:xfrm rot="5400000" flipV="1">
            <a:off x="6719155" y="4612254"/>
            <a:ext cx="261195" cy="593105"/>
          </a:xfrm>
          <a:prstGeom prst="downArrow">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37" name="Down Arrow 36"/>
          <p:cNvSpPr/>
          <p:nvPr/>
        </p:nvSpPr>
        <p:spPr>
          <a:xfrm rot="16200000" flipH="1" flipV="1">
            <a:off x="9144634" y="3081304"/>
            <a:ext cx="261195" cy="1112560"/>
          </a:xfrm>
          <a:prstGeom prst="downArrow">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cxnSp>
        <p:nvCxnSpPr>
          <p:cNvPr id="38" name="Straight Connector 37"/>
          <p:cNvCxnSpPr/>
          <p:nvPr/>
        </p:nvCxnSpPr>
        <p:spPr>
          <a:xfrm>
            <a:off x="45542" y="2883903"/>
            <a:ext cx="11917858" cy="61887"/>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25060" y="1024319"/>
            <a:ext cx="4695068" cy="400110"/>
          </a:xfrm>
          <a:prstGeom prst="rect">
            <a:avLst/>
          </a:prstGeom>
          <a:noFill/>
          <a:ln>
            <a:noFill/>
          </a:ln>
        </p:spPr>
        <p:txBody>
          <a:bodyPr wrap="none" rtlCol="0">
            <a:spAutoFit/>
          </a:bodyPr>
          <a:lstStyle/>
          <a:p>
            <a:r>
              <a:rPr lang="en-US" sz="2000" dirty="0">
                <a:latin typeface="Calibri" panose="020F0502020204030204" pitchFamily="34" charset="0"/>
                <a:cs typeface="Calibri" panose="020F0502020204030204" pitchFamily="34" charset="0"/>
              </a:rPr>
              <a:t>Component Requirements Definition Phase</a:t>
            </a:r>
          </a:p>
        </p:txBody>
      </p:sp>
      <p:cxnSp>
        <p:nvCxnSpPr>
          <p:cNvPr id="40" name="Straight Connector 39"/>
          <p:cNvCxnSpPr/>
          <p:nvPr/>
        </p:nvCxnSpPr>
        <p:spPr>
          <a:xfrm>
            <a:off x="11317" y="4181758"/>
            <a:ext cx="12028283" cy="28474"/>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542" y="5519772"/>
            <a:ext cx="12146458" cy="41191"/>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146305" y="2918060"/>
            <a:ext cx="3553665"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Component Development Phase</a:t>
            </a:r>
          </a:p>
        </p:txBody>
      </p:sp>
      <p:sp>
        <p:nvSpPr>
          <p:cNvPr id="43" name="TextBox 42"/>
          <p:cNvSpPr txBox="1"/>
          <p:nvPr/>
        </p:nvSpPr>
        <p:spPr>
          <a:xfrm>
            <a:off x="1043764" y="4196051"/>
            <a:ext cx="3712811"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Component Demonstration Phase</a:t>
            </a:r>
          </a:p>
        </p:txBody>
      </p:sp>
      <p:sp>
        <p:nvSpPr>
          <p:cNvPr id="44" name="TextBox 43"/>
          <p:cNvSpPr txBox="1"/>
          <p:nvPr/>
        </p:nvSpPr>
        <p:spPr>
          <a:xfrm>
            <a:off x="7492292" y="5503712"/>
            <a:ext cx="3174780"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Component Transition Phase</a:t>
            </a:r>
          </a:p>
        </p:txBody>
      </p:sp>
      <p:sp>
        <p:nvSpPr>
          <p:cNvPr id="45" name="Flowchart: Process 44"/>
          <p:cNvSpPr/>
          <p:nvPr/>
        </p:nvSpPr>
        <p:spPr>
          <a:xfrm>
            <a:off x="10219874" y="5861706"/>
            <a:ext cx="1364648"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16. Publish Drawing/Technical Data Package</a:t>
            </a:r>
          </a:p>
        </p:txBody>
      </p:sp>
      <p:sp>
        <p:nvSpPr>
          <p:cNvPr id="46" name="Flowchart: Process 45"/>
          <p:cNvSpPr/>
          <p:nvPr/>
        </p:nvSpPr>
        <p:spPr>
          <a:xfrm>
            <a:off x="7439995" y="5886462"/>
            <a:ext cx="1364648" cy="612648"/>
          </a:xfrm>
          <a:prstGeom prst="flowChartProces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Calibri" panose="020F0502020204030204" pitchFamily="34" charset="0"/>
                <a:cs typeface="Calibri" panose="020F0502020204030204" pitchFamily="34" charset="0"/>
              </a:rPr>
              <a:t>17. NSN Application</a:t>
            </a:r>
          </a:p>
        </p:txBody>
      </p:sp>
      <p:sp>
        <p:nvSpPr>
          <p:cNvPr id="47" name="Down Arrow 46"/>
          <p:cNvSpPr/>
          <p:nvPr/>
        </p:nvSpPr>
        <p:spPr>
          <a:xfrm rot="16200000" flipH="1" flipV="1">
            <a:off x="6758422" y="5728897"/>
            <a:ext cx="261195" cy="827310"/>
          </a:xfrm>
          <a:prstGeom prst="downArrow">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48" name="Down Arrow 47"/>
          <p:cNvSpPr/>
          <p:nvPr/>
        </p:nvSpPr>
        <p:spPr>
          <a:xfrm rot="16200000" flipH="1" flipV="1">
            <a:off x="9355879" y="5536216"/>
            <a:ext cx="261195" cy="1296245"/>
          </a:xfrm>
          <a:prstGeom prst="downArrow">
            <a:avLst/>
          </a:prstGeom>
          <a:solidFill>
            <a:schemeClr val="bg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49" name="TextBox 48"/>
          <p:cNvSpPr txBox="1"/>
          <p:nvPr/>
        </p:nvSpPr>
        <p:spPr>
          <a:xfrm>
            <a:off x="2232086" y="2239542"/>
            <a:ext cx="1779974" cy="553998"/>
          </a:xfrm>
          <a:prstGeom prst="rect">
            <a:avLst/>
          </a:prstGeom>
          <a:noFill/>
          <a:ln>
            <a:noFill/>
          </a:ln>
        </p:spPr>
        <p:txBody>
          <a:bodyPr wrap="none" rtlCol="0">
            <a:spAutoFit/>
          </a:bodyPr>
          <a:lstStyle/>
          <a:p>
            <a:pPr marL="58738" indent="-58738">
              <a:buFont typeface="Arial" panose="020B0604020202020204" pitchFamily="34" charset="0"/>
              <a:buChar char="•"/>
            </a:pPr>
            <a:r>
              <a:rPr lang="en-US" sz="1000" dirty="0">
                <a:latin typeface="Calibri" panose="020F0502020204030204" pitchFamily="34" charset="0"/>
                <a:cs typeface="Calibri" panose="020F0502020204030204" pitchFamily="34" charset="0"/>
              </a:rPr>
              <a:t>NAVSEA TWH (05D, 05P, 05Z)</a:t>
            </a:r>
          </a:p>
          <a:p>
            <a:pPr marL="58738" indent="-58738">
              <a:buFont typeface="Arial" panose="020B0604020202020204" pitchFamily="34" charset="0"/>
              <a:buChar char="•"/>
            </a:pPr>
            <a:r>
              <a:rPr lang="en-US" sz="1000" dirty="0">
                <a:latin typeface="Calibri" panose="020F0502020204030204" pitchFamily="34" charset="0"/>
                <a:cs typeface="Calibri" panose="020F0502020204030204" pitchFamily="34" charset="0"/>
              </a:rPr>
              <a:t>ISEA</a:t>
            </a:r>
          </a:p>
          <a:p>
            <a:pPr marL="58738" indent="-58738">
              <a:buFont typeface="Arial" panose="020B0604020202020204" pitchFamily="34" charset="0"/>
              <a:buChar char="•"/>
            </a:pPr>
            <a:r>
              <a:rPr lang="en-US" sz="1000" dirty="0">
                <a:latin typeface="Calibri" panose="020F0502020204030204" pitchFamily="34" charset="0"/>
                <a:cs typeface="Calibri" panose="020F0502020204030204" pitchFamily="34" charset="0"/>
              </a:rPr>
              <a:t>End user/ System</a:t>
            </a:r>
          </a:p>
        </p:txBody>
      </p:sp>
      <p:sp>
        <p:nvSpPr>
          <p:cNvPr id="50" name="TextBox 49"/>
          <p:cNvSpPr txBox="1"/>
          <p:nvPr/>
        </p:nvSpPr>
        <p:spPr>
          <a:xfrm>
            <a:off x="4701604" y="2191810"/>
            <a:ext cx="1611660" cy="707886"/>
          </a:xfrm>
          <a:prstGeom prst="rect">
            <a:avLst/>
          </a:prstGeom>
          <a:noFill/>
          <a:ln>
            <a:noFill/>
          </a:ln>
        </p:spPr>
        <p:txBody>
          <a:bodyPr wrap="none" rtlCol="0">
            <a:spAutoFit/>
          </a:bodyPr>
          <a:lstStyle/>
          <a:p>
            <a:pPr marL="58738" indent="-58738">
              <a:buFont typeface="Arial" panose="020B0604020202020204" pitchFamily="34" charset="0"/>
              <a:buChar char="•"/>
            </a:pPr>
            <a:r>
              <a:rPr lang="en-US" sz="1000" dirty="0">
                <a:latin typeface="Calibri" panose="020F0502020204030204" pitchFamily="34" charset="0"/>
                <a:cs typeface="Calibri" panose="020F0502020204030204" pitchFamily="34" charset="0"/>
              </a:rPr>
              <a:t>NAVSEA Drawings</a:t>
            </a:r>
          </a:p>
          <a:p>
            <a:pPr marL="58738" indent="-58738">
              <a:buFont typeface="Arial" panose="020B0604020202020204" pitchFamily="34" charset="0"/>
              <a:buChar char="•"/>
            </a:pPr>
            <a:r>
              <a:rPr lang="en-US" sz="1000" dirty="0">
                <a:latin typeface="Calibri" panose="020F0502020204030204" pitchFamily="34" charset="0"/>
                <a:cs typeface="Calibri" panose="020F0502020204030204" pitchFamily="34" charset="0"/>
              </a:rPr>
              <a:t>Performance Specification</a:t>
            </a:r>
          </a:p>
          <a:p>
            <a:pPr marL="58738" indent="-58738">
              <a:buFont typeface="Arial" panose="020B0604020202020204" pitchFamily="34" charset="0"/>
              <a:buChar char="•"/>
            </a:pPr>
            <a:r>
              <a:rPr lang="en-US" sz="1000" dirty="0">
                <a:latin typeface="Calibri" panose="020F0502020204030204" pitchFamily="34" charset="0"/>
                <a:cs typeface="Calibri" panose="020F0502020204030204" pitchFamily="34" charset="0"/>
              </a:rPr>
              <a:t>Platform Specifications</a:t>
            </a:r>
          </a:p>
          <a:p>
            <a:pPr marL="58738" indent="-58738">
              <a:buFont typeface="Arial" panose="020B0604020202020204" pitchFamily="34" charset="0"/>
              <a:buChar char="•"/>
            </a:pPr>
            <a:r>
              <a:rPr lang="en-US" sz="1000" dirty="0">
                <a:latin typeface="Calibri" panose="020F0502020204030204" pitchFamily="34" charset="0"/>
                <a:cs typeface="Calibri" panose="020F0502020204030204" pitchFamily="34" charset="0"/>
              </a:rPr>
              <a:t>Operating Environment</a:t>
            </a:r>
          </a:p>
        </p:txBody>
      </p:sp>
      <p:sp>
        <p:nvSpPr>
          <p:cNvPr id="51" name="TextBox 50"/>
          <p:cNvSpPr txBox="1"/>
          <p:nvPr/>
        </p:nvSpPr>
        <p:spPr>
          <a:xfrm>
            <a:off x="8438079" y="2070334"/>
            <a:ext cx="1674306" cy="707886"/>
          </a:xfrm>
          <a:prstGeom prst="rect">
            <a:avLst/>
          </a:prstGeom>
          <a:noFill/>
          <a:ln>
            <a:noFill/>
          </a:ln>
        </p:spPr>
        <p:txBody>
          <a:bodyPr wrap="square" rtlCol="0">
            <a:spAutoFit/>
          </a:bodyPr>
          <a:lstStyle/>
          <a:p>
            <a:r>
              <a:rPr lang="en-US" sz="1000" dirty="0">
                <a:latin typeface="Calibri" panose="020F0502020204030204" pitchFamily="34" charset="0"/>
                <a:cs typeface="Calibri" panose="020F0502020204030204" pitchFamily="34" charset="0"/>
              </a:rPr>
              <a:t>Mechanical, Thermal, Shock, Vibration, Environmental Durability, Signature, Fire Performance, etc.</a:t>
            </a:r>
          </a:p>
        </p:txBody>
      </p:sp>
      <p:sp>
        <p:nvSpPr>
          <p:cNvPr id="52" name="Down Arrow 51"/>
          <p:cNvSpPr/>
          <p:nvPr/>
        </p:nvSpPr>
        <p:spPr>
          <a:xfrm rot="10800000" flipH="1" flipV="1">
            <a:off x="10678481" y="2182353"/>
            <a:ext cx="261195" cy="1117154"/>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53" name="Down Arrow 52"/>
          <p:cNvSpPr/>
          <p:nvPr/>
        </p:nvSpPr>
        <p:spPr>
          <a:xfrm>
            <a:off x="10678481" y="5129911"/>
            <a:ext cx="262565" cy="712040"/>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54" name="Down Arrow 53"/>
          <p:cNvSpPr/>
          <p:nvPr/>
        </p:nvSpPr>
        <p:spPr>
          <a:xfrm rot="10800000" flipH="1" flipV="1">
            <a:off x="812485" y="3888526"/>
            <a:ext cx="261195" cy="689185"/>
          </a:xfrm>
          <a:prstGeom prst="downArrow">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latin typeface="Calibri" panose="020F0502020204030204" pitchFamily="34" charset="0"/>
              <a:cs typeface="Calibri" panose="020F0502020204030204" pitchFamily="34" charset="0"/>
            </a:endParaRPr>
          </a:p>
        </p:txBody>
      </p:sp>
      <p:sp>
        <p:nvSpPr>
          <p:cNvPr id="55" name="TextBox 54"/>
          <p:cNvSpPr txBox="1"/>
          <p:nvPr/>
        </p:nvSpPr>
        <p:spPr>
          <a:xfrm>
            <a:off x="11135686" y="2932489"/>
            <a:ext cx="877163" cy="369332"/>
          </a:xfrm>
          <a:prstGeom prst="rect">
            <a:avLst/>
          </a:prstGeom>
          <a:noFill/>
        </p:spPr>
        <p:txBody>
          <a:bodyPr wrap="none" rtlCol="0">
            <a:spAutoFit/>
          </a:bodyPr>
          <a:lstStyle/>
          <a:p>
            <a:r>
              <a:rPr lang="en-US" dirty="0"/>
              <a:t>TRL 3-4</a:t>
            </a:r>
          </a:p>
        </p:txBody>
      </p:sp>
      <p:sp>
        <p:nvSpPr>
          <p:cNvPr id="56" name="TextBox 55"/>
          <p:cNvSpPr txBox="1"/>
          <p:nvPr/>
        </p:nvSpPr>
        <p:spPr>
          <a:xfrm>
            <a:off x="11213646" y="4249099"/>
            <a:ext cx="877163" cy="369332"/>
          </a:xfrm>
          <a:prstGeom prst="rect">
            <a:avLst/>
          </a:prstGeom>
          <a:noFill/>
        </p:spPr>
        <p:txBody>
          <a:bodyPr wrap="none" rtlCol="0">
            <a:spAutoFit/>
          </a:bodyPr>
          <a:lstStyle/>
          <a:p>
            <a:r>
              <a:rPr lang="en-US" dirty="0"/>
              <a:t>TRL 7-8</a:t>
            </a:r>
          </a:p>
        </p:txBody>
      </p:sp>
      <p:sp>
        <p:nvSpPr>
          <p:cNvPr id="57" name="TextBox 56"/>
          <p:cNvSpPr txBox="1"/>
          <p:nvPr/>
        </p:nvSpPr>
        <p:spPr>
          <a:xfrm>
            <a:off x="-2553" y="4218630"/>
            <a:ext cx="877163" cy="369332"/>
          </a:xfrm>
          <a:prstGeom prst="rect">
            <a:avLst/>
          </a:prstGeom>
          <a:noFill/>
        </p:spPr>
        <p:txBody>
          <a:bodyPr wrap="none" rtlCol="0">
            <a:spAutoFit/>
          </a:bodyPr>
          <a:lstStyle/>
          <a:p>
            <a:r>
              <a:rPr lang="en-US" dirty="0"/>
              <a:t>TRL 5-6</a:t>
            </a:r>
          </a:p>
        </p:txBody>
      </p:sp>
      <p:sp>
        <p:nvSpPr>
          <p:cNvPr id="58" name="TextBox 57"/>
          <p:cNvSpPr txBox="1"/>
          <p:nvPr/>
        </p:nvSpPr>
        <p:spPr>
          <a:xfrm>
            <a:off x="11435792" y="5545905"/>
            <a:ext cx="689612" cy="369332"/>
          </a:xfrm>
          <a:prstGeom prst="rect">
            <a:avLst/>
          </a:prstGeom>
          <a:noFill/>
        </p:spPr>
        <p:txBody>
          <a:bodyPr wrap="none" rtlCol="0">
            <a:spAutoFit/>
          </a:bodyPr>
          <a:lstStyle/>
          <a:p>
            <a:r>
              <a:rPr lang="en-US" dirty="0"/>
              <a:t>TRL 9</a:t>
            </a:r>
          </a:p>
        </p:txBody>
      </p:sp>
      <p:sp>
        <p:nvSpPr>
          <p:cNvPr id="59" name="TextBox 58"/>
          <p:cNvSpPr txBox="1"/>
          <p:nvPr/>
        </p:nvSpPr>
        <p:spPr>
          <a:xfrm>
            <a:off x="9105082" y="1036788"/>
            <a:ext cx="3228063" cy="369332"/>
          </a:xfrm>
          <a:prstGeom prst="rect">
            <a:avLst/>
          </a:prstGeom>
          <a:noFill/>
        </p:spPr>
        <p:txBody>
          <a:bodyPr wrap="none" rtlCol="0">
            <a:spAutoFit/>
          </a:bodyPr>
          <a:lstStyle/>
          <a:p>
            <a:r>
              <a:rPr lang="en-US" dirty="0"/>
              <a:t>Technology Readiness Level-TRL</a:t>
            </a:r>
          </a:p>
        </p:txBody>
      </p:sp>
    </p:spTree>
    <p:extLst>
      <p:ext uri="{BB962C8B-B14F-4D97-AF65-F5344CB8AC3E}">
        <p14:creationId xmlns:p14="http://schemas.microsoft.com/office/powerpoint/2010/main" val="279974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a:spLocks noGrp="1"/>
          </p:cNvSpPr>
          <p:nvPr>
            <p:ph idx="1"/>
          </p:nvPr>
        </p:nvSpPr>
        <p:spPr>
          <a:xfrm>
            <a:off x="194553" y="1147602"/>
            <a:ext cx="12159575" cy="647183"/>
          </a:xfrm>
        </p:spPr>
        <p:txBody>
          <a:bodyPr/>
          <a:lstStyle/>
          <a:p>
            <a:r>
              <a:rPr lang="en-US" sz="2200" dirty="0"/>
              <a:t>Five Internal Strainer Plates in Sump &amp; Bilge Areas for LPD17 class (1), CG47 class (2) and LHD1 class (3) </a:t>
            </a:r>
          </a:p>
        </p:txBody>
      </p:sp>
      <p:sp>
        <p:nvSpPr>
          <p:cNvPr id="3" name="Title 2"/>
          <p:cNvSpPr>
            <a:spLocks noGrp="1"/>
          </p:cNvSpPr>
          <p:nvPr>
            <p:ph type="title"/>
          </p:nvPr>
        </p:nvSpPr>
        <p:spPr/>
        <p:txBody>
          <a:bodyPr/>
          <a:lstStyle/>
          <a:p>
            <a:r>
              <a:rPr lang="en-US" dirty="0"/>
              <a:t>Strainer Plates</a:t>
            </a:r>
          </a:p>
        </p:txBody>
      </p:sp>
      <p:sp>
        <p:nvSpPr>
          <p:cNvPr id="19" name="Slide Number Placeholder 3"/>
          <p:cNvSpPr>
            <a:spLocks noGrp="1"/>
          </p:cNvSpPr>
          <p:nvPr>
            <p:ph type="sldNum" sz="quarter" idx="12"/>
          </p:nvPr>
        </p:nvSpPr>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12</a:t>
            </a:fld>
            <a:endParaRPr lang="en-US" altLang="en-US" dirty="0">
              <a:solidFill>
                <a:srgbClr val="FFC000"/>
              </a:solidFill>
              <a:latin typeface="Arial Narrow" panose="020B0606020202030204" pitchFamily="34" charset="0"/>
            </a:endParaRPr>
          </a:p>
        </p:txBody>
      </p:sp>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47161" y="4329539"/>
            <a:ext cx="3017127" cy="2179036"/>
          </a:xfrm>
          <a:prstGeom prst="rect">
            <a:avLst/>
          </a:prstGeom>
        </p:spPr>
      </p:pic>
      <p:pic>
        <p:nvPicPr>
          <p:cNvPr id="8" name="Picture 3" descr="C:\Users\maureen.FOLEY\Documents\MEFoley\CIL17\rapid Manufacturing\LHD3 Sept 15 2014\IMG_0275.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49151" y="4180968"/>
            <a:ext cx="2428760" cy="2231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maureen.foley\Documents\MEFoley\CIL17\Deck Drains\LPD 19 Mesa Verde August and Sept 2016\118___09\IMG_1679.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93336" y="4072912"/>
            <a:ext cx="2438400" cy="228910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58196" y="3303012"/>
            <a:ext cx="569387" cy="369332"/>
          </a:xfrm>
          <a:prstGeom prst="rect">
            <a:avLst/>
          </a:prstGeom>
          <a:noFill/>
        </p:spPr>
        <p:txBody>
          <a:bodyPr wrap="none" rtlCol="0">
            <a:spAutoFit/>
          </a:bodyPr>
          <a:lstStyle/>
          <a:p>
            <a:r>
              <a:rPr lang="en-US" dirty="0"/>
              <a:t>LHD</a:t>
            </a:r>
          </a:p>
        </p:txBody>
      </p:sp>
      <p:sp>
        <p:nvSpPr>
          <p:cNvPr id="11" name="TextBox 10"/>
          <p:cNvSpPr txBox="1"/>
          <p:nvPr/>
        </p:nvSpPr>
        <p:spPr>
          <a:xfrm>
            <a:off x="4623034" y="4367573"/>
            <a:ext cx="543739" cy="369332"/>
          </a:xfrm>
          <a:prstGeom prst="rect">
            <a:avLst/>
          </a:prstGeom>
          <a:noFill/>
        </p:spPr>
        <p:txBody>
          <a:bodyPr wrap="none" rtlCol="0">
            <a:spAutoFit/>
          </a:bodyPr>
          <a:lstStyle/>
          <a:p>
            <a:r>
              <a:rPr lang="en-US" dirty="0"/>
              <a:t>LPD</a:t>
            </a:r>
          </a:p>
        </p:txBody>
      </p:sp>
      <p:sp>
        <p:nvSpPr>
          <p:cNvPr id="12" name="TextBox 11"/>
          <p:cNvSpPr txBox="1"/>
          <p:nvPr/>
        </p:nvSpPr>
        <p:spPr>
          <a:xfrm>
            <a:off x="9646884" y="3918451"/>
            <a:ext cx="451919" cy="369332"/>
          </a:xfrm>
          <a:prstGeom prst="rect">
            <a:avLst/>
          </a:prstGeom>
          <a:noFill/>
        </p:spPr>
        <p:txBody>
          <a:bodyPr wrap="none" rtlCol="0">
            <a:spAutoFit/>
          </a:bodyPr>
          <a:lstStyle/>
          <a:p>
            <a:r>
              <a:rPr lang="en-US" dirty="0"/>
              <a:t>CG</a:t>
            </a:r>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5406" y="1968510"/>
            <a:ext cx="2666331" cy="1999748"/>
          </a:xfrm>
          <a:prstGeom prst="rect">
            <a:avLst/>
          </a:prstGeom>
        </p:spPr>
      </p:pic>
      <p:pic>
        <p:nvPicPr>
          <p:cNvPr id="14" name="Picture 1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23361" y="1945552"/>
            <a:ext cx="2898967" cy="1899323"/>
          </a:xfrm>
          <a:prstGeom prst="rect">
            <a:avLst/>
          </a:prstGeom>
        </p:spPr>
      </p:pic>
      <p:pic>
        <p:nvPicPr>
          <p:cNvPr id="15"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313142" y="5701139"/>
            <a:ext cx="1186338" cy="80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274690" y="3966111"/>
            <a:ext cx="1275241" cy="1206310"/>
          </a:xfrm>
          <a:prstGeom prst="rect">
            <a:avLst/>
          </a:prstGeom>
        </p:spPr>
      </p:pic>
      <p:pic>
        <p:nvPicPr>
          <p:cNvPr id="17" name="Picture 16"/>
          <p:cNvPicPr>
            <a:picLocks noChangeAspect="1"/>
          </p:cNvPicPr>
          <p:nvPr/>
        </p:nvPicPr>
        <p:blipFill rotWithShape="1">
          <a:blip r:embed="rId9" cstate="screen">
            <a:extLst>
              <a:ext uri="{28A0092B-C50C-407E-A947-70E740481C1C}">
                <a14:useLocalDpi xmlns:a14="http://schemas.microsoft.com/office/drawing/2010/main"/>
              </a:ext>
            </a:extLst>
          </a:blip>
          <a:srcRect t="-2488"/>
          <a:stretch/>
        </p:blipFill>
        <p:spPr>
          <a:xfrm>
            <a:off x="848667" y="2615806"/>
            <a:ext cx="1524001" cy="1380122"/>
          </a:xfrm>
          <a:prstGeom prst="rect">
            <a:avLst/>
          </a:prstGeom>
        </p:spPr>
      </p:pic>
      <p:pic>
        <p:nvPicPr>
          <p:cNvPr id="18" name="Picture 1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rot="5400000">
            <a:off x="2188148" y="1740663"/>
            <a:ext cx="1219200" cy="1327445"/>
          </a:xfrm>
          <a:prstGeom prst="rect">
            <a:avLst/>
          </a:prstGeom>
        </p:spPr>
      </p:pic>
    </p:spTree>
    <p:extLst>
      <p:ext uri="{BB962C8B-B14F-4D97-AF65-F5344CB8AC3E}">
        <p14:creationId xmlns:p14="http://schemas.microsoft.com/office/powerpoint/2010/main" val="348519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Strainer Plates – LPD17 and LHD1 Classes</a:t>
            </a:r>
          </a:p>
        </p:txBody>
      </p:sp>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p:cNvSpPr>
            <a:spLocks noChangeArrowheads="1"/>
          </p:cNvSpPr>
          <p:nvPr/>
        </p:nvSpPr>
        <p:spPr bwMode="auto">
          <a:xfrm>
            <a:off x="1524001" y="44730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8"/>
          <p:cNvSpPr>
            <a:spLocks noChangeArrowheads="1"/>
          </p:cNvSpPr>
          <p:nvPr/>
        </p:nvSpPr>
        <p:spPr bwMode="auto">
          <a:xfrm>
            <a:off x="1676401" y="196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Content Placeholder 2"/>
          <p:cNvSpPr txBox="1">
            <a:spLocks/>
          </p:cNvSpPr>
          <p:nvPr/>
        </p:nvSpPr>
        <p:spPr bwMode="auto">
          <a:xfrm>
            <a:off x="556823" y="1230081"/>
            <a:ext cx="7254488" cy="5570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5668F"/>
              </a:buClr>
              <a:buFont typeface="Wingdings" pitchFamily="2" charset="2"/>
              <a:buChar char="Ø"/>
              <a:defRPr sz="2400" b="1">
                <a:solidFill>
                  <a:srgbClr val="003563"/>
                </a:solidFill>
                <a:latin typeface="+mn-lt"/>
                <a:ea typeface="+mn-ea"/>
                <a:cs typeface="+mn-cs"/>
              </a:defRPr>
            </a:lvl1pPr>
            <a:lvl2pPr marL="742950" indent="-285750" algn="l" rtl="0" eaLnBrk="0" fontAlgn="base" hangingPunct="0">
              <a:spcBef>
                <a:spcPct val="20000"/>
              </a:spcBef>
              <a:spcAft>
                <a:spcPct val="0"/>
              </a:spcAft>
              <a:buClr>
                <a:srgbClr val="98A2C0"/>
              </a:buClr>
              <a:buFont typeface="Times New Roman" pitchFamily="18" charset="0"/>
              <a:buChar char="–"/>
              <a:defRPr sz="2000">
                <a:solidFill>
                  <a:srgbClr val="55668F"/>
                </a:solidFill>
                <a:latin typeface="+mn-lt"/>
                <a:cs typeface="+mn-cs"/>
              </a:defRPr>
            </a:lvl2pPr>
            <a:lvl3pPr marL="1143000" indent="-228600" algn="l" rtl="0" eaLnBrk="0" fontAlgn="base" hangingPunct="0">
              <a:spcBef>
                <a:spcPct val="20000"/>
              </a:spcBef>
              <a:spcAft>
                <a:spcPct val="0"/>
              </a:spcAft>
              <a:buClr>
                <a:srgbClr val="003563"/>
              </a:buClr>
              <a:buChar char="•"/>
              <a:defRPr>
                <a:solidFill>
                  <a:srgbClr val="003563"/>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lr>
                <a:srgbClr val="003563"/>
              </a:buClr>
              <a:buFont typeface="Times New Roman" pitchFamily="18" charset="0"/>
              <a:buChar char="»"/>
              <a:defRPr>
                <a:solidFill>
                  <a:schemeClr val="tx1"/>
                </a:solidFill>
                <a:latin typeface="+mn-lt"/>
                <a:cs typeface="+mn-cs"/>
              </a:defRPr>
            </a:lvl5pPr>
            <a:lvl6pPr marL="25146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6pPr>
            <a:lvl7pPr marL="29718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7pPr>
            <a:lvl8pPr marL="34290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8pPr>
            <a:lvl9pPr marL="38862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9pPr>
          </a:lstStyle>
          <a:p>
            <a:pPr lvl="0">
              <a:buClr>
                <a:schemeClr val="tx2">
                  <a:lumMod val="75000"/>
                </a:schemeClr>
              </a:buClr>
              <a:defRPr/>
            </a:pPr>
            <a:r>
              <a:rPr lang="en-US" sz="2000" b="0" u="sng" kern="0" dirty="0">
                <a:solidFill>
                  <a:schemeClr val="tx2">
                    <a:lumMod val="75000"/>
                  </a:schemeClr>
                </a:solidFill>
                <a:latin typeface="Arial"/>
                <a:cs typeface="Arial"/>
              </a:rPr>
              <a:t>NSWCCD (NAVSEA Drawing 529-8911656) </a:t>
            </a:r>
            <a:r>
              <a:rPr lang="en-US" sz="2000" b="0" kern="0" dirty="0">
                <a:solidFill>
                  <a:schemeClr val="tx2">
                    <a:lumMod val="75000"/>
                  </a:schemeClr>
                </a:solidFill>
                <a:latin typeface="Arial"/>
                <a:cs typeface="Arial"/>
              </a:rPr>
              <a:t>developed composite strainer plates for internal applications.</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Drawing contains dimensions for LPD 17 class, LHD1 class and CG47 class strainer plates as well as an option for a generic plate that can be adopted to additional configurations.</a:t>
            </a:r>
          </a:p>
          <a:p>
            <a:pPr lvl="1">
              <a:buClr>
                <a:schemeClr val="tx2">
                  <a:lumMod val="75000"/>
                </a:schemeClr>
              </a:buClr>
              <a:buFont typeface="Wingdings" panose="05000000000000000000" pitchFamily="2" charset="2"/>
              <a:buChar char="Ø"/>
              <a:defRPr/>
            </a:pPr>
            <a:endParaRPr lang="en-US" kern="0" dirty="0">
              <a:solidFill>
                <a:schemeClr val="tx2">
                  <a:lumMod val="75000"/>
                </a:schemeClr>
              </a:solidFill>
              <a:latin typeface="Arial"/>
              <a:cs typeface="Arial"/>
            </a:endParaRPr>
          </a:p>
          <a:p>
            <a:pPr marL="400050">
              <a:buClr>
                <a:schemeClr val="tx2">
                  <a:lumMod val="75000"/>
                </a:schemeClr>
              </a:buClr>
              <a:defRPr/>
            </a:pPr>
            <a:r>
              <a:rPr lang="en-US" sz="2000" b="0" u="sng" kern="0" dirty="0">
                <a:solidFill>
                  <a:schemeClr val="tx2">
                    <a:lumMod val="75000"/>
                  </a:schemeClr>
                </a:solidFill>
                <a:latin typeface="Arial"/>
                <a:cs typeface="Arial"/>
              </a:rPr>
              <a:t>Fabrication Process</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Use waterjet to cut profiles from t</a:t>
            </a:r>
            <a:r>
              <a:rPr lang="en-US" kern="0" dirty="0" err="1">
                <a:solidFill>
                  <a:schemeClr val="tx2">
                    <a:lumMod val="75000"/>
                  </a:schemeClr>
                </a:solidFill>
                <a:latin typeface="Arial"/>
                <a:cs typeface="Arial"/>
              </a:rPr>
              <a:t>hermoset</a:t>
            </a:r>
            <a:r>
              <a:rPr lang="en-US" kern="0" dirty="0">
                <a:solidFill>
                  <a:schemeClr val="tx2">
                    <a:lumMod val="75000"/>
                  </a:schemeClr>
                </a:solidFill>
                <a:latin typeface="Arial"/>
                <a:cs typeface="Arial"/>
              </a:rPr>
              <a:t> sheet stock</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Coat to required color using standard processes</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Mark per the drawing callouts</a:t>
            </a:r>
          </a:p>
          <a:p>
            <a:pPr lvl="1">
              <a:buClr>
                <a:schemeClr val="tx2">
                  <a:lumMod val="75000"/>
                </a:schemeClr>
              </a:buClr>
              <a:buFont typeface="Wingdings" panose="05000000000000000000" pitchFamily="2" charset="2"/>
              <a:buChar char="Ø"/>
              <a:defRPr/>
            </a:pPr>
            <a:endParaRPr lang="en-US" kern="0" dirty="0">
              <a:solidFill>
                <a:schemeClr val="tx2">
                  <a:lumMod val="75000"/>
                </a:schemeClr>
              </a:solidFill>
              <a:latin typeface="Arial"/>
              <a:cs typeface="Arial"/>
            </a:endParaRPr>
          </a:p>
          <a:p>
            <a:pPr>
              <a:buClr>
                <a:schemeClr val="tx2">
                  <a:lumMod val="75000"/>
                </a:schemeClr>
              </a:buClr>
              <a:defRPr/>
            </a:pPr>
            <a:r>
              <a:rPr lang="en-US" sz="2000" b="0" u="sng" kern="0" dirty="0">
                <a:solidFill>
                  <a:schemeClr val="tx2">
                    <a:lumMod val="75000"/>
                  </a:schemeClr>
                </a:solidFill>
                <a:latin typeface="Arial"/>
                <a:cs typeface="Arial"/>
              </a:rPr>
              <a:t>Installation </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Potential for RMC/Shipyard labor to install.</a:t>
            </a:r>
          </a:p>
          <a:p>
            <a:pPr indent="-285750">
              <a:buClr>
                <a:schemeClr val="tx2">
                  <a:lumMod val="75000"/>
                </a:schemeClr>
              </a:buClr>
              <a:defRPr/>
            </a:pPr>
            <a:endParaRPr lang="en-US" sz="1800" b="0" kern="0" dirty="0">
              <a:solidFill>
                <a:schemeClr val="tx2">
                  <a:lumMod val="75000"/>
                </a:schemeClr>
              </a:solidFill>
              <a:latin typeface="Arial"/>
              <a:cs typeface="Arial"/>
            </a:endParaRPr>
          </a:p>
        </p:txBody>
      </p:sp>
      <p:pic>
        <p:nvPicPr>
          <p:cNvPr id="14" name="Picture 13"/>
          <p:cNvPicPr/>
          <p:nvPr/>
        </p:nvPicPr>
        <p:blipFill rotWithShape="1">
          <a:blip r:embed="rId3" cstate="screen">
            <a:extLst>
              <a:ext uri="{28A0092B-C50C-407E-A947-70E740481C1C}">
                <a14:useLocalDpi xmlns:a14="http://schemas.microsoft.com/office/drawing/2010/main"/>
              </a:ext>
            </a:extLst>
          </a:blip>
          <a:srcRect/>
          <a:stretch/>
        </p:blipFill>
        <p:spPr bwMode="auto">
          <a:xfrm>
            <a:off x="9357106" y="1605071"/>
            <a:ext cx="2225295" cy="2013721"/>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cstate="screen">
            <a:extLst>
              <a:ext uri="{28A0092B-C50C-407E-A947-70E740481C1C}">
                <a14:useLocalDpi xmlns:a14="http://schemas.microsoft.com/office/drawing/2010/main"/>
              </a:ext>
            </a:extLst>
          </a:blip>
          <a:srcRect/>
          <a:stretch/>
        </p:blipFill>
        <p:spPr>
          <a:xfrm>
            <a:off x="7937771" y="4473059"/>
            <a:ext cx="1947540" cy="1690258"/>
          </a:xfrm>
          <a:prstGeom prst="rect">
            <a:avLst/>
          </a:prstGeom>
        </p:spPr>
      </p:pic>
      <p:pic>
        <p:nvPicPr>
          <p:cNvPr id="16" name="Picture 15"/>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155556" y="4480182"/>
            <a:ext cx="1802648" cy="1768379"/>
          </a:xfrm>
          <a:prstGeom prst="rect">
            <a:avLst/>
          </a:prstGeom>
          <a:noFill/>
        </p:spPr>
      </p:pic>
      <p:sp>
        <p:nvSpPr>
          <p:cNvPr id="7" name="TextBox 6"/>
          <p:cNvSpPr txBox="1"/>
          <p:nvPr/>
        </p:nvSpPr>
        <p:spPr>
          <a:xfrm>
            <a:off x="9834002" y="3618792"/>
            <a:ext cx="1271502" cy="369332"/>
          </a:xfrm>
          <a:prstGeom prst="rect">
            <a:avLst/>
          </a:prstGeom>
          <a:noFill/>
        </p:spPr>
        <p:txBody>
          <a:bodyPr wrap="none" rtlCol="0">
            <a:spAutoFit/>
          </a:bodyPr>
          <a:lstStyle/>
          <a:p>
            <a:r>
              <a:rPr lang="en-US" dirty="0"/>
              <a:t>LPD17 class</a:t>
            </a:r>
          </a:p>
        </p:txBody>
      </p:sp>
      <p:sp>
        <p:nvSpPr>
          <p:cNvPr id="20" name="TextBox 19"/>
          <p:cNvSpPr txBox="1"/>
          <p:nvPr/>
        </p:nvSpPr>
        <p:spPr>
          <a:xfrm>
            <a:off x="9565490" y="6193676"/>
            <a:ext cx="1180131" cy="369332"/>
          </a:xfrm>
          <a:prstGeom prst="rect">
            <a:avLst/>
          </a:prstGeom>
          <a:noFill/>
        </p:spPr>
        <p:txBody>
          <a:bodyPr wrap="none" rtlCol="0">
            <a:spAutoFit/>
          </a:bodyPr>
          <a:lstStyle/>
          <a:p>
            <a:r>
              <a:rPr lang="en-US" dirty="0"/>
              <a:t>LHD1 class</a:t>
            </a:r>
          </a:p>
        </p:txBody>
      </p:sp>
      <p:sp>
        <p:nvSpPr>
          <p:cNvPr id="17" name="Slide Number Placeholder 3"/>
          <p:cNvSpPr txBox="1">
            <a:spLocks/>
          </p:cNvSpPr>
          <p:nvPr/>
        </p:nvSpPr>
        <p:spPr>
          <a:xfrm>
            <a:off x="4643007" y="6648252"/>
            <a:ext cx="7315197" cy="235728"/>
          </a:xfrm>
          <a:prstGeom prst="rect">
            <a:avLst/>
          </a:prstGeom>
        </p:spPr>
        <p:txBody>
          <a:bodyP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13</a:t>
            </a:fld>
            <a:endParaRPr lang="en-US" altLang="en-US"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248189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09" y="1116751"/>
            <a:ext cx="9004586" cy="5384087"/>
          </a:xfrm>
        </p:spPr>
        <p:txBody>
          <a:bodyPr/>
          <a:lstStyle/>
          <a:p>
            <a:pPr marL="342900" indent="-342900">
              <a:buFont typeface="Wingdings" panose="05000000000000000000" pitchFamily="2" charset="2"/>
              <a:buChar char="Ø"/>
            </a:pPr>
            <a:r>
              <a:rPr lang="en-US" sz="2000" b="0" dirty="0">
                <a:solidFill>
                  <a:srgbClr val="002060"/>
                </a:solidFill>
                <a:latin typeface="Arial" panose="020B0604020202020204" pitchFamily="34" charset="0"/>
                <a:cs typeface="Arial" panose="020B0604020202020204" pitchFamily="34" charset="0"/>
              </a:rPr>
              <a:t>NSWCCD spearheaded the development and publication of </a:t>
            </a:r>
            <a:r>
              <a:rPr lang="en-US" sz="2000" b="0" u="sng" dirty="0">
                <a:solidFill>
                  <a:srgbClr val="002060"/>
                </a:solidFill>
                <a:latin typeface="Arial" panose="020B0604020202020204" pitchFamily="34" charset="0"/>
                <a:cs typeface="Arial" panose="020B0604020202020204" pitchFamily="34" charset="0"/>
              </a:rPr>
              <a:t>MIL-PRF-32664, Performance Specification Deck Panels, False, Composite</a:t>
            </a:r>
            <a:r>
              <a:rPr lang="en-US" sz="2000" b="0" dirty="0">
                <a:solidFill>
                  <a:srgbClr val="002060"/>
                </a:solidFill>
                <a:latin typeface="Arial" panose="020B0604020202020204" pitchFamily="34" charset="0"/>
                <a:cs typeface="Arial" panose="020B0604020202020204" pitchFamily="34" charset="0"/>
              </a:rPr>
              <a:t> to capture the requirements for the panels used in raised floor installation on Navy ships.</a:t>
            </a:r>
          </a:p>
          <a:p>
            <a:pPr lvl="1">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New materials have significantly reduced installation requirements-no edge treatment.</a:t>
            </a:r>
          </a:p>
          <a:p>
            <a:pPr lvl="1">
              <a:buClr>
                <a:srgbClr val="002060"/>
              </a:buClr>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Potential for RMC to be able to provide small scale installations of panels.</a:t>
            </a:r>
          </a:p>
          <a:p>
            <a:pPr marL="342900" lvl="1" indent="-342900">
              <a:buClr>
                <a:srgbClr val="002060"/>
              </a:buClr>
              <a:buFont typeface="Wingdings" panose="05000000000000000000" pitchFamily="2" charset="2"/>
              <a:buChar char="Ø"/>
              <a:defRPr/>
            </a:pPr>
            <a:r>
              <a:rPr lang="en-US" sz="2000" b="0" u="sng" kern="0" dirty="0">
                <a:solidFill>
                  <a:srgbClr val="002060"/>
                </a:solidFill>
                <a:latin typeface="Arial" panose="020B0604020202020204" pitchFamily="34" charset="0"/>
                <a:cs typeface="Arial" panose="020B0604020202020204" pitchFamily="34" charset="0"/>
              </a:rPr>
              <a:t>Fabrication Process</a:t>
            </a:r>
          </a:p>
          <a:p>
            <a:pPr lvl="1">
              <a:buFont typeface="Arial" panose="020B0604020202020204" pitchFamily="34" charset="0"/>
              <a:buChar char="•"/>
              <a:defRPr/>
            </a:pPr>
            <a:r>
              <a:rPr lang="en-US" sz="2000" kern="0" dirty="0">
                <a:solidFill>
                  <a:srgbClr val="002060"/>
                </a:solidFill>
                <a:latin typeface="Arial" panose="020B0604020202020204" pitchFamily="34" charset="0"/>
                <a:cs typeface="Arial" panose="020B0604020202020204" pitchFamily="34" charset="0"/>
              </a:rPr>
              <a:t>Use waterjet to cut profiles from MIL-PRF-32664 sheet stock</a:t>
            </a:r>
          </a:p>
          <a:p>
            <a:pPr lvl="1">
              <a:buFont typeface="Arial" panose="020B0604020202020204" pitchFamily="34" charset="0"/>
              <a:buChar char="•"/>
              <a:defRPr/>
            </a:pPr>
            <a:r>
              <a:rPr lang="en-US" sz="2000" kern="0" dirty="0">
                <a:solidFill>
                  <a:srgbClr val="002060"/>
                </a:solidFill>
                <a:latin typeface="Arial" panose="020B0604020202020204" pitchFamily="34" charset="0"/>
                <a:cs typeface="Arial" panose="020B0604020202020204" pitchFamily="34" charset="0"/>
              </a:rPr>
              <a:t>Template location of mounting holes using current broken </a:t>
            </a:r>
            <a:r>
              <a:rPr lang="en-US" sz="2000" kern="0" dirty="0" err="1">
                <a:solidFill>
                  <a:srgbClr val="002060"/>
                </a:solidFill>
                <a:latin typeface="Arial" panose="020B0604020202020204" pitchFamily="34" charset="0"/>
                <a:cs typeface="Arial" panose="020B0604020202020204" pitchFamily="34" charset="0"/>
              </a:rPr>
              <a:t>Nomex</a:t>
            </a:r>
            <a:r>
              <a:rPr lang="en-US" sz="2000" kern="0" dirty="0">
                <a:solidFill>
                  <a:srgbClr val="002060"/>
                </a:solidFill>
                <a:latin typeface="Arial" panose="020B0604020202020204" pitchFamily="34" charset="0"/>
                <a:cs typeface="Arial" panose="020B0604020202020204" pitchFamily="34" charset="0"/>
              </a:rPr>
              <a:t> panel</a:t>
            </a:r>
          </a:p>
          <a:p>
            <a:pPr lvl="1">
              <a:buFont typeface="Arial" panose="020B0604020202020204" pitchFamily="34" charset="0"/>
              <a:buChar char="•"/>
              <a:defRPr/>
            </a:pPr>
            <a:r>
              <a:rPr lang="en-US" sz="2000" kern="0" dirty="0">
                <a:solidFill>
                  <a:srgbClr val="002060"/>
                </a:solidFill>
                <a:latin typeface="Arial" panose="020B0604020202020204" pitchFamily="34" charset="0"/>
                <a:cs typeface="Arial" panose="020B0604020202020204" pitchFamily="34" charset="0"/>
              </a:rPr>
              <a:t>Adhesively bond in plastic ferrules to mounting holes. </a:t>
            </a:r>
          </a:p>
          <a:p>
            <a:pPr lvl="1">
              <a:buFont typeface="Arial" panose="020B0604020202020204" pitchFamily="34" charset="0"/>
              <a:buChar char="•"/>
              <a:defRPr/>
            </a:pPr>
            <a:r>
              <a:rPr lang="en-US" sz="2000" kern="0" dirty="0">
                <a:solidFill>
                  <a:srgbClr val="002060"/>
                </a:solidFill>
                <a:latin typeface="Arial" panose="020B0604020202020204" pitchFamily="34" charset="0"/>
                <a:cs typeface="Arial" panose="020B0604020202020204" pitchFamily="34" charset="0"/>
              </a:rPr>
              <a:t>Provide to ship as form, fit and function replacement for broken panel.</a:t>
            </a:r>
          </a:p>
          <a:p>
            <a:pPr marL="342900" indent="-342900">
              <a:buFont typeface="Wingdings" panose="05000000000000000000" pitchFamily="2" charset="2"/>
              <a:buChar char="Ø"/>
              <a:defRPr/>
            </a:pPr>
            <a:r>
              <a:rPr lang="en-US" sz="2000" b="0" u="sng" kern="0" dirty="0">
                <a:solidFill>
                  <a:srgbClr val="002060"/>
                </a:solidFill>
                <a:latin typeface="Arial" panose="020B0604020202020204" pitchFamily="34" charset="0"/>
                <a:cs typeface="Arial" panose="020B0604020202020204" pitchFamily="34" charset="0"/>
              </a:rPr>
              <a:t>Installation </a:t>
            </a:r>
          </a:p>
          <a:p>
            <a:pPr lvl="1">
              <a:defRPr/>
            </a:pPr>
            <a:r>
              <a:rPr lang="en-US" sz="2000" kern="0" dirty="0">
                <a:solidFill>
                  <a:srgbClr val="002060"/>
                </a:solidFill>
                <a:latin typeface="Arial" panose="020B0604020202020204" pitchFamily="34" charset="0"/>
                <a:cs typeface="Arial" panose="020B0604020202020204" pitchFamily="34" charset="0"/>
              </a:rPr>
              <a:t>Potential for RMC/Shipyard labor to install.</a:t>
            </a:r>
          </a:p>
          <a:p>
            <a:pPr indent="-285750">
              <a:buClr>
                <a:srgbClr val="98A2C0"/>
              </a:buClr>
              <a:defRPr/>
            </a:pPr>
            <a:endParaRPr lang="en-US" sz="1800" b="0" kern="0" dirty="0">
              <a:solidFill>
                <a:srgbClr val="55668F"/>
              </a:solidFill>
              <a:latin typeface="Arial"/>
              <a:cs typeface="Arial"/>
            </a:endParaRPr>
          </a:p>
          <a:p>
            <a:pPr marL="342900" indent="-342900">
              <a:buFont typeface="Arial" panose="020B0604020202020204" pitchFamily="34" charset="0"/>
              <a:buChar char="•"/>
            </a:pPr>
            <a:endParaRPr lang="en-US" sz="1800" dirty="0"/>
          </a:p>
          <a:p>
            <a:endParaRPr lang="en-US" sz="1800" dirty="0"/>
          </a:p>
        </p:txBody>
      </p:sp>
      <p:sp>
        <p:nvSpPr>
          <p:cNvPr id="3" name="Title 2"/>
          <p:cNvSpPr>
            <a:spLocks noGrp="1"/>
          </p:cNvSpPr>
          <p:nvPr>
            <p:ph type="title"/>
          </p:nvPr>
        </p:nvSpPr>
        <p:spPr>
          <a:xfrm>
            <a:off x="850383" y="286060"/>
            <a:ext cx="10450757" cy="639762"/>
          </a:xfrm>
        </p:spPr>
        <p:txBody>
          <a:bodyPr/>
          <a:lstStyle/>
          <a:p>
            <a:pPr algn="ctr"/>
            <a:r>
              <a:rPr lang="en-US" sz="2800" dirty="0"/>
              <a:t>False Deck Panel Materials for Electronic Spaces</a:t>
            </a:r>
          </a:p>
        </p:txBody>
      </p:sp>
      <p:pic>
        <p:nvPicPr>
          <p:cNvPr id="6" name="Picture 18">
            <a:extLst>
              <a:ext uri="{FF2B5EF4-FFF2-40B4-BE49-F238E27FC236}">
                <a16:creationId xmlns:a16="http://schemas.microsoft.com/office/drawing/2014/main" id="{AB12EFA0-6226-43DC-8823-CEC0263678B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337011" y="1223721"/>
            <a:ext cx="1605993" cy="59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00446" y="1162518"/>
            <a:ext cx="1330392" cy="99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9302068" y="2710528"/>
            <a:ext cx="2069886" cy="838200"/>
          </a:xfrm>
          <a:prstGeom prst="rect">
            <a:avLst/>
          </a:prstGeom>
          <a:noFill/>
          <a:ln w="9525">
            <a:noFill/>
            <a:miter lim="800000"/>
            <a:headEnd/>
            <a:tailEnd/>
          </a:ln>
        </p:spPr>
      </p:pic>
      <p:pic>
        <p:nvPicPr>
          <p:cNvPr id="9" name="Content Placeholder 3"/>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9271588" y="3888102"/>
            <a:ext cx="2029552" cy="838201"/>
          </a:xfrm>
          <a:prstGeom prst="rect">
            <a:avLst/>
          </a:prstGeom>
          <a:noFill/>
          <a:ln w="9525">
            <a:noFill/>
            <a:miter lim="800000"/>
            <a:headEnd/>
            <a:tailEnd/>
          </a:ln>
        </p:spPr>
      </p:pic>
      <p:pic>
        <p:nvPicPr>
          <p:cNvPr id="10" name="Content Placeholder 3"/>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9249074" y="5185514"/>
            <a:ext cx="2057400" cy="914400"/>
          </a:xfrm>
          <a:prstGeom prst="rect">
            <a:avLst/>
          </a:prstGeom>
          <a:noFill/>
          <a:ln w="9525">
            <a:noFill/>
            <a:miter lim="800000"/>
            <a:headEnd/>
            <a:tailEnd/>
          </a:ln>
        </p:spPr>
      </p:pic>
      <p:sp>
        <p:nvSpPr>
          <p:cNvPr id="11" name="TextBox 10"/>
          <p:cNvSpPr txBox="1"/>
          <p:nvPr/>
        </p:nvSpPr>
        <p:spPr>
          <a:xfrm>
            <a:off x="9262423" y="3533749"/>
            <a:ext cx="2319978" cy="338554"/>
          </a:xfrm>
          <a:prstGeom prst="rect">
            <a:avLst/>
          </a:prstGeom>
          <a:noFill/>
        </p:spPr>
        <p:txBody>
          <a:bodyPr wrap="square" rtlCol="0">
            <a:spAutoFit/>
          </a:bodyPr>
          <a:lstStyle/>
          <a:p>
            <a:pPr algn="ctr"/>
            <a:r>
              <a:rPr lang="en-US" sz="1600" dirty="0"/>
              <a:t>Legacy-Nomex Core</a:t>
            </a:r>
          </a:p>
        </p:txBody>
      </p:sp>
      <p:sp>
        <p:nvSpPr>
          <p:cNvPr id="12" name="TextBox 11"/>
          <p:cNvSpPr txBox="1"/>
          <p:nvPr/>
        </p:nvSpPr>
        <p:spPr>
          <a:xfrm>
            <a:off x="9117785" y="6162284"/>
            <a:ext cx="2319978" cy="338554"/>
          </a:xfrm>
          <a:prstGeom prst="rect">
            <a:avLst/>
          </a:prstGeom>
          <a:noFill/>
        </p:spPr>
        <p:txBody>
          <a:bodyPr wrap="square" rtlCol="0">
            <a:spAutoFit/>
          </a:bodyPr>
          <a:lstStyle/>
          <a:p>
            <a:pPr algn="ctr"/>
            <a:r>
              <a:rPr lang="en-US" sz="1600" dirty="0"/>
              <a:t>Vendor 2-Balsa Core</a:t>
            </a:r>
          </a:p>
        </p:txBody>
      </p:sp>
      <p:sp>
        <p:nvSpPr>
          <p:cNvPr id="13" name="TextBox 12"/>
          <p:cNvSpPr txBox="1"/>
          <p:nvPr/>
        </p:nvSpPr>
        <p:spPr>
          <a:xfrm>
            <a:off x="9070849" y="4718685"/>
            <a:ext cx="2319978" cy="338554"/>
          </a:xfrm>
          <a:prstGeom prst="rect">
            <a:avLst/>
          </a:prstGeom>
          <a:noFill/>
        </p:spPr>
        <p:txBody>
          <a:bodyPr wrap="square" rtlCol="0">
            <a:spAutoFit/>
          </a:bodyPr>
          <a:lstStyle/>
          <a:p>
            <a:pPr algn="ctr"/>
            <a:r>
              <a:rPr lang="en-US" sz="1600" dirty="0"/>
              <a:t>Vendor 1-Aluminum Core</a:t>
            </a:r>
          </a:p>
        </p:txBody>
      </p:sp>
      <p:sp>
        <p:nvSpPr>
          <p:cNvPr id="14" name="TextBox 13"/>
          <p:cNvSpPr txBox="1"/>
          <p:nvPr/>
        </p:nvSpPr>
        <p:spPr>
          <a:xfrm>
            <a:off x="9229276" y="2256517"/>
            <a:ext cx="2319978" cy="338554"/>
          </a:xfrm>
          <a:prstGeom prst="rect">
            <a:avLst/>
          </a:prstGeom>
          <a:noFill/>
        </p:spPr>
        <p:txBody>
          <a:bodyPr wrap="square" rtlCol="0">
            <a:spAutoFit/>
          </a:bodyPr>
          <a:lstStyle/>
          <a:p>
            <a:pPr algn="ctr"/>
            <a:r>
              <a:rPr lang="en-US" sz="1600" u="sng" dirty="0"/>
              <a:t>Impact Test Results</a:t>
            </a:r>
          </a:p>
        </p:txBody>
      </p:sp>
      <p:sp>
        <p:nvSpPr>
          <p:cNvPr id="15" name="Slide Number Placeholder 3"/>
          <p:cNvSpPr>
            <a:spLocks noGrp="1"/>
          </p:cNvSpPr>
          <p:nvPr>
            <p:ph type="sldNum" sz="quarter" idx="12"/>
          </p:nvPr>
        </p:nvSpPr>
        <p:spPr>
          <a:xfrm>
            <a:off x="4470404" y="6625820"/>
            <a:ext cx="7315197" cy="235728"/>
          </a:xfrm>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14</a:t>
            </a:fld>
            <a:endParaRPr lang="en-US" altLang="en-US"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6912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2869" y="1213925"/>
            <a:ext cx="10972800" cy="2988010"/>
          </a:xfrm>
        </p:spPr>
        <p:txBody>
          <a:bodyPr/>
          <a:lstStyle/>
          <a:p>
            <a:pPr marL="342900" indent="-342900">
              <a:buFont typeface="Wingdings" panose="05000000000000000000" pitchFamily="2" charset="2"/>
              <a:buChar char="Ø"/>
            </a:pPr>
            <a:r>
              <a:rPr lang="en-US" dirty="0"/>
              <a:t>After successful stand up of composite instrument gauge panel cover/strainer plates and false deck panels, additional components can be brought forward that use similar materials and fabrication methods.</a:t>
            </a:r>
          </a:p>
          <a:p>
            <a:pPr marL="1085850" lvl="1" indent="-342900">
              <a:buFont typeface="Wingdings" panose="05000000000000000000" pitchFamily="2" charset="2"/>
              <a:buChar char="Ø"/>
            </a:pPr>
            <a:r>
              <a:rPr lang="en-US" dirty="0"/>
              <a:t>Anti-siphon guards</a:t>
            </a:r>
          </a:p>
          <a:p>
            <a:pPr marL="1085850" lvl="1" indent="-342900">
              <a:buFont typeface="Wingdings" panose="05000000000000000000" pitchFamily="2" charset="2"/>
              <a:buChar char="Ø"/>
            </a:pPr>
            <a:r>
              <a:rPr lang="en-US" dirty="0"/>
              <a:t>Stowage boxes</a:t>
            </a:r>
          </a:p>
          <a:p>
            <a:pPr marL="1085850" lvl="1" indent="-342900">
              <a:buFont typeface="Wingdings" panose="05000000000000000000" pitchFamily="2" charset="2"/>
              <a:buChar char="Ø"/>
            </a:pPr>
            <a:r>
              <a:rPr lang="en-US" dirty="0"/>
              <a:t>Bilge sump cover boxes</a:t>
            </a:r>
          </a:p>
          <a:p>
            <a:pPr marL="1085850" lvl="1" indent="-342900">
              <a:buFont typeface="Wingdings" panose="05000000000000000000" pitchFamily="2" charset="2"/>
              <a:buChar char="Ø"/>
            </a:pPr>
            <a:r>
              <a:rPr lang="en-US" dirty="0"/>
              <a:t>Drip Pans</a:t>
            </a:r>
          </a:p>
        </p:txBody>
      </p:sp>
      <p:sp>
        <p:nvSpPr>
          <p:cNvPr id="3" name="Title 2"/>
          <p:cNvSpPr>
            <a:spLocks noGrp="1"/>
          </p:cNvSpPr>
          <p:nvPr>
            <p:ph type="title"/>
          </p:nvPr>
        </p:nvSpPr>
        <p:spPr/>
        <p:txBody>
          <a:bodyPr/>
          <a:lstStyle/>
          <a:p>
            <a:r>
              <a:rPr lang="en-US" dirty="0"/>
              <a:t>Potential Future Components</a:t>
            </a:r>
          </a:p>
        </p:txBody>
      </p:sp>
      <p:sp>
        <p:nvSpPr>
          <p:cNvPr id="5" name="Slide Number Placeholder 3"/>
          <p:cNvSpPr>
            <a:spLocks noGrp="1"/>
          </p:cNvSpPr>
          <p:nvPr>
            <p:ph type="sldNum" sz="quarter" idx="12"/>
          </p:nvPr>
        </p:nvSpPr>
        <p:spPr>
          <a:xfrm>
            <a:off x="4470404" y="6625820"/>
            <a:ext cx="7315197" cy="235728"/>
          </a:xfrm>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15</a:t>
            </a:fld>
            <a:endParaRPr lang="en-US" altLang="en-US" dirty="0">
              <a:solidFill>
                <a:srgbClr val="FFC000"/>
              </a:solidFill>
              <a:latin typeface="Arial Narrow" panose="020B0606020202030204" pitchFamily="34" charset="0"/>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04372" y="3632599"/>
            <a:ext cx="1280396" cy="1525578"/>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50203" y="2027339"/>
            <a:ext cx="1534565" cy="1490721"/>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94037" y="2059214"/>
            <a:ext cx="1926963" cy="1445222"/>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91020" y="3514134"/>
            <a:ext cx="1858824" cy="1471569"/>
          </a:xfrm>
          <a:prstGeom prst="rect">
            <a:avLst/>
          </a:prstGeom>
        </p:spPr>
      </p:pic>
      <p:pic>
        <p:nvPicPr>
          <p:cNvPr id="10" name="Content Placeholder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75581" y="4918438"/>
            <a:ext cx="1800106" cy="1194665"/>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36873" y="3040792"/>
            <a:ext cx="1612168" cy="1209126"/>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711568" y="2947078"/>
            <a:ext cx="1512285" cy="1644533"/>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70855" y="4856186"/>
            <a:ext cx="1986167" cy="1319170"/>
          </a:xfrm>
          <a:prstGeom prst="rect">
            <a:avLst/>
          </a:prstGeom>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378674" y="4696962"/>
            <a:ext cx="1971192" cy="1478394"/>
          </a:xfrm>
          <a:prstGeom prst="rect">
            <a:avLst/>
          </a:prstGeom>
        </p:spPr>
      </p:pic>
    </p:spTree>
    <p:extLst>
      <p:ext uri="{BB962C8B-B14F-4D97-AF65-F5344CB8AC3E}">
        <p14:creationId xmlns:p14="http://schemas.microsoft.com/office/powerpoint/2010/main" val="57543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1" y="1311617"/>
            <a:ext cx="10972800" cy="894994"/>
          </a:xfrm>
        </p:spPr>
        <p:txBody>
          <a:bodyPr/>
          <a:lstStyle/>
          <a:p>
            <a:r>
              <a:rPr lang="en-US" dirty="0"/>
              <a:t>NSWCCD has also developed and transitioned polymer additively manufactured components that could be leveraged by intermediate facilities to reduce corrosion related maintenance.</a:t>
            </a:r>
          </a:p>
          <a:p>
            <a:endParaRPr lang="en-US" dirty="0"/>
          </a:p>
          <a:p>
            <a:endParaRPr lang="en-US" dirty="0"/>
          </a:p>
        </p:txBody>
      </p:sp>
      <p:sp>
        <p:nvSpPr>
          <p:cNvPr id="3" name="Title 2"/>
          <p:cNvSpPr>
            <a:spLocks noGrp="1"/>
          </p:cNvSpPr>
          <p:nvPr>
            <p:ph type="title"/>
          </p:nvPr>
        </p:nvSpPr>
        <p:spPr/>
        <p:txBody>
          <a:bodyPr/>
          <a:lstStyle/>
          <a:p>
            <a:r>
              <a:rPr lang="en-US" dirty="0"/>
              <a:t>Polymer Additively Manufactured Components </a:t>
            </a:r>
          </a:p>
        </p:txBody>
      </p:sp>
      <p:sp>
        <p:nvSpPr>
          <p:cNvPr id="4" name="Slide Number Placeholder 3"/>
          <p:cNvSpPr>
            <a:spLocks noGrp="1"/>
          </p:cNvSpPr>
          <p:nvPr>
            <p:ph type="sldNum" sz="quarter" idx="12"/>
          </p:nvPr>
        </p:nvSpPr>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16</a:t>
            </a:fld>
            <a:endParaRPr lang="en-US" altLang="en-US" dirty="0">
              <a:solidFill>
                <a:srgbClr val="FFC000"/>
              </a:solidFill>
              <a:latin typeface="Arial Narrow" panose="020B0606020202030204" pitchFamily="34" charset="0"/>
            </a:endParaRP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a:xfrm>
            <a:off x="431968" y="3239186"/>
            <a:ext cx="1133475" cy="1376680"/>
          </a:xfrm>
          <a:prstGeom prst="rect">
            <a:avLst/>
          </a:prstGeom>
        </p:spPr>
      </p:pic>
      <p:pic>
        <p:nvPicPr>
          <p:cNvPr id="6" name="Picture 5"/>
          <p:cNvPicPr/>
          <p:nvPr/>
        </p:nvPicPr>
        <p:blipFill>
          <a:blip r:embed="rId4" cstate="screen">
            <a:extLst>
              <a:ext uri="{28A0092B-C50C-407E-A947-70E740481C1C}">
                <a14:useLocalDpi xmlns:a14="http://schemas.microsoft.com/office/drawing/2010/main"/>
              </a:ext>
            </a:extLst>
          </a:blip>
          <a:stretch>
            <a:fillRect/>
          </a:stretch>
        </p:blipFill>
        <p:spPr>
          <a:xfrm>
            <a:off x="1742447" y="2565561"/>
            <a:ext cx="1078574" cy="878029"/>
          </a:xfrm>
          <a:prstGeom prst="rect">
            <a:avLst/>
          </a:prstGeom>
        </p:spPr>
      </p:pic>
      <p:pic>
        <p:nvPicPr>
          <p:cNvPr id="7" name="Picture 6"/>
          <p:cNvPicPr/>
          <p:nvPr/>
        </p:nvPicPr>
        <p:blipFill rotWithShape="1">
          <a:blip r:embed="rId5" cstate="screen">
            <a:extLst>
              <a:ext uri="{28A0092B-C50C-407E-A947-70E740481C1C}">
                <a14:useLocalDpi xmlns:a14="http://schemas.microsoft.com/office/drawing/2010/main"/>
              </a:ext>
            </a:extLst>
          </a:blip>
          <a:srcRect/>
          <a:stretch/>
        </p:blipFill>
        <p:spPr>
          <a:xfrm>
            <a:off x="1742447" y="3526243"/>
            <a:ext cx="942387" cy="802566"/>
          </a:xfrm>
          <a:prstGeom prst="rect">
            <a:avLst/>
          </a:prstGeom>
        </p:spPr>
      </p:pic>
      <p:pic>
        <p:nvPicPr>
          <p:cNvPr id="8" name="Picture 7"/>
          <p:cNvPicPr/>
          <p:nvPr/>
        </p:nvPicPr>
        <p:blipFill rotWithShape="1">
          <a:blip r:embed="rId6" cstate="screen">
            <a:extLst>
              <a:ext uri="{28A0092B-C50C-407E-A947-70E740481C1C}">
                <a14:useLocalDpi xmlns:a14="http://schemas.microsoft.com/office/drawing/2010/main"/>
              </a:ext>
            </a:extLst>
          </a:blip>
          <a:srcRect/>
          <a:stretch/>
        </p:blipFill>
        <p:spPr>
          <a:xfrm rot="5400000">
            <a:off x="1802629" y="4361004"/>
            <a:ext cx="822021" cy="942387"/>
          </a:xfrm>
          <a:prstGeom prst="rect">
            <a:avLst/>
          </a:prstGeom>
        </p:spPr>
      </p:pic>
      <p:sp>
        <p:nvSpPr>
          <p:cNvPr id="9" name="TextBox 8"/>
          <p:cNvSpPr txBox="1"/>
          <p:nvPr/>
        </p:nvSpPr>
        <p:spPr>
          <a:xfrm>
            <a:off x="266598" y="5557394"/>
            <a:ext cx="2554423" cy="923330"/>
          </a:xfrm>
          <a:prstGeom prst="rect">
            <a:avLst/>
          </a:prstGeom>
          <a:noFill/>
        </p:spPr>
        <p:txBody>
          <a:bodyPr wrap="square" rtlCol="0">
            <a:spAutoFit/>
          </a:bodyPr>
          <a:lstStyle/>
          <a:p>
            <a:pPr algn="ctr"/>
            <a:r>
              <a:rPr lang="en-US" dirty="0"/>
              <a:t>Deck Drain Coamings for Composite Deck Drain Inserts</a:t>
            </a:r>
          </a:p>
        </p:txBody>
      </p:sp>
      <p:pic>
        <p:nvPicPr>
          <p:cNvPr id="10" name="Picture 9"/>
          <p:cNvPicPr/>
          <p:nvPr/>
        </p:nvPicPr>
        <p:blipFill rotWithShape="1">
          <a:blip r:embed="rId7" cstate="email">
            <a:extLst>
              <a:ext uri="{28A0092B-C50C-407E-A947-70E740481C1C}">
                <a14:useLocalDpi xmlns:a14="http://schemas.microsoft.com/office/drawing/2010/main"/>
              </a:ext>
            </a:extLst>
          </a:blip>
          <a:srcRect l="9814" r="8466"/>
          <a:stretch/>
        </p:blipFill>
        <p:spPr>
          <a:xfrm>
            <a:off x="3943424" y="2963133"/>
            <a:ext cx="1019810" cy="1236980"/>
          </a:xfrm>
          <a:prstGeom prst="rect">
            <a:avLst/>
          </a:prstGeom>
        </p:spPr>
      </p:pic>
      <p:pic>
        <p:nvPicPr>
          <p:cNvPr id="11" name="Picture 10"/>
          <p:cNvPicPr/>
          <p:nvPr/>
        </p:nvPicPr>
        <p:blipFill>
          <a:blip r:embed="rId8"/>
          <a:stretch>
            <a:fillRect/>
          </a:stretch>
        </p:blipFill>
        <p:spPr>
          <a:xfrm>
            <a:off x="3827752" y="5154953"/>
            <a:ext cx="925830" cy="815975"/>
          </a:xfrm>
          <a:prstGeom prst="rect">
            <a:avLst/>
          </a:prstGeom>
        </p:spPr>
      </p:pic>
      <p:pic>
        <p:nvPicPr>
          <p:cNvPr id="12" name="Picture 11"/>
          <p:cNvPicPr/>
          <p:nvPr/>
        </p:nvPicPr>
        <p:blipFill>
          <a:blip r:embed="rId9"/>
          <a:stretch>
            <a:fillRect/>
          </a:stretch>
        </p:blipFill>
        <p:spPr>
          <a:xfrm>
            <a:off x="4963234" y="5174408"/>
            <a:ext cx="1057275" cy="855345"/>
          </a:xfrm>
          <a:prstGeom prst="rect">
            <a:avLst/>
          </a:prstGeom>
        </p:spPr>
      </p:pic>
      <p:pic>
        <p:nvPicPr>
          <p:cNvPr id="13" name="Picture 12"/>
          <p:cNvPicPr/>
          <p:nvPr/>
        </p:nvPicPr>
        <p:blipFill>
          <a:blip r:embed="rId10"/>
          <a:stretch>
            <a:fillRect/>
          </a:stretch>
        </p:blipFill>
        <p:spPr>
          <a:xfrm>
            <a:off x="4963234" y="3724924"/>
            <a:ext cx="962025" cy="1207770"/>
          </a:xfrm>
          <a:prstGeom prst="rect">
            <a:avLst/>
          </a:prstGeom>
        </p:spPr>
      </p:pic>
      <p:pic>
        <p:nvPicPr>
          <p:cNvPr id="14" name="Picture 13"/>
          <p:cNvPicPr/>
          <p:nvPr/>
        </p:nvPicPr>
        <p:blipFill>
          <a:blip r:embed="rId11"/>
          <a:stretch>
            <a:fillRect/>
          </a:stretch>
        </p:blipFill>
        <p:spPr>
          <a:xfrm>
            <a:off x="4963234" y="2302416"/>
            <a:ext cx="885825" cy="1151890"/>
          </a:xfrm>
          <a:prstGeom prst="rect">
            <a:avLst/>
          </a:prstGeom>
        </p:spPr>
      </p:pic>
      <p:sp>
        <p:nvSpPr>
          <p:cNvPr id="15" name="TextBox 14"/>
          <p:cNvSpPr txBox="1"/>
          <p:nvPr/>
        </p:nvSpPr>
        <p:spPr>
          <a:xfrm>
            <a:off x="3541578" y="6044218"/>
            <a:ext cx="2554423" cy="369332"/>
          </a:xfrm>
          <a:prstGeom prst="rect">
            <a:avLst/>
          </a:prstGeom>
          <a:noFill/>
        </p:spPr>
        <p:txBody>
          <a:bodyPr wrap="square" rtlCol="0">
            <a:spAutoFit/>
          </a:bodyPr>
          <a:lstStyle/>
          <a:p>
            <a:pPr algn="ctr"/>
            <a:r>
              <a:rPr lang="en-US" dirty="0"/>
              <a:t>Deck Fittings</a:t>
            </a:r>
          </a:p>
        </p:txBody>
      </p:sp>
      <p:pic>
        <p:nvPicPr>
          <p:cNvPr id="16" name="Picture 15"/>
          <p:cNvPicPr/>
          <p:nvPr/>
        </p:nvPicPr>
        <p:blipFill rotWithShape="1">
          <a:blip r:embed="rId12" cstate="screen">
            <a:extLst>
              <a:ext uri="{28A0092B-C50C-407E-A947-70E740481C1C}">
                <a14:useLocalDpi xmlns:a14="http://schemas.microsoft.com/office/drawing/2010/main"/>
              </a:ext>
            </a:extLst>
          </a:blip>
          <a:srcRect/>
          <a:stretch/>
        </p:blipFill>
        <p:spPr>
          <a:xfrm>
            <a:off x="6405283" y="2302416"/>
            <a:ext cx="1955744" cy="1412272"/>
          </a:xfrm>
          <a:prstGeom prst="rect">
            <a:avLst/>
          </a:prstGeom>
        </p:spPr>
      </p:pic>
      <p:pic>
        <p:nvPicPr>
          <p:cNvPr id="17" name="Picture 16"/>
          <p:cNvPicPr/>
          <p:nvPr/>
        </p:nvPicPr>
        <p:blipFill>
          <a:blip r:embed="rId13">
            <a:extLst>
              <a:ext uri="{28A0092B-C50C-407E-A947-70E740481C1C}">
                <a14:useLocalDpi xmlns:a14="http://schemas.microsoft.com/office/drawing/2010/main"/>
              </a:ext>
            </a:extLst>
          </a:blip>
          <a:srcRect/>
          <a:stretch>
            <a:fillRect/>
          </a:stretch>
        </p:blipFill>
        <p:spPr bwMode="auto">
          <a:xfrm>
            <a:off x="6495212" y="3862083"/>
            <a:ext cx="1865814" cy="1695311"/>
          </a:xfrm>
          <a:prstGeom prst="rect">
            <a:avLst/>
          </a:prstGeom>
          <a:noFill/>
          <a:ln>
            <a:noFill/>
          </a:ln>
        </p:spPr>
      </p:pic>
      <p:pic>
        <p:nvPicPr>
          <p:cNvPr id="18" name="Picture 17"/>
          <p:cNvPicPr/>
          <p:nvPr/>
        </p:nvPicPr>
        <p:blipFill>
          <a:blip r:embed="rId14" cstate="screen">
            <a:extLst>
              <a:ext uri="{28A0092B-C50C-407E-A947-70E740481C1C}">
                <a14:useLocalDpi xmlns:a14="http://schemas.microsoft.com/office/drawing/2010/main"/>
              </a:ext>
            </a:extLst>
          </a:blip>
          <a:stretch>
            <a:fillRect/>
          </a:stretch>
        </p:blipFill>
        <p:spPr>
          <a:xfrm>
            <a:off x="9040683" y="2364399"/>
            <a:ext cx="1351693" cy="1227366"/>
          </a:xfrm>
          <a:prstGeom prst="rect">
            <a:avLst/>
          </a:prstGeom>
          <a:ln>
            <a:solidFill>
              <a:schemeClr val="tx1"/>
            </a:solidFill>
          </a:ln>
        </p:spPr>
      </p:pic>
      <p:pic>
        <p:nvPicPr>
          <p:cNvPr id="19" name="Picture 18"/>
          <p:cNvPicPr/>
          <p:nvPr/>
        </p:nvPicPr>
        <p:blipFill rotWithShape="1">
          <a:blip r:embed="rId15" cstate="screen">
            <a:extLst>
              <a:ext uri="{28A0092B-C50C-407E-A947-70E740481C1C}">
                <a14:useLocalDpi xmlns:a14="http://schemas.microsoft.com/office/drawing/2010/main"/>
              </a:ext>
            </a:extLst>
          </a:blip>
          <a:srcRect/>
          <a:stretch/>
        </p:blipFill>
        <p:spPr>
          <a:xfrm>
            <a:off x="10545761" y="2351775"/>
            <a:ext cx="1413806" cy="1222715"/>
          </a:xfrm>
          <a:prstGeom prst="rect">
            <a:avLst/>
          </a:prstGeom>
          <a:ln w="12700">
            <a:solidFill>
              <a:schemeClr val="tx1"/>
            </a:solidFill>
          </a:ln>
        </p:spPr>
      </p:pic>
      <p:pic>
        <p:nvPicPr>
          <p:cNvPr id="20" name="Picture 19"/>
          <p:cNvPicPr/>
          <p:nvPr/>
        </p:nvPicPr>
        <p:blipFill rotWithShape="1">
          <a:blip r:embed="rId16" cstate="screen">
            <a:extLst>
              <a:ext uri="{28A0092B-C50C-407E-A947-70E740481C1C}">
                <a14:useLocalDpi xmlns:a14="http://schemas.microsoft.com/office/drawing/2010/main"/>
              </a:ext>
            </a:extLst>
          </a:blip>
          <a:srcRect/>
          <a:stretch/>
        </p:blipFill>
        <p:spPr>
          <a:xfrm>
            <a:off x="9031516" y="3686893"/>
            <a:ext cx="1408244" cy="1221961"/>
          </a:xfrm>
          <a:prstGeom prst="rect">
            <a:avLst/>
          </a:prstGeom>
          <a:ln>
            <a:solidFill>
              <a:schemeClr val="tx1"/>
            </a:solidFill>
          </a:ln>
        </p:spPr>
      </p:pic>
      <p:pic>
        <p:nvPicPr>
          <p:cNvPr id="21" name="Picture 20"/>
          <p:cNvPicPr/>
          <p:nvPr/>
        </p:nvPicPr>
        <p:blipFill>
          <a:blip r:embed="rId17" cstate="screen">
            <a:extLst>
              <a:ext uri="{28A0092B-C50C-407E-A947-70E740481C1C}">
                <a14:useLocalDpi xmlns:a14="http://schemas.microsoft.com/office/drawing/2010/main"/>
              </a:ext>
            </a:extLst>
          </a:blip>
          <a:stretch>
            <a:fillRect/>
          </a:stretch>
        </p:blipFill>
        <p:spPr>
          <a:xfrm>
            <a:off x="10545762" y="3659397"/>
            <a:ext cx="1483077" cy="1249457"/>
          </a:xfrm>
          <a:prstGeom prst="rect">
            <a:avLst/>
          </a:prstGeom>
          <a:ln>
            <a:solidFill>
              <a:schemeClr val="tx1"/>
            </a:solidFill>
          </a:ln>
        </p:spPr>
      </p:pic>
      <p:sp>
        <p:nvSpPr>
          <p:cNvPr id="22" name="TextBox 21"/>
          <p:cNvSpPr txBox="1"/>
          <p:nvPr/>
        </p:nvSpPr>
        <p:spPr>
          <a:xfrm>
            <a:off x="6020509" y="5977062"/>
            <a:ext cx="2554423" cy="369332"/>
          </a:xfrm>
          <a:prstGeom prst="rect">
            <a:avLst/>
          </a:prstGeom>
          <a:noFill/>
        </p:spPr>
        <p:txBody>
          <a:bodyPr wrap="square" rtlCol="0">
            <a:spAutoFit/>
          </a:bodyPr>
          <a:lstStyle/>
          <a:p>
            <a:pPr algn="ctr"/>
            <a:r>
              <a:rPr lang="en-US" dirty="0"/>
              <a:t>Cease Fire Alarm Horn</a:t>
            </a:r>
          </a:p>
        </p:txBody>
      </p:sp>
      <p:sp>
        <p:nvSpPr>
          <p:cNvPr id="23" name="TextBox 22"/>
          <p:cNvSpPr txBox="1"/>
          <p:nvPr/>
        </p:nvSpPr>
        <p:spPr>
          <a:xfrm>
            <a:off x="9231178" y="5398005"/>
            <a:ext cx="2554423" cy="646331"/>
          </a:xfrm>
          <a:prstGeom prst="rect">
            <a:avLst/>
          </a:prstGeom>
          <a:noFill/>
        </p:spPr>
        <p:txBody>
          <a:bodyPr wrap="square" rtlCol="0">
            <a:spAutoFit/>
          </a:bodyPr>
          <a:lstStyle/>
          <a:p>
            <a:pPr algn="ctr"/>
            <a:r>
              <a:rPr lang="en-US" dirty="0"/>
              <a:t>Overboard Discharge Scuppers</a:t>
            </a:r>
          </a:p>
        </p:txBody>
      </p:sp>
    </p:spTree>
    <p:extLst>
      <p:ext uri="{BB962C8B-B14F-4D97-AF65-F5344CB8AC3E}">
        <p14:creationId xmlns:p14="http://schemas.microsoft.com/office/powerpoint/2010/main" val="44253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8511" y="1322608"/>
            <a:ext cx="10933890" cy="4725750"/>
          </a:xfrm>
        </p:spPr>
        <p:txBody>
          <a:bodyPr/>
          <a:lstStyle/>
          <a:p>
            <a:pPr marL="457200" indent="-457200">
              <a:buFont typeface="+mj-lt"/>
              <a:buAutoNum type="arabicPeriod"/>
            </a:pPr>
            <a:r>
              <a:rPr lang="en-US" dirty="0"/>
              <a:t>NSWCCD is recommending that intermediate and depot level maintenance facilities stand up a small composite materials based work cell to support small composite component fabrication that have been approved to reduce corrosion related maintenance.</a:t>
            </a:r>
          </a:p>
          <a:p>
            <a:pPr marL="457200" indent="-457200">
              <a:buFont typeface="+mj-lt"/>
              <a:buAutoNum type="arabicPeriod"/>
            </a:pPr>
            <a:r>
              <a:rPr lang="en-US" dirty="0"/>
              <a:t>Minimal investment in space, materials and equipment would improve ship’s readiness and facilitate the transition of these components to the fleet.</a:t>
            </a:r>
          </a:p>
          <a:p>
            <a:pPr marL="457200" indent="-457200">
              <a:buFont typeface="+mj-lt"/>
              <a:buAutoNum type="arabicPeriod"/>
            </a:pPr>
            <a:r>
              <a:rPr lang="en-US" dirty="0"/>
              <a:t>NSWCCD will be providing materials/equipment for 5 composite work cell start </a:t>
            </a:r>
            <a:r>
              <a:rPr lang="en-US" dirty="0">
                <a:solidFill>
                  <a:srgbClr val="002060"/>
                </a:solidFill>
              </a:rPr>
              <a:t>up kits to Intermediate Level facilities in FY24.</a:t>
            </a:r>
          </a:p>
          <a:p>
            <a:pPr marL="1200150" lvl="1" indent="-457200">
              <a:buFont typeface="+mj-lt"/>
              <a:buAutoNum type="alphaLcPeriod"/>
            </a:pPr>
            <a:r>
              <a:rPr lang="en-US" dirty="0">
                <a:solidFill>
                  <a:srgbClr val="002060"/>
                </a:solidFill>
              </a:rPr>
              <a:t>MARMC, </a:t>
            </a:r>
            <a:r>
              <a:rPr lang="en-US" dirty="0" err="1">
                <a:solidFill>
                  <a:srgbClr val="002060"/>
                </a:solidFill>
              </a:rPr>
              <a:t>SERMC</a:t>
            </a:r>
            <a:r>
              <a:rPr lang="en-US" dirty="0">
                <a:solidFill>
                  <a:srgbClr val="002060"/>
                </a:solidFill>
              </a:rPr>
              <a:t>, SWRMC, FDRMC Rota, Spain, Pearl Harbor and Everett as facilities to receive heated wire bend table and sheet stock of thermoplastic and thermoset material.</a:t>
            </a:r>
          </a:p>
          <a:p>
            <a:pPr marL="457200" indent="-457200">
              <a:buFont typeface="+mj-lt"/>
              <a:buAutoNum type="arabicPeriod"/>
            </a:pPr>
            <a:r>
              <a:rPr lang="en-US" dirty="0">
                <a:solidFill>
                  <a:srgbClr val="002060"/>
                </a:solidFill>
              </a:rPr>
              <a:t>Polymer additively manufactured components can also be printed by additive manufacturing facilities.</a:t>
            </a:r>
          </a:p>
        </p:txBody>
      </p:sp>
      <p:sp>
        <p:nvSpPr>
          <p:cNvPr id="3" name="Title 2"/>
          <p:cNvSpPr>
            <a:spLocks noGrp="1"/>
          </p:cNvSpPr>
          <p:nvPr>
            <p:ph type="title"/>
          </p:nvPr>
        </p:nvSpPr>
        <p:spPr/>
        <p:txBody>
          <a:bodyPr/>
          <a:lstStyle/>
          <a:p>
            <a:r>
              <a:rPr lang="en-US" dirty="0"/>
              <a:t>Summary	</a:t>
            </a:r>
          </a:p>
        </p:txBody>
      </p:sp>
      <p:sp>
        <p:nvSpPr>
          <p:cNvPr id="5" name="Slide Number Placeholder 3"/>
          <p:cNvSpPr>
            <a:spLocks noGrp="1"/>
          </p:cNvSpPr>
          <p:nvPr>
            <p:ph type="sldNum" sz="quarter" idx="12"/>
          </p:nvPr>
        </p:nvSpPr>
        <p:spPr>
          <a:xfrm>
            <a:off x="4470404" y="6625820"/>
            <a:ext cx="7315197" cy="235728"/>
          </a:xfrm>
        </p:spPr>
        <p:txBody>
          <a:bodyPr/>
          <a:lstStyle/>
          <a:p>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17</a:t>
            </a:fld>
            <a:endParaRPr lang="en-US" altLang="en-US"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376648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1" y="1564535"/>
            <a:ext cx="10972800" cy="4525963"/>
          </a:xfrm>
        </p:spPr>
        <p:txBody>
          <a:bodyPr/>
          <a:lstStyle/>
          <a:p>
            <a:pPr marL="342900" indent="-342900">
              <a:buFont typeface="Wingdings" panose="05000000000000000000" pitchFamily="2" charset="2"/>
              <a:buChar char="Ø"/>
            </a:pPr>
            <a:r>
              <a:rPr lang="en-US" dirty="0"/>
              <a:t>The work presented during this presentation has been funded by a variety of different organizations:</a:t>
            </a:r>
          </a:p>
          <a:p>
            <a:pPr marL="1085850" lvl="1" indent="-342900"/>
            <a:r>
              <a:rPr lang="en-US" dirty="0"/>
              <a:t>NAVSEA 05P Painting Center of Excellence (PCoE)</a:t>
            </a:r>
          </a:p>
          <a:p>
            <a:pPr marL="1085850" lvl="1" indent="-342900"/>
            <a:r>
              <a:rPr lang="en-US" dirty="0"/>
              <a:t>NAVSEA 05T (Cross Platform Systems Development and Additive Manufacturing)</a:t>
            </a:r>
          </a:p>
          <a:p>
            <a:pPr marL="1085850" lvl="1" indent="-342900"/>
            <a:r>
              <a:rPr lang="en-US" dirty="0"/>
              <a:t>NAVSEA PMS 501/505R/321 LCS Readiness</a:t>
            </a:r>
          </a:p>
          <a:p>
            <a:pPr marL="1085850" lvl="1" indent="-342900"/>
            <a:r>
              <a:rPr lang="en-US" dirty="0"/>
              <a:t>NAVSEA 443 Readiness</a:t>
            </a:r>
          </a:p>
          <a:p>
            <a:pPr marL="1085850" lvl="1" indent="-342900"/>
            <a:r>
              <a:rPr lang="en-US" dirty="0"/>
              <a:t>COMNAVAIRPAC (In-Service Carriers, N43)</a:t>
            </a:r>
          </a:p>
          <a:p>
            <a:pPr marL="1085850" lvl="1" indent="-342900"/>
            <a:r>
              <a:rPr lang="en-US" dirty="0"/>
              <a:t>PMS 312 (In-Service Carriers)</a:t>
            </a:r>
          </a:p>
          <a:p>
            <a:pPr marL="1085850" lvl="1" indent="-342900"/>
            <a:r>
              <a:rPr lang="en-US" dirty="0"/>
              <a:t>NSWCCD </a:t>
            </a:r>
            <a:r>
              <a:rPr lang="en-US" dirty="0" err="1"/>
              <a:t>NISE</a:t>
            </a:r>
            <a:r>
              <a:rPr lang="en-US" dirty="0"/>
              <a:t> (Internal R&amp;D) Composite Innovation Transition</a:t>
            </a:r>
          </a:p>
        </p:txBody>
      </p:sp>
      <p:sp>
        <p:nvSpPr>
          <p:cNvPr id="3" name="Title 2"/>
          <p:cNvSpPr>
            <a:spLocks noGrp="1"/>
          </p:cNvSpPr>
          <p:nvPr>
            <p:ph type="title"/>
          </p:nvPr>
        </p:nvSpPr>
        <p:spPr/>
        <p:txBody>
          <a:bodyPr/>
          <a:lstStyle/>
          <a:p>
            <a:r>
              <a:rPr lang="en-US" dirty="0"/>
              <a:t>Acknowledgements</a:t>
            </a:r>
          </a:p>
        </p:txBody>
      </p:sp>
      <p:sp>
        <p:nvSpPr>
          <p:cNvPr id="4" name="Slide Number Placeholder 3"/>
          <p:cNvSpPr>
            <a:spLocks noGrp="1"/>
          </p:cNvSpPr>
          <p:nvPr>
            <p:ph type="sldNum" sz="quarter" idx="12"/>
          </p:nvPr>
        </p:nvSpPr>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18</a:t>
            </a:fld>
            <a:endParaRPr lang="en-US" altLang="en-US"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3178043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References and Contact Information</a:t>
            </a:r>
          </a:p>
        </p:txBody>
      </p:sp>
      <p:sp>
        <p:nvSpPr>
          <p:cNvPr id="6" name="Content Placeholder 1"/>
          <p:cNvSpPr>
            <a:spLocks noGrp="1"/>
          </p:cNvSpPr>
          <p:nvPr>
            <p:ph idx="1"/>
          </p:nvPr>
        </p:nvSpPr>
        <p:spPr>
          <a:xfrm>
            <a:off x="609600" y="1256672"/>
            <a:ext cx="10972800" cy="5093696"/>
          </a:xfrm>
        </p:spPr>
        <p:txBody>
          <a:bodyPr/>
          <a:lstStyle/>
          <a:p>
            <a:pPr marL="342900" indent="-342900">
              <a:buFont typeface="Wingdings" panose="05000000000000000000" pitchFamily="2" charset="2"/>
              <a:buChar char="Ø"/>
            </a:pPr>
            <a:r>
              <a:rPr lang="en-US" dirty="0"/>
              <a:t>References </a:t>
            </a:r>
          </a:p>
          <a:p>
            <a:pPr lvl="1">
              <a:buFont typeface="Courier New" panose="02070309020205020404" pitchFamily="49" charset="0"/>
              <a:buChar char="o"/>
            </a:pPr>
            <a:r>
              <a:rPr lang="en-US" dirty="0"/>
              <a:t>NAVSEA Composite Component Technical Manual in process (S9078-AC-GYD-010), publication expected in FY24</a:t>
            </a:r>
          </a:p>
          <a:p>
            <a:pPr lvl="1">
              <a:buFont typeface="Courier New" panose="02070309020205020404" pitchFamily="49" charset="0"/>
              <a:buChar char="o"/>
            </a:pPr>
            <a:r>
              <a:rPr lang="en-US" dirty="0"/>
              <a:t>Based on NSWCCD Technical Report </a:t>
            </a:r>
            <a:r>
              <a:rPr lang="en-US" u="sng" dirty="0"/>
              <a:t>Composite Material Based Component for Corrosion Control Technical Manual</a:t>
            </a:r>
            <a:r>
              <a:rPr lang="en-US" dirty="0"/>
              <a:t>, (NSWCCD-61-TM-2023/1) that has been posted on Defense Technical Information Center (www.dtic.mil) (AD1197061).</a:t>
            </a:r>
          </a:p>
          <a:p>
            <a:endParaRPr lang="en-US" dirty="0"/>
          </a:p>
          <a:p>
            <a:endParaRPr lang="en-US" dirty="0"/>
          </a:p>
          <a:p>
            <a:pPr marL="342900" indent="-342900">
              <a:buFont typeface="Wingdings" panose="05000000000000000000" pitchFamily="2" charset="2"/>
              <a:buChar char="Ø"/>
            </a:pPr>
            <a:r>
              <a:rPr lang="en-US" dirty="0"/>
              <a:t>Contact Information</a:t>
            </a:r>
          </a:p>
          <a:p>
            <a:pPr marL="457200" lvl="1" indent="0">
              <a:buNone/>
            </a:pPr>
            <a:r>
              <a:rPr lang="en-US" sz="2400" dirty="0"/>
              <a:t>Dr. Maureen E. Foley	</a:t>
            </a:r>
          </a:p>
          <a:p>
            <a:pPr marL="457200" lvl="1" indent="0">
              <a:buNone/>
            </a:pPr>
            <a:r>
              <a:rPr lang="en-US" sz="2400" dirty="0"/>
              <a:t>Code 617, Composites Team Lead		           </a:t>
            </a:r>
          </a:p>
          <a:p>
            <a:pPr marL="457200" lvl="1" indent="0">
              <a:buNone/>
            </a:pPr>
            <a:r>
              <a:rPr lang="en-US" sz="2400" dirty="0">
                <a:hlinkClick r:id="rId3"/>
              </a:rPr>
              <a:t>maureen.e.foley4.civ@us.navy.mil</a:t>
            </a:r>
            <a:r>
              <a:rPr lang="en-US" sz="2400" dirty="0"/>
              <a:t>                             </a:t>
            </a:r>
            <a:r>
              <a:rPr lang="en-US" sz="2400" dirty="0">
                <a:hlinkClick r:id="rId4"/>
              </a:rPr>
              <a:t>l</a:t>
            </a:r>
            <a:endParaRPr lang="en-US" sz="2400" dirty="0"/>
          </a:p>
          <a:p>
            <a:pPr marL="457200" lvl="1" indent="0">
              <a:buNone/>
            </a:pPr>
            <a:endParaRPr lang="en-US" sz="2400" dirty="0"/>
          </a:p>
        </p:txBody>
      </p:sp>
      <p:pic>
        <p:nvPicPr>
          <p:cNvPr id="7" name="Picture 6"/>
          <p:cNvPicPr>
            <a:picLocks noChangeAspect="1"/>
          </p:cNvPicPr>
          <p:nvPr/>
        </p:nvPicPr>
        <p:blipFill>
          <a:blip r:embed="rId5"/>
          <a:stretch>
            <a:fillRect/>
          </a:stretch>
        </p:blipFill>
        <p:spPr>
          <a:xfrm>
            <a:off x="5985245" y="4264393"/>
            <a:ext cx="2247900" cy="2085975"/>
          </a:xfrm>
          <a:prstGeom prst="rect">
            <a:avLst/>
          </a:prstGeom>
        </p:spPr>
      </p:pic>
      <p:sp>
        <p:nvSpPr>
          <p:cNvPr id="8" name="Slide Number Placeholder 3"/>
          <p:cNvSpPr>
            <a:spLocks noGrp="1"/>
          </p:cNvSpPr>
          <p:nvPr>
            <p:ph type="sldNum" sz="quarter" idx="12"/>
          </p:nvPr>
        </p:nvSpPr>
        <p:spPr>
          <a:xfrm>
            <a:off x="4470404" y="6625820"/>
            <a:ext cx="7315197" cy="235728"/>
          </a:xfrm>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19</a:t>
            </a:fld>
            <a:endParaRPr lang="en-US" altLang="en-US"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3268848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1" y="1282433"/>
            <a:ext cx="10972800" cy="5089184"/>
          </a:xfrm>
        </p:spPr>
        <p:txBody>
          <a:bodyPr/>
          <a:lstStyle/>
          <a:p>
            <a:pPr marL="342900" indent="-342900">
              <a:buFont typeface="Wingdings" panose="05000000000000000000" pitchFamily="2" charset="2"/>
              <a:buChar char="Ø"/>
            </a:pPr>
            <a:r>
              <a:rPr lang="en-US" b="0" dirty="0"/>
              <a:t>NSWC Carderock has a history of developing and transitioning composite components to the fleet for over 25 years.</a:t>
            </a:r>
          </a:p>
          <a:p>
            <a:pPr marL="1085850" lvl="1" indent="-342900">
              <a:buFont typeface="Arial" panose="020B0604020202020204" pitchFamily="34" charset="0"/>
              <a:buChar char="•"/>
            </a:pPr>
            <a:r>
              <a:rPr lang="en-US" sz="2400" dirty="0"/>
              <a:t>Polymer additively manufactured  or 3D printed components have more recently joined the portfolio.</a:t>
            </a:r>
            <a:endParaRPr lang="en-US" sz="2400" b="0" dirty="0"/>
          </a:p>
          <a:p>
            <a:pPr marL="342900" indent="-342900">
              <a:buFont typeface="Wingdings" panose="05000000000000000000" pitchFamily="2" charset="2"/>
              <a:buChar char="Ø"/>
            </a:pPr>
            <a:r>
              <a:rPr lang="en-US" b="0" dirty="0"/>
              <a:t>Form, fit and function components can be transitioned via National Stock Number added to the ship class corrosion control APL while others may require Ship change document or maintenance work template/design memo.</a:t>
            </a:r>
          </a:p>
          <a:p>
            <a:pPr marL="342900" indent="-342900">
              <a:buFont typeface="Wingdings" panose="05000000000000000000" pitchFamily="2" charset="2"/>
              <a:buChar char="Ø"/>
            </a:pPr>
            <a:r>
              <a:rPr lang="en-US" b="0" dirty="0"/>
              <a:t>Commercially available materials and components are used whenever possible to lower development costs and leverage previous developmental efforts.</a:t>
            </a:r>
          </a:p>
          <a:p>
            <a:pPr marL="342900" indent="-342900">
              <a:buFont typeface="Wingdings" panose="05000000000000000000" pitchFamily="2" charset="2"/>
              <a:buChar char="Ø"/>
            </a:pPr>
            <a:r>
              <a:rPr lang="en-US" b="0" dirty="0"/>
              <a:t>This presentation will provide background information on the overall component portfolio and focus on the components that have the potential to be fabricated at intermediate and depot level facilities such as regional maintenance centers and shipyards.</a:t>
            </a:r>
          </a:p>
        </p:txBody>
      </p:sp>
      <p:sp>
        <p:nvSpPr>
          <p:cNvPr id="3" name="Title 2"/>
          <p:cNvSpPr>
            <a:spLocks noGrp="1"/>
          </p:cNvSpPr>
          <p:nvPr>
            <p:ph type="title"/>
          </p:nvPr>
        </p:nvSpPr>
        <p:spPr>
          <a:xfrm>
            <a:off x="1019429" y="290209"/>
            <a:ext cx="10450757" cy="639762"/>
          </a:xfrm>
        </p:spPr>
        <p:txBody>
          <a:bodyPr/>
          <a:lstStyle/>
          <a:p>
            <a:pPr algn="ctr"/>
            <a:r>
              <a:rPr lang="en-US" sz="3200" dirty="0"/>
              <a:t>Non-Metallic Components Background</a:t>
            </a:r>
          </a:p>
        </p:txBody>
      </p:sp>
      <p:sp>
        <p:nvSpPr>
          <p:cNvPr id="56" name="Slide Number Placeholder 3"/>
          <p:cNvSpPr txBox="1">
            <a:spLocks/>
          </p:cNvSpPr>
          <p:nvPr/>
        </p:nvSpPr>
        <p:spPr>
          <a:xfrm>
            <a:off x="4699196" y="6622272"/>
            <a:ext cx="7315197" cy="235728"/>
          </a:xfrm>
          <a:prstGeom prst="rect">
            <a:avLst/>
          </a:prstGeom>
        </p:spPr>
        <p:txBody>
          <a:bodyP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2</a:t>
            </a:fld>
            <a:endParaRPr lang="en-US" altLang="en-US"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125511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Examples of Corroded Components</a:t>
            </a:r>
          </a:p>
        </p:txBody>
      </p:sp>
      <p:sp>
        <p:nvSpPr>
          <p:cNvPr id="4" name="Slide Number Placeholder 3"/>
          <p:cNvSpPr>
            <a:spLocks noGrp="1"/>
          </p:cNvSpPr>
          <p:nvPr>
            <p:ph type="sldNum" sz="quarter" idx="12"/>
          </p:nvPr>
        </p:nvSpPr>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3</a:t>
            </a:fld>
            <a:endParaRPr lang="en-US" altLang="en-US" dirty="0">
              <a:solidFill>
                <a:srgbClr val="FFC000"/>
              </a:solidFill>
              <a:latin typeface="Arial Narrow" panose="020B0606020202030204" pitchFamily="34" charset="0"/>
            </a:endParaRPr>
          </a:p>
        </p:txBody>
      </p:sp>
      <p:pic>
        <p:nvPicPr>
          <p:cNvPr id="6" name="Picture 2" descr="C:\Users\maureen.FOLEY\Documents\MEFoley\CIL17\Deck Drains\Photos from Deck Drain Installation\IMG_001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3364" y="1509094"/>
            <a:ext cx="21336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63184" y="1145414"/>
            <a:ext cx="1529253" cy="2239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95751" y="1697552"/>
            <a:ext cx="1131607" cy="115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rotWithShape="1">
          <a:blip r:embed="rId6" cstate="screen">
            <a:extLst>
              <a:ext uri="{28A0092B-C50C-407E-A947-70E740481C1C}">
                <a14:useLocalDpi xmlns:a14="http://schemas.microsoft.com/office/drawing/2010/main"/>
              </a:ext>
            </a:extLst>
          </a:blip>
          <a:srcRect/>
          <a:stretch/>
        </p:blipFill>
        <p:spPr bwMode="auto">
          <a:xfrm>
            <a:off x="2439498" y="1490705"/>
            <a:ext cx="1752600" cy="1637270"/>
          </a:xfrm>
          <a:prstGeom prst="rect">
            <a:avLst/>
          </a:prstGeom>
          <a:ln>
            <a:noFill/>
          </a:ln>
          <a:extLst>
            <a:ext uri="{53640926-AAD7-44D8-BBD7-CCE9431645EC}">
              <a14:shadowObscured xmlns:a14="http://schemas.microsoft.com/office/drawing/2010/main"/>
            </a:ext>
          </a:extLst>
        </p:spPr>
      </p:pic>
      <p:pic>
        <p:nvPicPr>
          <p:cNvPr id="10" name="Picture 5" descr="C:\Users\maureen.FOLEY\Documents\MEFoley\CIL17\Cover Plates\May 7 Ship check USS Bulkeley\DSC_0808.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16070" y="1524000"/>
            <a:ext cx="1524000" cy="1812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maureen.FOLEY\Documents\MEFoley\CIL17\rapid Manufacturing\LHD3 Sept 15 2014\IMG_0275.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48230" y="4381028"/>
            <a:ext cx="1937770" cy="14863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maureen.FOLEY\Documents\MEFoley\CIL17\rapid Manufacturing\LSD46 Sept 17 2014\IMG_0459.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61684" y="4132410"/>
            <a:ext cx="2369413" cy="17770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51708" y="5850311"/>
            <a:ext cx="1330814" cy="523220"/>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LHD well deck</a:t>
            </a:r>
          </a:p>
          <a:p>
            <a:pPr algn="ctr"/>
            <a:r>
              <a:rPr lang="en-US" sz="1400" dirty="0">
                <a:latin typeface="Arial" panose="020B0604020202020204" pitchFamily="34" charset="0"/>
                <a:cs typeface="Arial" panose="020B0604020202020204" pitchFamily="34" charset="0"/>
              </a:rPr>
              <a:t>Strainer plate</a:t>
            </a:r>
          </a:p>
        </p:txBody>
      </p:sp>
      <p:sp>
        <p:nvSpPr>
          <p:cNvPr id="14" name="TextBox 13"/>
          <p:cNvSpPr txBox="1"/>
          <p:nvPr/>
        </p:nvSpPr>
        <p:spPr>
          <a:xfrm>
            <a:off x="444126" y="3343589"/>
            <a:ext cx="1274708"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Stowage Box</a:t>
            </a:r>
            <a:endParaRPr lang="en-US" sz="1400" baseline="30000" dirty="0">
              <a:latin typeface="Arial" panose="020B0604020202020204" pitchFamily="34" charset="0"/>
              <a:cs typeface="Arial" panose="020B0604020202020204" pitchFamily="34" charset="0"/>
            </a:endParaRPr>
          </a:p>
        </p:txBody>
      </p:sp>
      <p:sp>
        <p:nvSpPr>
          <p:cNvPr id="15" name="TextBox 14"/>
          <p:cNvSpPr txBox="1"/>
          <p:nvPr/>
        </p:nvSpPr>
        <p:spPr>
          <a:xfrm>
            <a:off x="2425163" y="3223671"/>
            <a:ext cx="1839012"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Sound Powered Phone Jack Box</a:t>
            </a:r>
          </a:p>
        </p:txBody>
      </p:sp>
      <p:sp>
        <p:nvSpPr>
          <p:cNvPr id="16" name="TextBox 15"/>
          <p:cNvSpPr txBox="1"/>
          <p:nvPr/>
        </p:nvSpPr>
        <p:spPr>
          <a:xfrm>
            <a:off x="5063362" y="3452729"/>
            <a:ext cx="1677062"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Conduit Connector</a:t>
            </a:r>
          </a:p>
        </p:txBody>
      </p:sp>
      <p:sp>
        <p:nvSpPr>
          <p:cNvPr id="17" name="TextBox 16"/>
          <p:cNvSpPr txBox="1"/>
          <p:nvPr/>
        </p:nvSpPr>
        <p:spPr>
          <a:xfrm>
            <a:off x="7487289" y="3198192"/>
            <a:ext cx="1071126"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Deck Drain</a:t>
            </a:r>
          </a:p>
        </p:txBody>
      </p:sp>
      <p:sp>
        <p:nvSpPr>
          <p:cNvPr id="18" name="TextBox 17"/>
          <p:cNvSpPr txBox="1"/>
          <p:nvPr/>
        </p:nvSpPr>
        <p:spPr>
          <a:xfrm>
            <a:off x="8668920" y="6163972"/>
            <a:ext cx="3281668"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Sunshields for Ready Service Lockers</a:t>
            </a:r>
            <a:endParaRPr lang="en-US" sz="1400" baseline="30000" dirty="0">
              <a:latin typeface="Arial" panose="020B0604020202020204" pitchFamily="34" charset="0"/>
              <a:cs typeface="Arial" panose="020B0604020202020204" pitchFamily="34" charset="0"/>
            </a:endParaRPr>
          </a:p>
        </p:txBody>
      </p:sp>
      <p:sp>
        <p:nvSpPr>
          <p:cNvPr id="19" name="TextBox 18"/>
          <p:cNvSpPr txBox="1"/>
          <p:nvPr/>
        </p:nvSpPr>
        <p:spPr>
          <a:xfrm>
            <a:off x="5627358" y="6262134"/>
            <a:ext cx="2186082"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Cease Fire Alarm Horn</a:t>
            </a:r>
          </a:p>
        </p:txBody>
      </p:sp>
      <p:pic>
        <p:nvPicPr>
          <p:cNvPr id="20" name="Picture 19"/>
          <p:cNvPicPr/>
          <p:nvPr/>
        </p:nvPicPr>
        <p:blipFill>
          <a:blip r:embed="rId10" cstate="print">
            <a:extLst>
              <a:ext uri="{28A0092B-C50C-407E-A947-70E740481C1C}">
                <a14:useLocalDpi xmlns:a14="http://schemas.microsoft.com/office/drawing/2010/main"/>
              </a:ext>
            </a:extLst>
          </a:blip>
          <a:stretch>
            <a:fillRect/>
          </a:stretch>
        </p:blipFill>
        <p:spPr>
          <a:xfrm>
            <a:off x="8915400" y="3944864"/>
            <a:ext cx="2819400" cy="2133600"/>
          </a:xfrm>
          <a:prstGeom prst="rect">
            <a:avLst/>
          </a:prstGeom>
        </p:spPr>
      </p:pic>
      <p:pic>
        <p:nvPicPr>
          <p:cNvPr id="21" name="Picture 2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901892" y="3976840"/>
            <a:ext cx="1977981" cy="2259141"/>
          </a:xfrm>
          <a:prstGeom prst="rect">
            <a:avLst/>
          </a:prstGeom>
        </p:spPr>
      </p:pic>
      <p:pic>
        <p:nvPicPr>
          <p:cNvPr id="22" name="Picture 2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837166" y="1148986"/>
            <a:ext cx="1583510" cy="2210316"/>
          </a:xfrm>
          <a:prstGeom prst="rect">
            <a:avLst/>
          </a:prstGeom>
        </p:spPr>
      </p:pic>
      <p:sp>
        <p:nvSpPr>
          <p:cNvPr id="23" name="TextBox 22"/>
          <p:cNvSpPr txBox="1"/>
          <p:nvPr/>
        </p:nvSpPr>
        <p:spPr>
          <a:xfrm>
            <a:off x="9548718" y="3368591"/>
            <a:ext cx="2186082"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Gauge Panel</a:t>
            </a:r>
          </a:p>
        </p:txBody>
      </p:sp>
      <p:sp>
        <p:nvSpPr>
          <p:cNvPr id="24" name="TextBox 23"/>
          <p:cNvSpPr txBox="1"/>
          <p:nvPr/>
        </p:nvSpPr>
        <p:spPr>
          <a:xfrm>
            <a:off x="2623200" y="6100506"/>
            <a:ext cx="2186082"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Vent Screen</a:t>
            </a:r>
          </a:p>
        </p:txBody>
      </p:sp>
    </p:spTree>
    <p:extLst>
      <p:ext uri="{BB962C8B-B14F-4D97-AF65-F5344CB8AC3E}">
        <p14:creationId xmlns:p14="http://schemas.microsoft.com/office/powerpoint/2010/main" val="297957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NSWCCD History of Composite Components</a:t>
            </a:r>
          </a:p>
        </p:txBody>
      </p:sp>
      <p:sp>
        <p:nvSpPr>
          <p:cNvPr id="4" name="Slide Number Placeholder 3"/>
          <p:cNvSpPr>
            <a:spLocks noGrp="1"/>
          </p:cNvSpPr>
          <p:nvPr>
            <p:ph type="sldNum" sz="quarter" idx="12"/>
          </p:nvPr>
        </p:nvSpPr>
        <p:spPr>
          <a:xfrm>
            <a:off x="4508182" y="6640532"/>
            <a:ext cx="7650260" cy="245045"/>
          </a:xfrm>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4</a:t>
            </a:fld>
            <a:endParaRPr lang="en-US" altLang="en-US" dirty="0">
              <a:solidFill>
                <a:srgbClr val="FFC000"/>
              </a:solidFill>
              <a:latin typeface="Arial Narrow" panose="020B0606020202030204" pitchFamily="34" charset="0"/>
            </a:endParaRPr>
          </a:p>
        </p:txBody>
      </p:sp>
      <p:pic>
        <p:nvPicPr>
          <p:cNvPr id="5" name="Picture 4">
            <a:extLst>
              <a:ext uri="{FF2B5EF4-FFF2-40B4-BE49-F238E27FC236}">
                <a16:creationId xmlns:a16="http://schemas.microsoft.com/office/drawing/2014/main" id="{553E46E8-E382-4DE0-87AD-46274FC0C9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51980" y="5533666"/>
            <a:ext cx="880483" cy="980688"/>
          </a:xfrm>
          <a:prstGeom prst="rect">
            <a:avLst/>
          </a:prstGeom>
        </p:spPr>
      </p:pic>
      <p:sp>
        <p:nvSpPr>
          <p:cNvPr id="6" name="Content Placeholder 2"/>
          <p:cNvSpPr>
            <a:spLocks noGrp="1"/>
          </p:cNvSpPr>
          <p:nvPr>
            <p:ph idx="1"/>
          </p:nvPr>
        </p:nvSpPr>
        <p:spPr>
          <a:xfrm>
            <a:off x="1096406" y="1284204"/>
            <a:ext cx="6934200" cy="5093696"/>
          </a:xfrm>
        </p:spPr>
        <p:txBody>
          <a:bodyPr/>
          <a:lstStyle/>
          <a:p>
            <a:pPr marL="342900" indent="-342900">
              <a:buFont typeface="+mj-lt"/>
              <a:buAutoNum type="arabicPeriod"/>
            </a:pPr>
            <a:r>
              <a:rPr lang="en-US" sz="1800" dirty="0"/>
              <a:t>Weather Deck Grating </a:t>
            </a:r>
          </a:p>
          <a:p>
            <a:pPr marL="342900" indent="-342900">
              <a:buFont typeface="+mj-lt"/>
              <a:buAutoNum type="arabicPeriod"/>
            </a:pPr>
            <a:r>
              <a:rPr lang="en-US" sz="1800" dirty="0"/>
              <a:t>Vent Screens </a:t>
            </a:r>
          </a:p>
          <a:p>
            <a:pPr marL="342900" indent="-342900">
              <a:buFont typeface="+mj-lt"/>
              <a:buAutoNum type="arabicPeriod"/>
            </a:pPr>
            <a:r>
              <a:rPr lang="en-US" sz="1800" dirty="0"/>
              <a:t>Electrical Enclosures </a:t>
            </a:r>
          </a:p>
          <a:p>
            <a:pPr marL="342900" indent="-342900">
              <a:buFont typeface="+mj-lt"/>
              <a:buAutoNum type="arabicPeriod"/>
            </a:pPr>
            <a:r>
              <a:rPr lang="en-US" sz="1800" dirty="0"/>
              <a:t>MIL-PRF-24758 Lightweight Fittings</a:t>
            </a:r>
          </a:p>
          <a:p>
            <a:pPr marL="342900" indent="-342900">
              <a:buFont typeface="+mj-lt"/>
              <a:buAutoNum type="arabicPeriod"/>
            </a:pPr>
            <a:r>
              <a:rPr lang="en-US" sz="1800" dirty="0"/>
              <a:t>Deck Drain Inserts </a:t>
            </a:r>
          </a:p>
          <a:p>
            <a:pPr marL="342900" indent="-342900">
              <a:buFont typeface="+mj-lt"/>
              <a:buAutoNum type="arabicPeriod"/>
            </a:pPr>
            <a:r>
              <a:rPr lang="en-US" sz="1800" dirty="0"/>
              <a:t>DDG51 Class Drain Trough Cover Plates </a:t>
            </a:r>
          </a:p>
          <a:p>
            <a:pPr marL="342900" indent="-342900">
              <a:buFont typeface="+mj-lt"/>
              <a:buAutoNum type="arabicPeriod"/>
            </a:pPr>
            <a:r>
              <a:rPr lang="en-US" sz="1800" dirty="0">
                <a:solidFill>
                  <a:srgbClr val="002060"/>
                </a:solidFill>
              </a:rPr>
              <a:t>Composite Sunshields for Ready Service Lockers </a:t>
            </a:r>
          </a:p>
          <a:p>
            <a:pPr marL="342900" indent="-342900">
              <a:buFont typeface="+mj-lt"/>
              <a:buAutoNum type="arabicPeriod"/>
            </a:pPr>
            <a:r>
              <a:rPr lang="en-US" sz="1800" dirty="0">
                <a:solidFill>
                  <a:srgbClr val="002060"/>
                </a:solidFill>
              </a:rPr>
              <a:t>LPD/LHD Vehicle Deck and CG47 Strainer Plates</a:t>
            </a:r>
          </a:p>
          <a:p>
            <a:pPr marL="342900" indent="-342900">
              <a:buFont typeface="+mj-lt"/>
              <a:buAutoNum type="arabicPeriod"/>
            </a:pPr>
            <a:r>
              <a:rPr lang="en-US" sz="1800" dirty="0">
                <a:solidFill>
                  <a:srgbClr val="002060"/>
                </a:solidFill>
              </a:rPr>
              <a:t>Instrument Gauge Panels  </a:t>
            </a:r>
            <a:r>
              <a:rPr lang="en-US" sz="1800" dirty="0">
                <a:solidFill>
                  <a:srgbClr val="299DEB"/>
                </a:solidFill>
              </a:rPr>
              <a:t>(DDG 51 class configuration in Demo)</a:t>
            </a:r>
          </a:p>
          <a:p>
            <a:pPr marL="342900" indent="-342900">
              <a:buFont typeface="+mj-lt"/>
              <a:buAutoNum type="arabicPeriod"/>
            </a:pPr>
            <a:r>
              <a:rPr lang="en-US" sz="1800" dirty="0">
                <a:solidFill>
                  <a:srgbClr val="002060"/>
                </a:solidFill>
              </a:rPr>
              <a:t>Flame Arrestor Protective Screen </a:t>
            </a:r>
          </a:p>
          <a:p>
            <a:pPr marL="342900" indent="-342900">
              <a:buFont typeface="+mj-lt"/>
              <a:buAutoNum type="arabicPeriod"/>
            </a:pPr>
            <a:r>
              <a:rPr lang="en-US" sz="1800" dirty="0">
                <a:solidFill>
                  <a:srgbClr val="002060"/>
                </a:solidFill>
              </a:rPr>
              <a:t>Cease Fire Alarm Horn Corrosion Upgrade Kit</a:t>
            </a:r>
          </a:p>
          <a:p>
            <a:pPr marL="342900" indent="-342900">
              <a:buFont typeface="+mj-lt"/>
              <a:buAutoNum type="arabicPeriod"/>
            </a:pPr>
            <a:r>
              <a:rPr lang="en-US" sz="1800" dirty="0">
                <a:solidFill>
                  <a:srgbClr val="043752"/>
                </a:solidFill>
              </a:rPr>
              <a:t>Overboard Discharge Scuppers</a:t>
            </a:r>
          </a:p>
          <a:p>
            <a:pPr marL="342900" indent="-342900">
              <a:buFont typeface="+mj-lt"/>
              <a:buAutoNum type="arabicPeriod"/>
            </a:pPr>
            <a:r>
              <a:rPr lang="en-US" sz="1800" dirty="0">
                <a:solidFill>
                  <a:srgbClr val="00B0F0"/>
                </a:solidFill>
              </a:rPr>
              <a:t>Adhesively Bonded Studs for Composite Electrical Boxes</a:t>
            </a:r>
          </a:p>
          <a:p>
            <a:pPr marL="342900" indent="-342900">
              <a:buFont typeface="+mj-lt"/>
              <a:buAutoNum type="arabicPeriod"/>
            </a:pPr>
            <a:r>
              <a:rPr lang="en-US" sz="1800" dirty="0">
                <a:solidFill>
                  <a:srgbClr val="00B0F0"/>
                </a:solidFill>
              </a:rPr>
              <a:t>Anti-Siphon Guards</a:t>
            </a:r>
          </a:p>
          <a:p>
            <a:pPr marL="342900" indent="-342900">
              <a:buFont typeface="+mj-lt"/>
              <a:buAutoNum type="arabicPeriod"/>
            </a:pPr>
            <a:r>
              <a:rPr lang="en-US" sz="1800" dirty="0">
                <a:solidFill>
                  <a:srgbClr val="00B0F0"/>
                </a:solidFill>
              </a:rPr>
              <a:t>Composite Threaded Rods and Nuts for Deck Scuppers</a:t>
            </a:r>
          </a:p>
          <a:p>
            <a:pPr marL="457200" indent="-457200">
              <a:buFont typeface="+mj-lt"/>
              <a:buAutoNum type="arabicPeriod"/>
            </a:pPr>
            <a:endParaRPr lang="en-US" sz="2000" dirty="0">
              <a:solidFill>
                <a:srgbClr val="00B0F0"/>
              </a:solidFill>
            </a:endParaRPr>
          </a:p>
        </p:txBody>
      </p:sp>
      <p:sp>
        <p:nvSpPr>
          <p:cNvPr id="7" name="Down Arrow 6"/>
          <p:cNvSpPr/>
          <p:nvPr/>
        </p:nvSpPr>
        <p:spPr>
          <a:xfrm>
            <a:off x="109698" y="1135066"/>
            <a:ext cx="304800" cy="3886536"/>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33723" y="1067382"/>
            <a:ext cx="595035" cy="338554"/>
          </a:xfrm>
          <a:prstGeom prst="rect">
            <a:avLst/>
          </a:prstGeom>
          <a:noFill/>
        </p:spPr>
        <p:txBody>
          <a:bodyPr wrap="none" rtlCol="0">
            <a:spAutoFit/>
          </a:bodyPr>
          <a:lstStyle/>
          <a:p>
            <a:r>
              <a:rPr lang="en-US" sz="1600" dirty="0"/>
              <a:t>2000</a:t>
            </a:r>
          </a:p>
        </p:txBody>
      </p:sp>
      <p:sp>
        <p:nvSpPr>
          <p:cNvPr id="9" name="TextBox 8"/>
          <p:cNvSpPr txBox="1"/>
          <p:nvPr/>
        </p:nvSpPr>
        <p:spPr>
          <a:xfrm>
            <a:off x="135884" y="6272369"/>
            <a:ext cx="790601" cy="338554"/>
          </a:xfrm>
          <a:prstGeom prst="rect">
            <a:avLst/>
          </a:prstGeom>
          <a:noFill/>
        </p:spPr>
        <p:txBody>
          <a:bodyPr wrap="none" rtlCol="0">
            <a:spAutoFit/>
          </a:bodyPr>
          <a:lstStyle/>
          <a:p>
            <a:r>
              <a:rPr lang="en-US" sz="1600" dirty="0"/>
              <a:t>Present</a:t>
            </a:r>
          </a:p>
        </p:txBody>
      </p:sp>
      <p:sp>
        <p:nvSpPr>
          <p:cNvPr id="10" name="Down Arrow 9"/>
          <p:cNvSpPr/>
          <p:nvPr/>
        </p:nvSpPr>
        <p:spPr>
          <a:xfrm>
            <a:off x="79800" y="5105400"/>
            <a:ext cx="304800" cy="1211162"/>
          </a:xfrm>
          <a:prstGeom prst="downArrow">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23655" y="1689110"/>
            <a:ext cx="400110" cy="2308324"/>
          </a:xfrm>
          <a:prstGeom prst="rect">
            <a:avLst/>
          </a:prstGeom>
          <a:noFill/>
        </p:spPr>
        <p:txBody>
          <a:bodyPr vert="vert270" wrap="square" rtlCol="0">
            <a:spAutoFit/>
          </a:bodyPr>
          <a:lstStyle/>
          <a:p>
            <a:pPr algn="ctr"/>
            <a:r>
              <a:rPr lang="en-US" sz="1400" dirty="0"/>
              <a:t>Transitioned</a:t>
            </a:r>
          </a:p>
        </p:txBody>
      </p:sp>
      <p:sp>
        <p:nvSpPr>
          <p:cNvPr id="12" name="TextBox 11"/>
          <p:cNvSpPr txBox="1"/>
          <p:nvPr/>
        </p:nvSpPr>
        <p:spPr>
          <a:xfrm>
            <a:off x="449328" y="5358537"/>
            <a:ext cx="400110" cy="704887"/>
          </a:xfrm>
          <a:prstGeom prst="rect">
            <a:avLst/>
          </a:prstGeom>
          <a:noFill/>
        </p:spPr>
        <p:txBody>
          <a:bodyPr vert="vert270" wrap="square" rtlCol="0">
            <a:spAutoFit/>
          </a:bodyPr>
          <a:lstStyle/>
          <a:p>
            <a:pPr algn="ctr"/>
            <a:r>
              <a:rPr lang="en-US" sz="1400" dirty="0"/>
              <a:t>Demo</a:t>
            </a:r>
          </a:p>
        </p:txBody>
      </p:sp>
      <p:cxnSp>
        <p:nvCxnSpPr>
          <p:cNvPr id="13" name="Straight Connector 12"/>
          <p:cNvCxnSpPr/>
          <p:nvPr/>
        </p:nvCxnSpPr>
        <p:spPr>
          <a:xfrm>
            <a:off x="496612" y="5220639"/>
            <a:ext cx="595035" cy="0"/>
          </a:xfrm>
          <a:prstGeom prst="line">
            <a:avLst/>
          </a:prstGeom>
          <a:ln w="28575">
            <a:solidFill>
              <a:srgbClr val="003563"/>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4" descr="deckgrate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94795" y="1188672"/>
            <a:ext cx="998523" cy="124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LHA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57986" y="1097138"/>
            <a:ext cx="1714442" cy="128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37097" y="1078553"/>
            <a:ext cx="1121290" cy="1345548"/>
          </a:xfrm>
          <a:prstGeom prst="rect">
            <a:avLst/>
          </a:prstGeom>
        </p:spPr>
      </p:pic>
      <p:pic>
        <p:nvPicPr>
          <p:cNvPr id="17"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445912" y="1041746"/>
            <a:ext cx="1080434"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86742" y="1175425"/>
            <a:ext cx="1404673" cy="1181366"/>
          </a:xfrm>
          <a:prstGeom prst="rect">
            <a:avLst/>
          </a:prstGeom>
        </p:spPr>
      </p:pic>
      <p:pic>
        <p:nvPicPr>
          <p:cNvPr id="19" name="Picture 3" descr="IMG_091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1002018" y="2639840"/>
            <a:ext cx="906306" cy="370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18111" y="2626830"/>
            <a:ext cx="1586291" cy="1189719"/>
          </a:xfrm>
          <a:prstGeom prst="rect">
            <a:avLst/>
          </a:prstGeom>
        </p:spPr>
      </p:pic>
      <p:sp>
        <p:nvSpPr>
          <p:cNvPr id="21" name="TextBox 20"/>
          <p:cNvSpPr txBox="1"/>
          <p:nvPr/>
        </p:nvSpPr>
        <p:spPr>
          <a:xfrm>
            <a:off x="5212045" y="2109825"/>
            <a:ext cx="301686" cy="369332"/>
          </a:xfrm>
          <a:prstGeom prst="rect">
            <a:avLst/>
          </a:prstGeom>
          <a:noFill/>
        </p:spPr>
        <p:txBody>
          <a:bodyPr wrap="none" rtlCol="0">
            <a:spAutoFit/>
          </a:bodyPr>
          <a:lstStyle/>
          <a:p>
            <a:r>
              <a:rPr lang="en-US" dirty="0">
                <a:solidFill>
                  <a:schemeClr val="bg1"/>
                </a:solidFill>
              </a:rPr>
              <a:t>1</a:t>
            </a:r>
          </a:p>
        </p:txBody>
      </p:sp>
      <p:sp>
        <p:nvSpPr>
          <p:cNvPr id="22" name="TextBox 21"/>
          <p:cNvSpPr txBox="1"/>
          <p:nvPr/>
        </p:nvSpPr>
        <p:spPr>
          <a:xfrm>
            <a:off x="6061435" y="2006071"/>
            <a:ext cx="301686" cy="369332"/>
          </a:xfrm>
          <a:prstGeom prst="rect">
            <a:avLst/>
          </a:prstGeom>
          <a:noFill/>
        </p:spPr>
        <p:txBody>
          <a:bodyPr wrap="none" rtlCol="0">
            <a:spAutoFit/>
          </a:bodyPr>
          <a:lstStyle/>
          <a:p>
            <a:r>
              <a:rPr lang="en-US" dirty="0">
                <a:solidFill>
                  <a:schemeClr val="bg1"/>
                </a:solidFill>
              </a:rPr>
              <a:t>2</a:t>
            </a:r>
          </a:p>
        </p:txBody>
      </p:sp>
      <p:sp>
        <p:nvSpPr>
          <p:cNvPr id="23" name="TextBox 22"/>
          <p:cNvSpPr txBox="1"/>
          <p:nvPr/>
        </p:nvSpPr>
        <p:spPr>
          <a:xfrm>
            <a:off x="8985421" y="2109825"/>
            <a:ext cx="301686" cy="369332"/>
          </a:xfrm>
          <a:prstGeom prst="rect">
            <a:avLst/>
          </a:prstGeom>
          <a:noFill/>
        </p:spPr>
        <p:txBody>
          <a:bodyPr wrap="none" rtlCol="0">
            <a:spAutoFit/>
          </a:bodyPr>
          <a:lstStyle/>
          <a:p>
            <a:r>
              <a:rPr lang="en-US" dirty="0">
                <a:solidFill>
                  <a:schemeClr val="bg1"/>
                </a:solidFill>
              </a:rPr>
              <a:t>3</a:t>
            </a:r>
          </a:p>
        </p:txBody>
      </p:sp>
      <p:sp>
        <p:nvSpPr>
          <p:cNvPr id="24" name="TextBox 23"/>
          <p:cNvSpPr txBox="1"/>
          <p:nvPr/>
        </p:nvSpPr>
        <p:spPr>
          <a:xfrm>
            <a:off x="9469922" y="2159735"/>
            <a:ext cx="299815" cy="369332"/>
          </a:xfrm>
          <a:prstGeom prst="rect">
            <a:avLst/>
          </a:prstGeom>
          <a:noFill/>
        </p:spPr>
        <p:txBody>
          <a:bodyPr wrap="square" rtlCol="0">
            <a:spAutoFit/>
          </a:bodyPr>
          <a:lstStyle/>
          <a:p>
            <a:r>
              <a:rPr lang="en-US" dirty="0">
                <a:solidFill>
                  <a:schemeClr val="bg1"/>
                </a:solidFill>
              </a:rPr>
              <a:t>4</a:t>
            </a:r>
          </a:p>
        </p:txBody>
      </p:sp>
      <p:sp>
        <p:nvSpPr>
          <p:cNvPr id="25" name="TextBox 24"/>
          <p:cNvSpPr txBox="1"/>
          <p:nvPr/>
        </p:nvSpPr>
        <p:spPr>
          <a:xfrm>
            <a:off x="11704387" y="2020969"/>
            <a:ext cx="301686" cy="369332"/>
          </a:xfrm>
          <a:prstGeom prst="rect">
            <a:avLst/>
          </a:prstGeom>
          <a:noFill/>
        </p:spPr>
        <p:txBody>
          <a:bodyPr wrap="none" rtlCol="0">
            <a:spAutoFit/>
          </a:bodyPr>
          <a:lstStyle/>
          <a:p>
            <a:r>
              <a:rPr lang="en-US" dirty="0">
                <a:solidFill>
                  <a:schemeClr val="bg1"/>
                </a:solidFill>
              </a:rPr>
              <a:t>5</a:t>
            </a:r>
          </a:p>
        </p:txBody>
      </p:sp>
      <p:sp>
        <p:nvSpPr>
          <p:cNvPr id="26" name="TextBox 25"/>
          <p:cNvSpPr txBox="1"/>
          <p:nvPr/>
        </p:nvSpPr>
        <p:spPr>
          <a:xfrm>
            <a:off x="10987393" y="5975069"/>
            <a:ext cx="301686" cy="369332"/>
          </a:xfrm>
          <a:prstGeom prst="rect">
            <a:avLst/>
          </a:prstGeom>
          <a:noFill/>
        </p:spPr>
        <p:txBody>
          <a:bodyPr wrap="none" rtlCol="0">
            <a:spAutoFit/>
          </a:bodyPr>
          <a:lstStyle/>
          <a:p>
            <a:r>
              <a:rPr lang="en-US" dirty="0">
                <a:solidFill>
                  <a:schemeClr val="bg1"/>
                </a:solidFill>
              </a:rPr>
              <a:t>6</a:t>
            </a:r>
          </a:p>
        </p:txBody>
      </p:sp>
      <p:pic>
        <p:nvPicPr>
          <p:cNvPr id="27" name="Picture 26"/>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6017545" y="2580758"/>
            <a:ext cx="1430543" cy="1291424"/>
          </a:xfrm>
          <a:prstGeom prst="rect">
            <a:avLst/>
          </a:prstGeom>
        </p:spPr>
      </p:pic>
      <p:sp>
        <p:nvSpPr>
          <p:cNvPr id="28" name="TextBox 27"/>
          <p:cNvSpPr txBox="1"/>
          <p:nvPr/>
        </p:nvSpPr>
        <p:spPr>
          <a:xfrm>
            <a:off x="7095389" y="3486955"/>
            <a:ext cx="301686" cy="369332"/>
          </a:xfrm>
          <a:prstGeom prst="rect">
            <a:avLst/>
          </a:prstGeom>
          <a:noFill/>
        </p:spPr>
        <p:txBody>
          <a:bodyPr wrap="none" rtlCol="0">
            <a:spAutoFit/>
          </a:bodyPr>
          <a:lstStyle/>
          <a:p>
            <a:r>
              <a:rPr lang="en-US" dirty="0">
                <a:solidFill>
                  <a:schemeClr val="bg1"/>
                </a:solidFill>
              </a:rPr>
              <a:t>7</a:t>
            </a:r>
          </a:p>
        </p:txBody>
      </p:sp>
      <p:sp>
        <p:nvSpPr>
          <p:cNvPr id="29" name="TextBox 28"/>
          <p:cNvSpPr txBox="1"/>
          <p:nvPr/>
        </p:nvSpPr>
        <p:spPr>
          <a:xfrm>
            <a:off x="9345190" y="3472374"/>
            <a:ext cx="301686" cy="369332"/>
          </a:xfrm>
          <a:prstGeom prst="rect">
            <a:avLst/>
          </a:prstGeom>
          <a:noFill/>
        </p:spPr>
        <p:txBody>
          <a:bodyPr wrap="none" rtlCol="0">
            <a:spAutoFit/>
          </a:bodyPr>
          <a:lstStyle/>
          <a:p>
            <a:r>
              <a:rPr lang="en-US" dirty="0">
                <a:solidFill>
                  <a:schemeClr val="bg1"/>
                </a:solidFill>
              </a:rPr>
              <a:t>8</a:t>
            </a:r>
          </a:p>
        </p:txBody>
      </p:sp>
      <p:sp>
        <p:nvSpPr>
          <p:cNvPr id="30" name="TextBox 29"/>
          <p:cNvSpPr txBox="1"/>
          <p:nvPr/>
        </p:nvSpPr>
        <p:spPr>
          <a:xfrm flipV="1">
            <a:off x="9577070" y="5056581"/>
            <a:ext cx="280832" cy="369332"/>
          </a:xfrm>
          <a:prstGeom prst="rect">
            <a:avLst/>
          </a:prstGeom>
          <a:noFill/>
        </p:spPr>
        <p:txBody>
          <a:bodyPr wrap="square" rtlCol="0">
            <a:spAutoFit/>
          </a:bodyPr>
          <a:lstStyle/>
          <a:p>
            <a:r>
              <a:rPr lang="en-US" dirty="0">
                <a:solidFill>
                  <a:schemeClr val="bg1"/>
                </a:solidFill>
              </a:rPr>
              <a:t>8</a:t>
            </a:r>
          </a:p>
        </p:txBody>
      </p:sp>
      <p:sp>
        <p:nvSpPr>
          <p:cNvPr id="31" name="TextBox 30"/>
          <p:cNvSpPr txBox="1"/>
          <p:nvPr/>
        </p:nvSpPr>
        <p:spPr>
          <a:xfrm>
            <a:off x="10292222" y="6099263"/>
            <a:ext cx="418704" cy="369332"/>
          </a:xfrm>
          <a:prstGeom prst="rect">
            <a:avLst/>
          </a:prstGeom>
          <a:noFill/>
        </p:spPr>
        <p:txBody>
          <a:bodyPr wrap="none" rtlCol="0">
            <a:spAutoFit/>
          </a:bodyPr>
          <a:lstStyle/>
          <a:p>
            <a:r>
              <a:rPr lang="en-US" dirty="0">
                <a:solidFill>
                  <a:schemeClr val="bg1"/>
                </a:solidFill>
              </a:rPr>
              <a:t>15</a:t>
            </a:r>
          </a:p>
        </p:txBody>
      </p:sp>
      <p:pic>
        <p:nvPicPr>
          <p:cNvPr id="32" name="Picture 3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463051" y="3973048"/>
            <a:ext cx="1050704" cy="1461849"/>
          </a:xfrm>
          <a:prstGeom prst="rect">
            <a:avLst/>
          </a:prstGeom>
        </p:spPr>
      </p:pic>
      <p:pic>
        <p:nvPicPr>
          <p:cNvPr id="33" name="Picture 32"/>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704774" y="2598235"/>
            <a:ext cx="1358325" cy="1273429"/>
          </a:xfrm>
          <a:prstGeom prst="rect">
            <a:avLst/>
          </a:prstGeom>
        </p:spPr>
      </p:pic>
      <p:sp>
        <p:nvSpPr>
          <p:cNvPr id="34" name="TextBox 33"/>
          <p:cNvSpPr txBox="1"/>
          <p:nvPr/>
        </p:nvSpPr>
        <p:spPr>
          <a:xfrm>
            <a:off x="7642156" y="3541351"/>
            <a:ext cx="418704" cy="369332"/>
          </a:xfrm>
          <a:prstGeom prst="rect">
            <a:avLst/>
          </a:prstGeom>
          <a:noFill/>
        </p:spPr>
        <p:txBody>
          <a:bodyPr wrap="none" rtlCol="0">
            <a:spAutoFit/>
          </a:bodyPr>
          <a:lstStyle/>
          <a:p>
            <a:r>
              <a:rPr lang="en-US" dirty="0">
                <a:solidFill>
                  <a:schemeClr val="bg1"/>
                </a:solidFill>
              </a:rPr>
              <a:t>10</a:t>
            </a:r>
          </a:p>
        </p:txBody>
      </p:sp>
      <p:sp>
        <p:nvSpPr>
          <p:cNvPr id="35" name="TextBox 34"/>
          <p:cNvSpPr txBox="1"/>
          <p:nvPr/>
        </p:nvSpPr>
        <p:spPr>
          <a:xfrm>
            <a:off x="8410828" y="5056582"/>
            <a:ext cx="301686" cy="369332"/>
          </a:xfrm>
          <a:prstGeom prst="rect">
            <a:avLst/>
          </a:prstGeom>
          <a:noFill/>
        </p:spPr>
        <p:txBody>
          <a:bodyPr wrap="none" rtlCol="0">
            <a:spAutoFit/>
          </a:bodyPr>
          <a:lstStyle/>
          <a:p>
            <a:r>
              <a:rPr lang="en-US" dirty="0">
                <a:solidFill>
                  <a:schemeClr val="bg1"/>
                </a:solidFill>
              </a:rPr>
              <a:t>9</a:t>
            </a:r>
          </a:p>
        </p:txBody>
      </p:sp>
      <p:pic>
        <p:nvPicPr>
          <p:cNvPr id="36" name="Picture 35"/>
          <p:cNvPicPr/>
          <p:nvPr/>
        </p:nvPicPr>
        <p:blipFill>
          <a:blip r:embed="rId14">
            <a:extLst>
              <a:ext uri="{28A0092B-C50C-407E-A947-70E740481C1C}">
                <a14:useLocalDpi xmlns:a14="http://schemas.microsoft.com/office/drawing/2010/main"/>
              </a:ext>
            </a:extLst>
          </a:blip>
          <a:srcRect/>
          <a:stretch>
            <a:fillRect/>
          </a:stretch>
        </p:blipFill>
        <p:spPr bwMode="auto">
          <a:xfrm>
            <a:off x="7328103" y="3981368"/>
            <a:ext cx="1037672" cy="962456"/>
          </a:xfrm>
          <a:prstGeom prst="rect">
            <a:avLst/>
          </a:prstGeom>
          <a:noFill/>
          <a:ln>
            <a:noFill/>
          </a:ln>
        </p:spPr>
      </p:pic>
      <p:sp>
        <p:nvSpPr>
          <p:cNvPr id="37" name="TextBox 36"/>
          <p:cNvSpPr txBox="1"/>
          <p:nvPr/>
        </p:nvSpPr>
        <p:spPr>
          <a:xfrm>
            <a:off x="7985345" y="4669133"/>
            <a:ext cx="418704" cy="369332"/>
          </a:xfrm>
          <a:prstGeom prst="rect">
            <a:avLst/>
          </a:prstGeom>
          <a:noFill/>
        </p:spPr>
        <p:txBody>
          <a:bodyPr wrap="none" rtlCol="0">
            <a:spAutoFit/>
          </a:bodyPr>
          <a:lstStyle/>
          <a:p>
            <a:r>
              <a:rPr lang="en-US" dirty="0">
                <a:solidFill>
                  <a:schemeClr val="bg1"/>
                </a:solidFill>
              </a:rPr>
              <a:t>11</a:t>
            </a:r>
          </a:p>
        </p:txBody>
      </p:sp>
      <p:pic>
        <p:nvPicPr>
          <p:cNvPr id="38" name="Picture 37"/>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8655257" y="5533666"/>
            <a:ext cx="899209" cy="1071398"/>
          </a:xfrm>
          <a:prstGeom prst="rect">
            <a:avLst/>
          </a:prstGeom>
        </p:spPr>
      </p:pic>
      <p:pic>
        <p:nvPicPr>
          <p:cNvPr id="39" name="Picture 38"/>
          <p:cNvPicPr/>
          <p:nvPr/>
        </p:nvPicPr>
        <p:blipFill rotWithShape="1">
          <a:blip r:embed="rId16" cstate="screen">
            <a:extLst>
              <a:ext uri="{28A0092B-C50C-407E-A947-70E740481C1C}">
                <a14:useLocalDpi xmlns:a14="http://schemas.microsoft.com/office/drawing/2010/main"/>
              </a:ext>
            </a:extLst>
          </a:blip>
          <a:srcRect/>
          <a:stretch/>
        </p:blipFill>
        <p:spPr>
          <a:xfrm rot="5400000">
            <a:off x="6381915" y="4228008"/>
            <a:ext cx="718348" cy="816573"/>
          </a:xfrm>
          <a:prstGeom prst="rect">
            <a:avLst/>
          </a:prstGeom>
        </p:spPr>
      </p:pic>
      <p:pic>
        <p:nvPicPr>
          <p:cNvPr id="40" name="Picture 3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721194" y="5105173"/>
            <a:ext cx="1134923" cy="1002028"/>
          </a:xfrm>
          <a:prstGeom prst="rect">
            <a:avLst/>
          </a:prstGeom>
        </p:spPr>
      </p:pic>
      <p:pic>
        <p:nvPicPr>
          <p:cNvPr id="42" name="Picture 41"/>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9690370" y="4277120"/>
            <a:ext cx="1057072" cy="1113356"/>
          </a:xfrm>
          <a:prstGeom prst="rect">
            <a:avLst/>
          </a:prstGeom>
        </p:spPr>
      </p:pic>
      <p:pic>
        <p:nvPicPr>
          <p:cNvPr id="41" name="Picture 40"/>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9751697" y="3622720"/>
            <a:ext cx="889317" cy="831942"/>
          </a:xfrm>
          <a:prstGeom prst="rect">
            <a:avLst/>
          </a:prstGeom>
        </p:spPr>
      </p:pic>
      <p:pic>
        <p:nvPicPr>
          <p:cNvPr id="43" name="Picture 42"/>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543586" y="5575158"/>
            <a:ext cx="998568" cy="951627"/>
          </a:xfrm>
          <a:prstGeom prst="rect">
            <a:avLst/>
          </a:prstGeom>
        </p:spPr>
      </p:pic>
      <p:sp>
        <p:nvSpPr>
          <p:cNvPr id="44" name="TextBox 43"/>
          <p:cNvSpPr txBox="1"/>
          <p:nvPr/>
        </p:nvSpPr>
        <p:spPr>
          <a:xfrm>
            <a:off x="8944254" y="6256980"/>
            <a:ext cx="418704" cy="369332"/>
          </a:xfrm>
          <a:prstGeom prst="rect">
            <a:avLst/>
          </a:prstGeom>
          <a:noFill/>
        </p:spPr>
        <p:txBody>
          <a:bodyPr wrap="none" rtlCol="0">
            <a:spAutoFit/>
          </a:bodyPr>
          <a:lstStyle/>
          <a:p>
            <a:r>
              <a:rPr lang="en-US" dirty="0">
                <a:solidFill>
                  <a:schemeClr val="bg1"/>
                </a:solidFill>
              </a:rPr>
              <a:t>14</a:t>
            </a:r>
          </a:p>
        </p:txBody>
      </p:sp>
      <p:sp>
        <p:nvSpPr>
          <p:cNvPr id="45" name="TextBox 44"/>
          <p:cNvSpPr txBox="1"/>
          <p:nvPr/>
        </p:nvSpPr>
        <p:spPr>
          <a:xfrm>
            <a:off x="8156922" y="6185877"/>
            <a:ext cx="418704" cy="369332"/>
          </a:xfrm>
          <a:prstGeom prst="rect">
            <a:avLst/>
          </a:prstGeom>
          <a:noFill/>
        </p:spPr>
        <p:txBody>
          <a:bodyPr wrap="none" rtlCol="0">
            <a:spAutoFit/>
          </a:bodyPr>
          <a:lstStyle/>
          <a:p>
            <a:r>
              <a:rPr lang="en-US" dirty="0">
                <a:solidFill>
                  <a:schemeClr val="bg1"/>
                </a:solidFill>
              </a:rPr>
              <a:t>12</a:t>
            </a:r>
          </a:p>
        </p:txBody>
      </p:sp>
      <p:sp>
        <p:nvSpPr>
          <p:cNvPr id="46" name="TextBox 45"/>
          <p:cNvSpPr txBox="1"/>
          <p:nvPr/>
        </p:nvSpPr>
        <p:spPr>
          <a:xfrm>
            <a:off x="6705855" y="5749258"/>
            <a:ext cx="418704" cy="369332"/>
          </a:xfrm>
          <a:prstGeom prst="rect">
            <a:avLst/>
          </a:prstGeom>
          <a:noFill/>
        </p:spPr>
        <p:txBody>
          <a:bodyPr wrap="none" rtlCol="0">
            <a:spAutoFit/>
          </a:bodyPr>
          <a:lstStyle/>
          <a:p>
            <a:r>
              <a:rPr lang="en-US" dirty="0">
                <a:solidFill>
                  <a:schemeClr val="bg1"/>
                </a:solidFill>
              </a:rPr>
              <a:t>12</a:t>
            </a:r>
          </a:p>
        </p:txBody>
      </p:sp>
      <p:sp>
        <p:nvSpPr>
          <p:cNvPr id="47" name="TextBox 46"/>
          <p:cNvSpPr txBox="1"/>
          <p:nvPr/>
        </p:nvSpPr>
        <p:spPr>
          <a:xfrm>
            <a:off x="6814662" y="4231030"/>
            <a:ext cx="418704" cy="369332"/>
          </a:xfrm>
          <a:prstGeom prst="rect">
            <a:avLst/>
          </a:prstGeom>
          <a:noFill/>
        </p:spPr>
        <p:txBody>
          <a:bodyPr wrap="none" rtlCol="0">
            <a:spAutoFit/>
          </a:bodyPr>
          <a:lstStyle/>
          <a:p>
            <a:r>
              <a:rPr lang="en-US" dirty="0">
                <a:solidFill>
                  <a:schemeClr val="bg1"/>
                </a:solidFill>
              </a:rPr>
              <a:t>13</a:t>
            </a:r>
          </a:p>
        </p:txBody>
      </p:sp>
      <p:sp>
        <p:nvSpPr>
          <p:cNvPr id="48" name="TextBox 47"/>
          <p:cNvSpPr txBox="1"/>
          <p:nvPr/>
        </p:nvSpPr>
        <p:spPr>
          <a:xfrm>
            <a:off x="10400531" y="3570696"/>
            <a:ext cx="301686" cy="369332"/>
          </a:xfrm>
          <a:prstGeom prst="rect">
            <a:avLst/>
          </a:prstGeom>
          <a:noFill/>
        </p:spPr>
        <p:txBody>
          <a:bodyPr wrap="none" rtlCol="0">
            <a:spAutoFit/>
          </a:bodyPr>
          <a:lstStyle/>
          <a:p>
            <a:r>
              <a:rPr lang="en-US" dirty="0">
                <a:solidFill>
                  <a:schemeClr val="bg1"/>
                </a:solidFill>
              </a:rPr>
              <a:t>8</a:t>
            </a:r>
          </a:p>
        </p:txBody>
      </p:sp>
      <p:sp>
        <p:nvSpPr>
          <p:cNvPr id="49" name="TextBox 48"/>
          <p:cNvSpPr txBox="1"/>
          <p:nvPr/>
        </p:nvSpPr>
        <p:spPr>
          <a:xfrm>
            <a:off x="10459811" y="5027438"/>
            <a:ext cx="301686" cy="369332"/>
          </a:xfrm>
          <a:prstGeom prst="rect">
            <a:avLst/>
          </a:prstGeom>
          <a:noFill/>
        </p:spPr>
        <p:txBody>
          <a:bodyPr wrap="none" rtlCol="0">
            <a:spAutoFit/>
          </a:bodyPr>
          <a:lstStyle/>
          <a:p>
            <a:r>
              <a:rPr lang="en-US" dirty="0">
                <a:solidFill>
                  <a:schemeClr val="bg1"/>
                </a:solidFill>
              </a:rPr>
              <a:t>8</a:t>
            </a:r>
          </a:p>
        </p:txBody>
      </p:sp>
      <p:sp>
        <p:nvSpPr>
          <p:cNvPr id="52" name="TextBox 51"/>
          <p:cNvSpPr txBox="1"/>
          <p:nvPr/>
        </p:nvSpPr>
        <p:spPr>
          <a:xfrm>
            <a:off x="885328" y="6235732"/>
            <a:ext cx="5534105" cy="369332"/>
          </a:xfrm>
          <a:prstGeom prst="rect">
            <a:avLst/>
          </a:prstGeom>
          <a:noFill/>
        </p:spPr>
        <p:txBody>
          <a:bodyPr wrap="square" rtlCol="0">
            <a:spAutoFit/>
          </a:bodyPr>
          <a:lstStyle/>
          <a:p>
            <a:r>
              <a:rPr lang="en-US" dirty="0">
                <a:solidFill>
                  <a:srgbClr val="FF0000"/>
                </a:solidFill>
              </a:rPr>
              <a:t>Potential for Fabrication at Intermediate and Depot Level</a:t>
            </a:r>
          </a:p>
        </p:txBody>
      </p:sp>
      <p:sp>
        <p:nvSpPr>
          <p:cNvPr id="50" name="Freeform 49"/>
          <p:cNvSpPr/>
          <p:nvPr/>
        </p:nvSpPr>
        <p:spPr>
          <a:xfrm>
            <a:off x="6698255" y="2566930"/>
            <a:ext cx="5321147" cy="3999123"/>
          </a:xfrm>
          <a:custGeom>
            <a:avLst/>
            <a:gdLst>
              <a:gd name="connsiteX0" fmla="*/ 2478796 w 5321147"/>
              <a:gd name="connsiteY0" fmla="*/ 0 h 3999123"/>
              <a:gd name="connsiteX1" fmla="*/ 5321147 w 5321147"/>
              <a:gd name="connsiteY1" fmla="*/ 0 h 3999123"/>
              <a:gd name="connsiteX2" fmla="*/ 5310131 w 5321147"/>
              <a:gd name="connsiteY2" fmla="*/ 3855904 h 3999123"/>
              <a:gd name="connsiteX3" fmla="*/ 4208444 w 5321147"/>
              <a:gd name="connsiteY3" fmla="*/ 3833870 h 3999123"/>
              <a:gd name="connsiteX4" fmla="*/ 4197427 w 5321147"/>
              <a:gd name="connsiteY4" fmla="*/ 2853369 h 3999123"/>
              <a:gd name="connsiteX5" fmla="*/ 1894902 w 5321147"/>
              <a:gd name="connsiteY5" fmla="*/ 2886419 h 3999123"/>
              <a:gd name="connsiteX6" fmla="*/ 1872868 w 5321147"/>
              <a:gd name="connsiteY6" fmla="*/ 3999123 h 3999123"/>
              <a:gd name="connsiteX7" fmla="*/ 0 w 5321147"/>
              <a:gd name="connsiteY7" fmla="*/ 3988106 h 3999123"/>
              <a:gd name="connsiteX8" fmla="*/ 0 w 5321147"/>
              <a:gd name="connsiteY8" fmla="*/ 2478795 h 3999123"/>
              <a:gd name="connsiteX9" fmla="*/ 550844 w 5321147"/>
              <a:gd name="connsiteY9" fmla="*/ 2478795 h 3999123"/>
              <a:gd name="connsiteX10" fmla="*/ 561861 w 5321147"/>
              <a:gd name="connsiteY10" fmla="*/ 1366092 h 3999123"/>
              <a:gd name="connsiteX11" fmla="*/ 2522863 w 5321147"/>
              <a:gd name="connsiteY11" fmla="*/ 1344058 h 3999123"/>
              <a:gd name="connsiteX12" fmla="*/ 2478796 w 5321147"/>
              <a:gd name="connsiteY12" fmla="*/ 0 h 399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1147" h="3999123">
                <a:moveTo>
                  <a:pt x="2478796" y="0"/>
                </a:moveTo>
                <a:lnTo>
                  <a:pt x="5321147" y="0"/>
                </a:lnTo>
                <a:lnTo>
                  <a:pt x="5310131" y="3855904"/>
                </a:lnTo>
                <a:lnTo>
                  <a:pt x="4208444" y="3833870"/>
                </a:lnTo>
                <a:lnTo>
                  <a:pt x="4197427" y="2853369"/>
                </a:lnTo>
                <a:lnTo>
                  <a:pt x="1894902" y="2886419"/>
                </a:lnTo>
                <a:lnTo>
                  <a:pt x="1872868" y="3999123"/>
                </a:lnTo>
                <a:lnTo>
                  <a:pt x="0" y="3988106"/>
                </a:lnTo>
                <a:lnTo>
                  <a:pt x="0" y="2478795"/>
                </a:lnTo>
                <a:lnTo>
                  <a:pt x="550844" y="2478795"/>
                </a:lnTo>
                <a:lnTo>
                  <a:pt x="561861" y="1366092"/>
                </a:lnTo>
                <a:lnTo>
                  <a:pt x="2522863" y="1344058"/>
                </a:lnTo>
                <a:cubicBezTo>
                  <a:pt x="2519191" y="888694"/>
                  <a:pt x="2515518" y="433330"/>
                  <a:pt x="2478796" y="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061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Composite Materials Introduction</a:t>
            </a:r>
          </a:p>
        </p:txBody>
      </p:sp>
      <p:sp>
        <p:nvSpPr>
          <p:cNvPr id="4" name="Slide Number Placeholder 3"/>
          <p:cNvSpPr>
            <a:spLocks noGrp="1"/>
          </p:cNvSpPr>
          <p:nvPr>
            <p:ph type="sldNum" sz="quarter" idx="12"/>
          </p:nvPr>
        </p:nvSpPr>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5</a:t>
            </a:fld>
            <a:endParaRPr lang="en-US" altLang="en-US" dirty="0">
              <a:solidFill>
                <a:srgbClr val="FFC000"/>
              </a:solidFill>
              <a:latin typeface="Arial Narrow" panose="020B0606020202030204" pitchFamily="34" charset="0"/>
            </a:endParaRPr>
          </a:p>
        </p:txBody>
      </p:sp>
      <p:sp>
        <p:nvSpPr>
          <p:cNvPr id="5" name="Content Placeholder 1"/>
          <p:cNvSpPr txBox="1">
            <a:spLocks/>
          </p:cNvSpPr>
          <p:nvPr/>
        </p:nvSpPr>
        <p:spPr>
          <a:xfrm>
            <a:off x="609601" y="1371600"/>
            <a:ext cx="10972800" cy="509369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b="1" kern="1200">
                <a:solidFill>
                  <a:schemeClr val="accent1">
                    <a:lumMod val="50000"/>
                  </a:schemeClr>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Ø"/>
              <a:defRPr sz="2400" kern="1200">
                <a:solidFill>
                  <a:schemeClr val="accent1">
                    <a:lumMod val="50000"/>
                  </a:schemeClr>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400" kern="1200">
                <a:solidFill>
                  <a:schemeClr val="accent1">
                    <a:lumMod val="50000"/>
                  </a:schemeClr>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Wingdings" panose="05000000000000000000" pitchFamily="2" charset="2"/>
              <a:buChar char="Ø"/>
            </a:pPr>
            <a:r>
              <a:rPr lang="en-US" dirty="0"/>
              <a:t>Composite materials combine two or more constituent materials to form an overall structure</a:t>
            </a:r>
          </a:p>
          <a:p>
            <a:pPr marL="1085850" lvl="1" indent="-342900">
              <a:buFont typeface="Arial" panose="020B0604020202020204" pitchFamily="34" charset="0"/>
              <a:buChar char="•"/>
            </a:pPr>
            <a:r>
              <a:rPr lang="en-US" dirty="0"/>
              <a:t>Material remain separate and distinct within structure.</a:t>
            </a:r>
          </a:p>
          <a:p>
            <a:pPr marL="342900" indent="-342900">
              <a:buFont typeface="Wingdings" panose="05000000000000000000" pitchFamily="2" charset="2"/>
              <a:buChar char="Ø"/>
            </a:pPr>
            <a:r>
              <a:rPr lang="en-US" dirty="0"/>
              <a:t>Classes</a:t>
            </a:r>
          </a:p>
          <a:p>
            <a:pPr marL="1085850" lvl="1" indent="-342900">
              <a:buFont typeface="Arial" panose="020B0604020202020204" pitchFamily="34" charset="0"/>
              <a:buChar char="•"/>
            </a:pPr>
            <a:r>
              <a:rPr lang="en-US" dirty="0"/>
              <a:t>Metal</a:t>
            </a:r>
          </a:p>
          <a:p>
            <a:pPr marL="1085850" lvl="1" indent="-342900">
              <a:buFont typeface="Arial" panose="020B0604020202020204" pitchFamily="34" charset="0"/>
              <a:buChar char="•"/>
            </a:pPr>
            <a:r>
              <a:rPr lang="en-US" dirty="0"/>
              <a:t>Ceramic  </a:t>
            </a:r>
          </a:p>
          <a:p>
            <a:pPr marL="1085850" lvl="1" indent="-342900">
              <a:buFont typeface="Arial" panose="020B0604020202020204" pitchFamily="34" charset="0"/>
              <a:buChar char="•"/>
            </a:pPr>
            <a:r>
              <a:rPr lang="en-US" dirty="0"/>
              <a:t>Polymer</a:t>
            </a:r>
          </a:p>
          <a:p>
            <a:pPr marL="342900" indent="-342900">
              <a:buFont typeface="Wingdings" panose="05000000000000000000" pitchFamily="2" charset="2"/>
              <a:buChar char="Ø"/>
            </a:pPr>
            <a:r>
              <a:rPr lang="en-US" dirty="0"/>
              <a:t>Types</a:t>
            </a:r>
          </a:p>
          <a:p>
            <a:pPr lvl="1" indent="0">
              <a:buNone/>
            </a:pPr>
            <a:r>
              <a:rPr lang="en-US" dirty="0"/>
              <a:t>Solid Laminate</a:t>
            </a:r>
          </a:p>
          <a:p>
            <a:pPr lvl="1" indent="0">
              <a:buNone/>
            </a:pPr>
            <a:r>
              <a:rPr lang="en-US" dirty="0"/>
              <a:t>Sandwich </a:t>
            </a:r>
          </a:p>
          <a:p>
            <a:pPr marL="342900" indent="-342900">
              <a:buFont typeface="Wingdings" panose="05000000000000000000" pitchFamily="2" charset="2"/>
              <a:buChar char="Ø"/>
            </a:pPr>
            <a:r>
              <a:rPr lang="en-US" dirty="0"/>
              <a:t>Multifunctional Design Options</a:t>
            </a:r>
          </a:p>
          <a:p>
            <a:r>
              <a:rPr lang="en-US" dirty="0"/>
              <a:t>	</a:t>
            </a:r>
          </a:p>
        </p:txBody>
      </p:sp>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9829800" y="2362200"/>
            <a:ext cx="2069886" cy="838200"/>
          </a:xfrm>
          <a:prstGeom prst="rect">
            <a:avLst/>
          </a:prstGeom>
          <a:noFill/>
          <a:ln w="9525">
            <a:noFill/>
            <a:miter lim="800000"/>
            <a:headEnd/>
            <a:tailEnd/>
          </a:ln>
        </p:spPr>
      </p:pic>
      <p:pic>
        <p:nvPicPr>
          <p:cNvPr id="7"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9799320" y="3539773"/>
            <a:ext cx="2029552" cy="838201"/>
          </a:xfrm>
          <a:prstGeom prst="rect">
            <a:avLst/>
          </a:prstGeom>
          <a:noFill/>
          <a:ln w="9525">
            <a:noFill/>
            <a:miter lim="800000"/>
            <a:headEnd/>
            <a:tailEnd/>
          </a:ln>
        </p:spPr>
      </p:pic>
      <p:pic>
        <p:nvPicPr>
          <p:cNvPr id="8"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9776806" y="4837186"/>
            <a:ext cx="2057400" cy="914400"/>
          </a:xfrm>
          <a:prstGeom prst="rect">
            <a:avLst/>
          </a:prstGeom>
          <a:noFill/>
          <a:ln w="9525">
            <a:noFill/>
            <a:miter lim="800000"/>
            <a:headEnd/>
            <a:tailEnd/>
          </a:ln>
        </p:spPr>
      </p:pic>
      <p:sp>
        <p:nvSpPr>
          <p:cNvPr id="9" name="TextBox 8"/>
          <p:cNvSpPr txBox="1"/>
          <p:nvPr/>
        </p:nvSpPr>
        <p:spPr>
          <a:xfrm>
            <a:off x="9829800" y="1947928"/>
            <a:ext cx="2017540" cy="369332"/>
          </a:xfrm>
          <a:prstGeom prst="rect">
            <a:avLst/>
          </a:prstGeom>
          <a:noFill/>
        </p:spPr>
        <p:txBody>
          <a:bodyPr wrap="none" rtlCol="0">
            <a:spAutoFit/>
          </a:bodyPr>
          <a:lstStyle/>
          <a:p>
            <a:r>
              <a:rPr lang="en-US" dirty="0"/>
              <a:t>Sandwich Examples</a:t>
            </a:r>
          </a:p>
        </p:txBody>
      </p:sp>
    </p:spTree>
    <p:extLst>
      <p:ext uri="{BB962C8B-B14F-4D97-AF65-F5344CB8AC3E}">
        <p14:creationId xmlns:p14="http://schemas.microsoft.com/office/powerpoint/2010/main" val="347073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Composite Material Design Process</a:t>
            </a:r>
          </a:p>
        </p:txBody>
      </p:sp>
      <p:sp>
        <p:nvSpPr>
          <p:cNvPr id="4" name="Slide Number Placeholder 3"/>
          <p:cNvSpPr>
            <a:spLocks noGrp="1"/>
          </p:cNvSpPr>
          <p:nvPr>
            <p:ph type="sldNum" sz="quarter" idx="12"/>
          </p:nvPr>
        </p:nvSpPr>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6</a:t>
            </a:fld>
            <a:endParaRPr lang="en-US" altLang="en-US" dirty="0">
              <a:solidFill>
                <a:srgbClr val="FFC000"/>
              </a:solidFill>
              <a:latin typeface="Arial Narrow" panose="020B0606020202030204" pitchFamily="34" charset="0"/>
            </a:endParaRPr>
          </a:p>
        </p:txBody>
      </p:sp>
      <p:sp>
        <p:nvSpPr>
          <p:cNvPr id="5" name="Content Placeholder 1"/>
          <p:cNvSpPr txBox="1">
            <a:spLocks/>
          </p:cNvSpPr>
          <p:nvPr/>
        </p:nvSpPr>
        <p:spPr>
          <a:xfrm>
            <a:off x="1066800" y="1295400"/>
            <a:ext cx="10972800" cy="381000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b="1" kern="1200">
                <a:solidFill>
                  <a:schemeClr val="accent1">
                    <a:lumMod val="50000"/>
                  </a:schemeClr>
                </a:solidFill>
                <a:latin typeface="Arial Narrow" panose="020B0606020202030204" pitchFamily="34" charset="0"/>
                <a:ea typeface="+mn-ea"/>
                <a:cs typeface="+mn-cs"/>
              </a:defRPr>
            </a:lvl1pPr>
            <a:lvl2pPr marL="742950" indent="-285750" algn="l" defTabSz="914400" rtl="0" eaLnBrk="1" latinLnBrk="0" hangingPunct="1">
              <a:spcBef>
                <a:spcPct val="20000"/>
              </a:spcBef>
              <a:buFont typeface="Wingdings" panose="05000000000000000000" pitchFamily="2" charset="2"/>
              <a:buChar char="Ø"/>
              <a:defRPr sz="2400" kern="1200">
                <a:solidFill>
                  <a:schemeClr val="accent1">
                    <a:lumMod val="50000"/>
                  </a:schemeClr>
                </a:solidFill>
                <a:latin typeface="Arial Narrow" panose="020B0606020202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Arial Narrow" panose="020B0606020202030204" pitchFamily="34" charset="0"/>
                <a:ea typeface="+mn-ea"/>
                <a:cs typeface="+mn-cs"/>
              </a:defRPr>
            </a:lvl3pPr>
            <a:lvl4pPr marL="1600200" indent="-228600" algn="l" defTabSz="914400" rtl="0" eaLnBrk="1" latinLnBrk="0" hangingPunct="1">
              <a:spcBef>
                <a:spcPct val="20000"/>
              </a:spcBef>
              <a:buFont typeface="Courier New" panose="02070309020205020404" pitchFamily="49" charset="0"/>
              <a:buChar char="o"/>
              <a:defRPr sz="2400" kern="1200">
                <a:solidFill>
                  <a:schemeClr val="accent1">
                    <a:lumMod val="50000"/>
                  </a:schemeClr>
                </a:solidFill>
                <a:latin typeface="Arial Narrow" panose="020B0606020202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accent1">
                    <a:lumMod val="50000"/>
                  </a:schemeClr>
                </a:solidFill>
                <a:latin typeface="Arial Narrow" panose="020B0606020202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eaLnBrk="0" fontAlgn="base" hangingPunct="0">
              <a:spcAft>
                <a:spcPct val="0"/>
              </a:spcAft>
              <a:buClr>
                <a:srgbClr val="55668F"/>
              </a:buClr>
              <a:buFont typeface="Wingdings" pitchFamily="2" charset="2"/>
              <a:buChar char="Ø"/>
            </a:pPr>
            <a:r>
              <a:rPr lang="en-US" b="0" kern="0" dirty="0">
                <a:solidFill>
                  <a:srgbClr val="003563"/>
                </a:solidFill>
                <a:latin typeface="Arial"/>
                <a:cs typeface="Arial"/>
              </a:rPr>
              <a:t>Fiber</a:t>
            </a:r>
          </a:p>
          <a:p>
            <a:pPr marL="342900" indent="-342900" eaLnBrk="0" fontAlgn="base" hangingPunct="0">
              <a:spcAft>
                <a:spcPct val="0"/>
              </a:spcAft>
              <a:buClr>
                <a:srgbClr val="55668F"/>
              </a:buClr>
              <a:buFont typeface="Wingdings" pitchFamily="2" charset="2"/>
              <a:buChar char="Ø"/>
            </a:pPr>
            <a:r>
              <a:rPr lang="en-US" b="0" kern="0" dirty="0">
                <a:solidFill>
                  <a:srgbClr val="003563"/>
                </a:solidFill>
                <a:latin typeface="Arial"/>
                <a:cs typeface="Arial"/>
              </a:rPr>
              <a:t>Resin-Thermoplastic/Thermoset</a:t>
            </a:r>
          </a:p>
          <a:p>
            <a:pPr marL="342900" indent="-342900" eaLnBrk="0" fontAlgn="base" hangingPunct="0">
              <a:spcAft>
                <a:spcPct val="0"/>
              </a:spcAft>
              <a:buClr>
                <a:srgbClr val="55668F"/>
              </a:buClr>
              <a:buFont typeface="Wingdings" pitchFamily="2" charset="2"/>
              <a:buChar char="Ø"/>
            </a:pPr>
            <a:r>
              <a:rPr lang="en-US" b="0" kern="0" dirty="0">
                <a:solidFill>
                  <a:srgbClr val="003563"/>
                </a:solidFill>
                <a:latin typeface="Arial"/>
                <a:cs typeface="Arial"/>
              </a:rPr>
              <a:t>Fiber Form </a:t>
            </a:r>
          </a:p>
          <a:p>
            <a:pPr marL="342900" indent="-342900" eaLnBrk="0" fontAlgn="base" hangingPunct="0">
              <a:spcAft>
                <a:spcPct val="0"/>
              </a:spcAft>
              <a:buClr>
                <a:srgbClr val="55668F"/>
              </a:buClr>
              <a:buFont typeface="Wingdings" pitchFamily="2" charset="2"/>
              <a:buChar char="Ø"/>
            </a:pPr>
            <a:r>
              <a:rPr lang="en-US" b="0" kern="0" dirty="0">
                <a:solidFill>
                  <a:srgbClr val="003563"/>
                </a:solidFill>
                <a:latin typeface="Arial"/>
                <a:cs typeface="Arial"/>
              </a:rPr>
              <a:t>Processing Method</a:t>
            </a:r>
          </a:p>
          <a:p>
            <a:pPr marL="342900" indent="-342900" eaLnBrk="0" fontAlgn="base" hangingPunct="0">
              <a:spcAft>
                <a:spcPct val="0"/>
              </a:spcAft>
              <a:buClr>
                <a:srgbClr val="55668F"/>
              </a:buClr>
              <a:buFont typeface="Wingdings" pitchFamily="2" charset="2"/>
              <a:buChar char="Ø"/>
            </a:pPr>
            <a:r>
              <a:rPr lang="en-US" b="0" kern="0" dirty="0">
                <a:solidFill>
                  <a:srgbClr val="003563"/>
                </a:solidFill>
                <a:latin typeface="Arial"/>
                <a:cs typeface="Arial"/>
              </a:rPr>
              <a:t>Finishing (pigment/paint)</a:t>
            </a:r>
          </a:p>
          <a:p>
            <a:pPr marL="342900" indent="-342900" eaLnBrk="0" fontAlgn="base" hangingPunct="0">
              <a:spcAft>
                <a:spcPct val="0"/>
              </a:spcAft>
              <a:buClr>
                <a:srgbClr val="55668F"/>
              </a:buClr>
              <a:buFont typeface="Wingdings" pitchFamily="2" charset="2"/>
              <a:buChar char="Ø"/>
            </a:pPr>
            <a:r>
              <a:rPr lang="en-US" b="0" kern="0" dirty="0">
                <a:solidFill>
                  <a:srgbClr val="003563"/>
                </a:solidFill>
                <a:latin typeface="Arial"/>
                <a:cs typeface="Arial"/>
              </a:rPr>
              <a:t>Quality</a:t>
            </a:r>
          </a:p>
          <a:p>
            <a:pPr lvl="1" eaLnBrk="0" fontAlgn="base" hangingPunct="0">
              <a:spcAft>
                <a:spcPct val="0"/>
              </a:spcAft>
              <a:buClr>
                <a:srgbClr val="98A2C0"/>
              </a:buClr>
              <a:buFont typeface="Times New Roman" pitchFamily="18" charset="0"/>
              <a:buChar char="–"/>
            </a:pPr>
            <a:r>
              <a:rPr lang="en-US" kern="0" dirty="0">
                <a:solidFill>
                  <a:schemeClr val="tx2">
                    <a:lumMod val="75000"/>
                  </a:schemeClr>
                </a:solidFill>
                <a:latin typeface="Arial"/>
                <a:cs typeface="Arial"/>
              </a:rPr>
              <a:t>Fiber/Resin fraction</a:t>
            </a:r>
          </a:p>
          <a:p>
            <a:pPr lvl="1" eaLnBrk="0" fontAlgn="base" hangingPunct="0">
              <a:spcAft>
                <a:spcPct val="0"/>
              </a:spcAft>
              <a:buClr>
                <a:srgbClr val="98A2C0"/>
              </a:buClr>
              <a:buFont typeface="Times New Roman" pitchFamily="18" charset="0"/>
              <a:buChar char="–"/>
            </a:pPr>
            <a:r>
              <a:rPr lang="en-US" kern="0" dirty="0">
                <a:solidFill>
                  <a:schemeClr val="tx2">
                    <a:lumMod val="75000"/>
                  </a:schemeClr>
                </a:solidFill>
                <a:latin typeface="Arial"/>
                <a:cs typeface="Arial"/>
              </a:rPr>
              <a:t>Void Content</a:t>
            </a:r>
          </a:p>
          <a:p>
            <a:pPr lvl="1" eaLnBrk="0" fontAlgn="base" hangingPunct="0">
              <a:spcAft>
                <a:spcPct val="0"/>
              </a:spcAft>
              <a:buClr>
                <a:srgbClr val="98A2C0"/>
              </a:buClr>
              <a:buFont typeface="Times New Roman" pitchFamily="18" charset="0"/>
              <a:buChar char="–"/>
            </a:pPr>
            <a:r>
              <a:rPr lang="en-US" kern="0" dirty="0">
                <a:solidFill>
                  <a:schemeClr val="tx2">
                    <a:lumMod val="75000"/>
                  </a:schemeClr>
                </a:solidFill>
                <a:latin typeface="Arial"/>
                <a:cs typeface="Arial"/>
              </a:rPr>
              <a:t>Density</a:t>
            </a:r>
          </a:p>
          <a:p>
            <a:endParaRPr lang="en-US" dirty="0"/>
          </a:p>
        </p:txBody>
      </p:sp>
      <p:sp>
        <p:nvSpPr>
          <p:cNvPr id="6" name="Curved Left Arrow 5"/>
          <p:cNvSpPr/>
          <p:nvPr/>
        </p:nvSpPr>
        <p:spPr>
          <a:xfrm>
            <a:off x="6970706" y="1678632"/>
            <a:ext cx="685800" cy="2209800"/>
          </a:xfrm>
          <a:prstGeom prst="curvedLeftArrow">
            <a:avLst/>
          </a:prstGeom>
          <a:solidFill>
            <a:srgbClr val="55668F"/>
          </a:solidFill>
          <a:ln>
            <a:solidFill>
              <a:srgbClr val="98A2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7667812" y="2552699"/>
            <a:ext cx="1773499" cy="461665"/>
          </a:xfrm>
          <a:prstGeom prst="rect">
            <a:avLst/>
          </a:prstGeom>
          <a:noFill/>
        </p:spPr>
        <p:txBody>
          <a:bodyPr wrap="none" rtlCol="0">
            <a:spAutoFit/>
          </a:bodyPr>
          <a:lstStyle/>
          <a:p>
            <a:r>
              <a:rPr lang="en-US" dirty="0"/>
              <a:t>Inter-related </a:t>
            </a:r>
          </a:p>
        </p:txBody>
      </p:sp>
    </p:spTree>
    <p:extLst>
      <p:ext uri="{BB962C8B-B14F-4D97-AF65-F5344CB8AC3E}">
        <p14:creationId xmlns:p14="http://schemas.microsoft.com/office/powerpoint/2010/main" val="1888268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dirty="0"/>
              <a:t>NSWCCD is recommending that Intermediate and Depot Level Maintenance stand up a small composite materials based work cell to support small composite component fabrication that are currently fabricated in metal.</a:t>
            </a:r>
          </a:p>
          <a:p>
            <a:pPr marL="457200" indent="-457200">
              <a:buFont typeface="+mj-lt"/>
              <a:buAutoNum type="arabicPeriod"/>
            </a:pPr>
            <a:r>
              <a:rPr lang="en-US" dirty="0"/>
              <a:t>Composite components exhibit significantly longer mean time to replace than metal components in maritime environment.</a:t>
            </a:r>
          </a:p>
          <a:p>
            <a:pPr marL="457200" indent="-457200">
              <a:buFont typeface="+mj-lt"/>
              <a:buAutoNum type="arabicPeriod"/>
            </a:pPr>
            <a:r>
              <a:rPr lang="en-US" dirty="0"/>
              <a:t>Minimal space and equipment required.</a:t>
            </a:r>
          </a:p>
          <a:p>
            <a:pPr marL="1200150" lvl="1" indent="-457200">
              <a:buFont typeface="+mj-lt"/>
              <a:buAutoNum type="alphaLcPeriod"/>
            </a:pPr>
            <a:r>
              <a:rPr lang="en-US" dirty="0"/>
              <a:t>Access to waterjet (or machining) facility for cutting required blanks.</a:t>
            </a:r>
          </a:p>
          <a:p>
            <a:pPr marL="1200150" lvl="1" indent="-457200">
              <a:buFont typeface="+mj-lt"/>
              <a:buAutoNum type="alphaLcPeriod"/>
            </a:pPr>
            <a:r>
              <a:rPr lang="en-US" dirty="0"/>
              <a:t>Storage of sheet stock</a:t>
            </a:r>
          </a:p>
          <a:p>
            <a:pPr marL="1200150" lvl="1" indent="-457200">
              <a:buFont typeface="+mj-lt"/>
              <a:buAutoNum type="alphaLcPeriod"/>
            </a:pPr>
            <a:r>
              <a:rPr lang="en-US" dirty="0"/>
              <a:t>Heated Wire Table </a:t>
            </a:r>
          </a:p>
          <a:p>
            <a:pPr marL="457200" indent="-457200">
              <a:buFont typeface="+mj-lt"/>
              <a:buAutoNum type="arabicPeriod"/>
            </a:pPr>
            <a:r>
              <a:rPr lang="en-US" dirty="0"/>
              <a:t>NSWCCD has purchased materials for 5 composite work cell start up kits to provide to Regional and Intermediate Level facilities. </a:t>
            </a:r>
          </a:p>
          <a:p>
            <a:pPr marL="1200150" lvl="1" indent="-457200">
              <a:buFont typeface="+mj-lt"/>
              <a:buAutoNum type="alphaLcPeriod"/>
            </a:pPr>
            <a:r>
              <a:rPr lang="en-US" dirty="0"/>
              <a:t>MARMC, </a:t>
            </a:r>
            <a:r>
              <a:rPr lang="en-US" dirty="0" err="1"/>
              <a:t>SERMC</a:t>
            </a:r>
            <a:r>
              <a:rPr lang="en-US" dirty="0"/>
              <a:t>, SWRMC, FDRMC ROTA, and Everett as facilities to receive heated wire table and sheet stock material.</a:t>
            </a:r>
          </a:p>
          <a:p>
            <a:pPr marL="1200150" lvl="1" indent="-457200">
              <a:buFont typeface="+mj-lt"/>
              <a:buAutoNum type="alphaLcPeriod"/>
            </a:pPr>
            <a:endParaRPr lang="en-US" dirty="0"/>
          </a:p>
          <a:p>
            <a:endParaRPr lang="en-US" dirty="0"/>
          </a:p>
        </p:txBody>
      </p:sp>
      <p:sp>
        <p:nvSpPr>
          <p:cNvPr id="3" name="Title 2"/>
          <p:cNvSpPr>
            <a:spLocks noGrp="1"/>
          </p:cNvSpPr>
          <p:nvPr>
            <p:ph type="title"/>
          </p:nvPr>
        </p:nvSpPr>
        <p:spPr>
          <a:xfrm>
            <a:off x="1316470" y="280481"/>
            <a:ext cx="10450757" cy="639762"/>
          </a:xfrm>
        </p:spPr>
        <p:txBody>
          <a:bodyPr/>
          <a:lstStyle/>
          <a:p>
            <a:r>
              <a:rPr lang="en-US" dirty="0"/>
              <a:t>Introduction-Composite Work Cell Concept</a:t>
            </a:r>
          </a:p>
        </p:txBody>
      </p:sp>
      <p:sp>
        <p:nvSpPr>
          <p:cNvPr id="4" name="Slide Number Placeholder 3"/>
          <p:cNvSpPr>
            <a:spLocks noGrp="1"/>
          </p:cNvSpPr>
          <p:nvPr>
            <p:ph type="sldNum" sz="quarter" idx="12"/>
          </p:nvPr>
        </p:nvSpPr>
        <p:spPr>
          <a:xfrm>
            <a:off x="4470404" y="6625820"/>
            <a:ext cx="7315197" cy="235728"/>
          </a:xfrm>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7</a:t>
            </a:fld>
            <a:endParaRPr lang="en-US" altLang="en-US"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3605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2313" y="212277"/>
            <a:ext cx="10127296" cy="493349"/>
          </a:xfrm>
        </p:spPr>
        <p:txBody>
          <a:bodyPr/>
          <a:lstStyle/>
          <a:p>
            <a:pPr algn="ctr"/>
            <a:r>
              <a:rPr lang="en-US" dirty="0"/>
              <a:t>Composite Components Work Cell Requirements</a:t>
            </a:r>
          </a:p>
        </p:txBody>
      </p:sp>
      <p:sp>
        <p:nvSpPr>
          <p:cNvPr id="2" name="Content Placeholder 1"/>
          <p:cNvSpPr>
            <a:spLocks noGrp="1"/>
          </p:cNvSpPr>
          <p:nvPr>
            <p:ph idx="1"/>
          </p:nvPr>
        </p:nvSpPr>
        <p:spPr>
          <a:xfrm>
            <a:off x="0" y="1065127"/>
            <a:ext cx="10894979" cy="5523499"/>
          </a:xfrm>
        </p:spPr>
        <p:txBody>
          <a:bodyPr/>
          <a:lstStyle/>
          <a:p>
            <a:pPr marL="342900" indent="-342900">
              <a:buFont typeface="Wingdings" panose="05000000000000000000" pitchFamily="2" charset="2"/>
              <a:buChar char="Ø"/>
            </a:pPr>
            <a:r>
              <a:rPr lang="en-US" sz="2000" dirty="0"/>
              <a:t>Sheet stock material:</a:t>
            </a:r>
          </a:p>
          <a:p>
            <a:pPr marL="1200150" lvl="1" indent="-457200">
              <a:buFont typeface="+mj-lt"/>
              <a:buAutoNum type="arabicPeriod"/>
            </a:pPr>
            <a:r>
              <a:rPr lang="en-US" sz="2000" dirty="0"/>
              <a:t>Phenolic resin glass fiber reinforced sheets</a:t>
            </a:r>
          </a:p>
          <a:p>
            <a:pPr marL="1600200" lvl="2" indent="-457200">
              <a:buFont typeface="+mj-lt"/>
              <a:buAutoNum type="alphaLcPeriod"/>
            </a:pPr>
            <a:r>
              <a:rPr lang="en-US" sz="2000" u="sng" dirty="0"/>
              <a:t>1/4“ x 48”x 96” </a:t>
            </a:r>
            <a:r>
              <a:rPr lang="en-US" sz="2000" dirty="0"/>
              <a:t>thermoset composite sheet</a:t>
            </a:r>
          </a:p>
          <a:p>
            <a:pPr marL="1200150" lvl="1" indent="-457200">
              <a:buFont typeface="+mj-lt"/>
              <a:buAutoNum type="arabicPeriod"/>
            </a:pPr>
            <a:r>
              <a:rPr lang="en-US" sz="2000" dirty="0"/>
              <a:t>Polyetherimide resin glass reinforced sheets</a:t>
            </a:r>
          </a:p>
          <a:p>
            <a:pPr marL="1600200" lvl="2" indent="-457200">
              <a:buFont typeface="+mj-lt"/>
              <a:buAutoNum type="alphaLcPeriod"/>
            </a:pPr>
            <a:r>
              <a:rPr lang="en-US" sz="2000" dirty="0"/>
              <a:t>1/8 inch thick sheet stock (12 layers)</a:t>
            </a:r>
          </a:p>
          <a:p>
            <a:pPr marL="2057400" lvl="3" indent="-457200">
              <a:buFont typeface="+mj-lt"/>
              <a:buAutoNum type="romanLcPeriod"/>
            </a:pPr>
            <a:r>
              <a:rPr lang="en-US" sz="2000" u="sng" dirty="0"/>
              <a:t>1/8”x 48” x 144” </a:t>
            </a:r>
            <a:r>
              <a:rPr lang="en-US" sz="2000" dirty="0"/>
              <a:t>thermoplastic composite sheet </a:t>
            </a:r>
          </a:p>
          <a:p>
            <a:pPr marL="2057400" lvl="3" indent="-457200">
              <a:buFont typeface="+mj-lt"/>
              <a:buAutoNum type="romanLcPeriod"/>
            </a:pPr>
            <a:r>
              <a:rPr lang="en-US" sz="2000" u="sng" dirty="0"/>
              <a:t>1/8” x 24” x 144” </a:t>
            </a:r>
            <a:r>
              <a:rPr lang="en-US" sz="2000" dirty="0"/>
              <a:t>(other lengths available) - thermoplastic composite sheet </a:t>
            </a:r>
          </a:p>
          <a:p>
            <a:pPr marL="1600200" lvl="2" indent="-457200">
              <a:buFont typeface="+mj-lt"/>
              <a:buAutoNum type="alphaLcPeriod"/>
            </a:pPr>
            <a:r>
              <a:rPr lang="en-US" sz="2000" dirty="0"/>
              <a:t>1/4 inch thick sheet stock (24 layers)</a:t>
            </a:r>
          </a:p>
          <a:p>
            <a:pPr marL="2057400" lvl="3" indent="-457200">
              <a:buFont typeface="+mj-lt"/>
              <a:buAutoNum type="romanLcPeriod"/>
            </a:pPr>
            <a:r>
              <a:rPr lang="en-US" sz="2000" u="sng" dirty="0"/>
              <a:t>1/4” x 24” x 144”(</a:t>
            </a:r>
            <a:r>
              <a:rPr lang="en-US" sz="2000" dirty="0"/>
              <a:t>other lengths available)  - thermoplastic composite sheet</a:t>
            </a:r>
          </a:p>
          <a:p>
            <a:pPr marL="1200150" lvl="1" indent="-457200">
              <a:buFont typeface="+mj-lt"/>
              <a:buAutoNum type="arabicPeriod"/>
            </a:pPr>
            <a:r>
              <a:rPr lang="en-US" sz="2000" dirty="0"/>
              <a:t>MIL-PRF-32664 False Deck Panels  </a:t>
            </a:r>
          </a:p>
          <a:p>
            <a:pPr marL="1600200" lvl="2" indent="-457200">
              <a:buFont typeface="+mj-lt"/>
              <a:buAutoNum type="alphaLcPeriod"/>
            </a:pPr>
            <a:r>
              <a:rPr lang="en-US" sz="2000" u="sng" dirty="0"/>
              <a:t>0.56” x 48” x 96”- </a:t>
            </a:r>
            <a:r>
              <a:rPr lang="en-US" sz="2000" dirty="0"/>
              <a:t>Vendor A and B</a:t>
            </a:r>
            <a:endParaRPr lang="en-US" sz="2000" baseline="30000" dirty="0"/>
          </a:p>
          <a:p>
            <a:pPr marL="457200" indent="-457200">
              <a:buFont typeface="Wingdings" panose="05000000000000000000" pitchFamily="2" charset="2"/>
              <a:buChar char="Ø"/>
            </a:pPr>
            <a:r>
              <a:rPr lang="en-US" sz="2000" dirty="0"/>
              <a:t>Equipment/space requirements:</a:t>
            </a:r>
          </a:p>
          <a:p>
            <a:pPr marL="1200150" lvl="1" indent="-457200">
              <a:buFont typeface="+mj-lt"/>
              <a:buAutoNum type="arabicPeriod"/>
            </a:pPr>
            <a:r>
              <a:rPr lang="en-US" sz="2000" dirty="0"/>
              <a:t>Access to sheet stock storage space and work table (~6ft)</a:t>
            </a:r>
          </a:p>
          <a:p>
            <a:pPr marL="1200150" lvl="1" indent="-457200">
              <a:buFont typeface="+mj-lt"/>
              <a:buAutoNum type="arabicPeriod"/>
            </a:pPr>
            <a:r>
              <a:rPr lang="en-US" sz="2000" dirty="0"/>
              <a:t>Access to waterjet (or machining) facility</a:t>
            </a:r>
          </a:p>
          <a:p>
            <a:pPr marL="1200150" lvl="1" indent="-457200">
              <a:buFont typeface="+mj-lt"/>
              <a:buAutoNum type="arabicPeriod"/>
            </a:pPr>
            <a:r>
              <a:rPr lang="en-US" sz="2000" dirty="0"/>
              <a:t>Heated Wire Table Top Unit (~4ftx2ft)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3888" y="3901583"/>
            <a:ext cx="3862898" cy="2225857"/>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39371" y="1065127"/>
            <a:ext cx="1278894" cy="1772723"/>
          </a:xfrm>
          <a:prstGeom prst="rect">
            <a:avLst/>
          </a:prstGeom>
        </p:spPr>
      </p:pic>
      <p:sp>
        <p:nvSpPr>
          <p:cNvPr id="8" name="Slide Number Placeholder 3"/>
          <p:cNvSpPr>
            <a:spLocks noGrp="1"/>
          </p:cNvSpPr>
          <p:nvPr>
            <p:ph type="sldNum" sz="quarter" idx="12"/>
          </p:nvPr>
        </p:nvSpPr>
        <p:spPr>
          <a:xfrm>
            <a:off x="4470404" y="6625820"/>
            <a:ext cx="7315197" cy="235728"/>
          </a:xfrm>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8</a:t>
            </a:fld>
            <a:endParaRPr lang="en-US" altLang="en-US"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243717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Composite Instrument Gauge Panel</a:t>
            </a:r>
          </a:p>
        </p:txBody>
      </p:sp>
      <p:pic>
        <p:nvPicPr>
          <p:cNvPr id="12" name="Picture 11" descr="IMG_3997"/>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938241" y="1134517"/>
            <a:ext cx="1098982"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IMG_428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39808" y="1128531"/>
            <a:ext cx="1093845"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IMG_593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445894" y="1135988"/>
            <a:ext cx="729278"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IMG_001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177168" y="1128531"/>
            <a:ext cx="858649"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698222" y="2463490"/>
            <a:ext cx="1289482" cy="1794062"/>
          </a:xfrm>
          <a:prstGeom prst="rect">
            <a:avLst/>
          </a:prstGeom>
        </p:spPr>
      </p:pic>
      <p:pic>
        <p:nvPicPr>
          <p:cNvPr id="17" name="Picture 1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216938" y="2463490"/>
            <a:ext cx="1270794" cy="1794062"/>
          </a:xfrm>
          <a:prstGeom prst="rect">
            <a:avLst/>
          </a:prstGeom>
        </p:spPr>
      </p:pic>
      <p:sp>
        <p:nvSpPr>
          <p:cNvPr id="23" name="Content Placeholder 2"/>
          <p:cNvSpPr txBox="1">
            <a:spLocks/>
          </p:cNvSpPr>
          <p:nvPr/>
        </p:nvSpPr>
        <p:spPr bwMode="auto">
          <a:xfrm>
            <a:off x="255570" y="1160639"/>
            <a:ext cx="7739112" cy="51336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55668F"/>
              </a:buClr>
              <a:buFont typeface="Wingdings" pitchFamily="2" charset="2"/>
              <a:buChar char="Ø"/>
              <a:defRPr sz="2400" b="1">
                <a:solidFill>
                  <a:srgbClr val="003563"/>
                </a:solidFill>
                <a:latin typeface="+mn-lt"/>
                <a:ea typeface="+mn-ea"/>
                <a:cs typeface="+mn-cs"/>
              </a:defRPr>
            </a:lvl1pPr>
            <a:lvl2pPr marL="742950" indent="-285750" algn="l" rtl="0" eaLnBrk="0" fontAlgn="base" hangingPunct="0">
              <a:spcBef>
                <a:spcPct val="20000"/>
              </a:spcBef>
              <a:spcAft>
                <a:spcPct val="0"/>
              </a:spcAft>
              <a:buClr>
                <a:srgbClr val="98A2C0"/>
              </a:buClr>
              <a:buFont typeface="Times New Roman" pitchFamily="18" charset="0"/>
              <a:buChar char="–"/>
              <a:defRPr sz="2000">
                <a:solidFill>
                  <a:srgbClr val="55668F"/>
                </a:solidFill>
                <a:latin typeface="+mn-lt"/>
                <a:cs typeface="+mn-cs"/>
              </a:defRPr>
            </a:lvl2pPr>
            <a:lvl3pPr marL="1143000" indent="-228600" algn="l" rtl="0" eaLnBrk="0" fontAlgn="base" hangingPunct="0">
              <a:spcBef>
                <a:spcPct val="20000"/>
              </a:spcBef>
              <a:spcAft>
                <a:spcPct val="0"/>
              </a:spcAft>
              <a:buClr>
                <a:srgbClr val="003563"/>
              </a:buClr>
              <a:buChar char="•"/>
              <a:defRPr>
                <a:solidFill>
                  <a:srgbClr val="003563"/>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lr>
                <a:srgbClr val="003563"/>
              </a:buClr>
              <a:buFont typeface="Times New Roman" pitchFamily="18" charset="0"/>
              <a:buChar char="»"/>
              <a:defRPr>
                <a:solidFill>
                  <a:schemeClr val="tx1"/>
                </a:solidFill>
                <a:latin typeface="+mn-lt"/>
                <a:cs typeface="+mn-cs"/>
              </a:defRPr>
            </a:lvl5pPr>
            <a:lvl6pPr marL="25146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6pPr>
            <a:lvl7pPr marL="29718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7pPr>
            <a:lvl8pPr marL="34290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8pPr>
            <a:lvl9pPr marL="3886200" indent="-228600" algn="l" rtl="0" eaLnBrk="1" fontAlgn="base" hangingPunct="1">
              <a:spcBef>
                <a:spcPct val="20000"/>
              </a:spcBef>
              <a:spcAft>
                <a:spcPct val="0"/>
              </a:spcAft>
              <a:buClr>
                <a:srgbClr val="003563"/>
              </a:buClr>
              <a:buFont typeface="Times New Roman" charset="0"/>
              <a:buChar char="»"/>
              <a:defRPr>
                <a:solidFill>
                  <a:schemeClr val="tx1"/>
                </a:solidFill>
                <a:latin typeface="+mn-lt"/>
                <a:cs typeface="+mn-cs"/>
              </a:defRPr>
            </a:lvl9pPr>
          </a:lstStyle>
          <a:p>
            <a:pPr lvl="0">
              <a:buClr>
                <a:schemeClr val="tx2">
                  <a:lumMod val="75000"/>
                </a:schemeClr>
              </a:buClr>
              <a:defRPr/>
            </a:pPr>
            <a:r>
              <a:rPr lang="en-US" sz="2000" b="0" u="sng" kern="0" dirty="0">
                <a:solidFill>
                  <a:schemeClr val="tx2">
                    <a:lumMod val="75000"/>
                  </a:schemeClr>
                </a:solidFill>
                <a:latin typeface="Arial"/>
                <a:cs typeface="Arial"/>
              </a:rPr>
              <a:t>NSWCCD (NAVSEA Drawing 504-8911654) </a:t>
            </a:r>
            <a:r>
              <a:rPr lang="en-US" sz="2000" b="0" kern="0" dirty="0">
                <a:solidFill>
                  <a:schemeClr val="tx2">
                    <a:lumMod val="75000"/>
                  </a:schemeClr>
                </a:solidFill>
                <a:latin typeface="Arial"/>
                <a:cs typeface="Arial"/>
              </a:rPr>
              <a:t>developed a single composite instrument gauge panel that can be a form, fit and function replacement for the configurations shown.</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Flush or surface mounted, 1 or 2 connections per side</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Passed shock and vibration testing</a:t>
            </a:r>
          </a:p>
          <a:p>
            <a:pPr lvl="1">
              <a:buClr>
                <a:schemeClr val="tx2">
                  <a:lumMod val="75000"/>
                </a:schemeClr>
              </a:buClr>
              <a:buFont typeface="Arial" panose="020B0604020202020204" pitchFamily="34" charset="0"/>
              <a:buChar char="•"/>
              <a:defRPr/>
            </a:pPr>
            <a:endParaRPr lang="en-US" kern="0" dirty="0">
              <a:solidFill>
                <a:schemeClr val="tx2">
                  <a:lumMod val="75000"/>
                </a:schemeClr>
              </a:solidFill>
              <a:latin typeface="Arial"/>
              <a:cs typeface="Arial"/>
            </a:endParaRPr>
          </a:p>
          <a:p>
            <a:pPr indent="-285750">
              <a:buClr>
                <a:schemeClr val="tx2">
                  <a:lumMod val="75000"/>
                </a:schemeClr>
              </a:buClr>
              <a:defRPr/>
            </a:pPr>
            <a:r>
              <a:rPr lang="en-US" sz="2000" b="0" u="sng" kern="0" dirty="0">
                <a:solidFill>
                  <a:schemeClr val="tx2">
                    <a:lumMod val="75000"/>
                  </a:schemeClr>
                </a:solidFill>
                <a:latin typeface="Arial"/>
                <a:cs typeface="Arial"/>
              </a:rPr>
              <a:t>Fabrication Process</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Cut blank from thermoplastic sheet stock (1/8 inch) </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Use heated wire table to heat bend line area (2 times)</a:t>
            </a:r>
          </a:p>
          <a:p>
            <a:pPr lvl="2">
              <a:buClr>
                <a:schemeClr val="tx2">
                  <a:lumMod val="75000"/>
                </a:schemeClr>
              </a:buClr>
              <a:buFont typeface="Courier New" panose="02070309020205020404" pitchFamily="49" charset="0"/>
              <a:buChar char="o"/>
              <a:defRPr/>
            </a:pPr>
            <a:r>
              <a:rPr lang="en-US" sz="2000" kern="0" dirty="0">
                <a:solidFill>
                  <a:schemeClr val="tx2">
                    <a:lumMod val="75000"/>
                  </a:schemeClr>
                </a:solidFill>
                <a:latin typeface="Arial"/>
                <a:cs typeface="Arial"/>
              </a:rPr>
              <a:t>~5 minutes per bend</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Bend by hand and push against stop for required angle.</a:t>
            </a:r>
          </a:p>
          <a:p>
            <a:pPr lvl="1">
              <a:buClr>
                <a:schemeClr val="tx2">
                  <a:lumMod val="75000"/>
                </a:schemeClr>
              </a:buClr>
              <a:buFont typeface="Arial" panose="020B0604020202020204" pitchFamily="34" charset="0"/>
              <a:buChar char="•"/>
              <a:defRPr/>
            </a:pPr>
            <a:r>
              <a:rPr lang="en-US" kern="0" dirty="0">
                <a:solidFill>
                  <a:schemeClr val="tx2">
                    <a:lumMod val="75000"/>
                  </a:schemeClr>
                </a:solidFill>
                <a:latin typeface="Arial"/>
                <a:cs typeface="Arial"/>
              </a:rPr>
              <a:t>Coat to required color using standard processes</a:t>
            </a:r>
          </a:p>
          <a:p>
            <a:pPr lvl="1">
              <a:buClr>
                <a:schemeClr val="tx2">
                  <a:lumMod val="75000"/>
                </a:schemeClr>
              </a:buClr>
              <a:buFont typeface="Arial" panose="020B0604020202020204" pitchFamily="34" charset="0"/>
              <a:buChar char="•"/>
              <a:defRPr/>
            </a:pPr>
            <a:endParaRPr lang="en-US" kern="0" dirty="0">
              <a:solidFill>
                <a:schemeClr val="tx2">
                  <a:lumMod val="75000"/>
                </a:schemeClr>
              </a:solidFill>
              <a:latin typeface="Arial"/>
              <a:cs typeface="Arial"/>
            </a:endParaRPr>
          </a:p>
          <a:p>
            <a:pPr>
              <a:buClr>
                <a:schemeClr val="tx2">
                  <a:lumMod val="75000"/>
                </a:schemeClr>
              </a:buClr>
              <a:defRPr/>
            </a:pPr>
            <a:r>
              <a:rPr lang="en-US" sz="2000" b="0" u="sng" kern="0" dirty="0">
                <a:solidFill>
                  <a:schemeClr val="tx2">
                    <a:lumMod val="75000"/>
                  </a:schemeClr>
                </a:solidFill>
                <a:latin typeface="Arial"/>
                <a:cs typeface="Arial"/>
              </a:rPr>
              <a:t>Trapezoidal Gauge Panel Configuration </a:t>
            </a:r>
            <a:r>
              <a:rPr lang="en-US" sz="2000" b="0" kern="0" dirty="0">
                <a:solidFill>
                  <a:schemeClr val="tx2">
                    <a:lumMod val="75000"/>
                  </a:schemeClr>
                </a:solidFill>
                <a:latin typeface="Arial"/>
                <a:cs typeface="Arial"/>
              </a:rPr>
              <a:t>for DDG 51 class is under development in FY23/24.</a:t>
            </a:r>
            <a:endParaRPr lang="en-US" sz="1800" b="0" kern="0" dirty="0">
              <a:solidFill>
                <a:srgbClr val="55668F"/>
              </a:solidFill>
              <a:latin typeface="Arial"/>
              <a:cs typeface="Arial"/>
            </a:endParaRPr>
          </a:p>
        </p:txBody>
      </p:sp>
      <p:pic>
        <p:nvPicPr>
          <p:cNvPr id="26" name="Picture 25"/>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342963" y="4514596"/>
            <a:ext cx="1870143" cy="1779652"/>
          </a:xfrm>
          <a:prstGeom prst="rect">
            <a:avLst/>
          </a:prstGeom>
        </p:spPr>
      </p:pic>
      <p:sp>
        <p:nvSpPr>
          <p:cNvPr id="18" name="Slide Number Placeholder 3"/>
          <p:cNvSpPr>
            <a:spLocks noGrp="1"/>
          </p:cNvSpPr>
          <p:nvPr>
            <p:ph type="sldNum" sz="quarter" idx="12"/>
          </p:nvPr>
        </p:nvSpPr>
        <p:spPr>
          <a:xfrm>
            <a:off x="4470404" y="6625820"/>
            <a:ext cx="7315197" cy="235728"/>
          </a:xfrm>
        </p:spPr>
        <p:txBody>
          <a:bodyPr/>
          <a:lstStyle/>
          <a:p>
            <a:pPr fontAlgn="base">
              <a:spcBef>
                <a:spcPct val="0"/>
              </a:spcBef>
              <a:spcAft>
                <a:spcPct val="0"/>
              </a:spcAft>
            </a:pPr>
            <a:r>
              <a:rPr lang="en-US" dirty="0">
                <a:solidFill>
                  <a:srgbClr val="FFC000"/>
                </a:solidFill>
              </a:rPr>
              <a:t>Distribution Statement A: Approved for Public Release</a:t>
            </a:r>
          </a:p>
          <a:p>
            <a:pPr fontAlgn="base">
              <a:spcBef>
                <a:spcPct val="0"/>
              </a:spcBef>
              <a:spcAft>
                <a:spcPct val="0"/>
              </a:spcAft>
            </a:pPr>
            <a:r>
              <a:rPr lang="en-US" altLang="en-US" dirty="0">
                <a:solidFill>
                  <a:srgbClr val="FFC000"/>
                </a:solidFill>
                <a:latin typeface="Arial Narrow" panose="020B0606020202030204" pitchFamily="34" charset="0"/>
              </a:rPr>
              <a:t>	                                                                                                                                    </a:t>
            </a:r>
            <a:fld id="{6F56DADA-61BA-469C-8463-D8F9129704BC}" type="slidenum">
              <a:rPr lang="en-US" altLang="en-US" smtClean="0">
                <a:solidFill>
                  <a:srgbClr val="FFC000"/>
                </a:solidFill>
                <a:latin typeface="Arial Narrow" panose="020B0606020202030204" pitchFamily="34" charset="0"/>
              </a:rPr>
              <a:pPr fontAlgn="base">
                <a:spcBef>
                  <a:spcPct val="0"/>
                </a:spcBef>
                <a:spcAft>
                  <a:spcPct val="0"/>
                </a:spcAft>
              </a:pPr>
              <a:t>9</a:t>
            </a:fld>
            <a:endParaRPr lang="en-US" altLang="en-US"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2399742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3A644F8DB8BF44A33EB0E6123FB146" ma:contentTypeVersion="2" ma:contentTypeDescription="Create a new document." ma:contentTypeScope="" ma:versionID="ddd609040cfc3678a6ff2a5079bd0c9e">
  <xsd:schema xmlns:xsd="http://www.w3.org/2001/XMLSchema" xmlns:xs="http://www.w3.org/2001/XMLSchema" xmlns:p="http://schemas.microsoft.com/office/2006/metadata/properties" xmlns:ns2="6af08190-7089-45fb-999c-6970e50df133" targetNamespace="http://schemas.microsoft.com/office/2006/metadata/properties" ma:root="true" ma:fieldsID="345aadd8d12fe81ab29695b5f3009799" ns2:_="">
    <xsd:import namespace="6af08190-7089-45fb-999c-6970e50df13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f08190-7089-45fb-999c-6970e50df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36E6D8-11D9-438B-8853-2ACD9F404511}">
  <ds:schemaRefs>
    <ds:schemaRef ds:uri="http://schemas.microsoft.com/sharepoint/v3/contenttype/forms"/>
  </ds:schemaRefs>
</ds:datastoreItem>
</file>

<file path=customXml/itemProps2.xml><?xml version="1.0" encoding="utf-8"?>
<ds:datastoreItem xmlns:ds="http://schemas.openxmlformats.org/officeDocument/2006/customXml" ds:itemID="{5C564C80-A9DD-4B02-B91C-06D976797E81}">
  <ds:schemaRefs>
    <ds:schemaRef ds:uri="http://schemas.microsoft.com/office/2006/metadata/properties"/>
    <ds:schemaRef ds:uri="http://purl.org/dc/elements/1.1/"/>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6af08190-7089-45fb-999c-6970e50df133"/>
    <ds:schemaRef ds:uri="http://purl.org/dc/dcmitype/"/>
  </ds:schemaRefs>
</ds:datastoreItem>
</file>

<file path=customXml/itemProps3.xml><?xml version="1.0" encoding="utf-8"?>
<ds:datastoreItem xmlns:ds="http://schemas.openxmlformats.org/officeDocument/2006/customXml" ds:itemID="{E70B1BD5-BA1F-40A2-BE8B-E3B0A1CE1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f08190-7089-45fb-999c-6970e50df1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10703</TotalTime>
  <Words>3010</Words>
  <Application>Microsoft Office PowerPoint</Application>
  <PresentationFormat>Widescreen</PresentationFormat>
  <Paragraphs>300</Paragraphs>
  <Slides>19</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Black</vt:lpstr>
      <vt:lpstr>Arial Narrow</vt:lpstr>
      <vt:lpstr>Calibri</vt:lpstr>
      <vt:lpstr>Courier New</vt:lpstr>
      <vt:lpstr>Swis721 Blk BT</vt:lpstr>
      <vt:lpstr>Times New Roman</vt:lpstr>
      <vt:lpstr>Wingdings</vt:lpstr>
      <vt:lpstr>Office Theme</vt:lpstr>
      <vt:lpstr>Composite Component Work Cell for Intermediate Level Maintenance Facilities for Reduced Corrosion Related Maintenance</vt:lpstr>
      <vt:lpstr>Non-Metallic Components Background</vt:lpstr>
      <vt:lpstr>Examples of Corroded Components</vt:lpstr>
      <vt:lpstr>NSWCCD History of Composite Components</vt:lpstr>
      <vt:lpstr>Composite Materials Introduction</vt:lpstr>
      <vt:lpstr>Composite Material Design Process</vt:lpstr>
      <vt:lpstr>Introduction-Composite Work Cell Concept</vt:lpstr>
      <vt:lpstr>Composite Components Work Cell Requirements</vt:lpstr>
      <vt:lpstr>Composite Instrument Gauge Panel</vt:lpstr>
      <vt:lpstr>Cover Plates – DDG 51 Class</vt:lpstr>
      <vt:lpstr>New Component  Flow Chart</vt:lpstr>
      <vt:lpstr>Strainer Plates</vt:lpstr>
      <vt:lpstr>Strainer Plates – LPD17 and LHD1 Classes</vt:lpstr>
      <vt:lpstr>False Deck Panel Materials for Electronic Spaces</vt:lpstr>
      <vt:lpstr>Potential Future Components</vt:lpstr>
      <vt:lpstr>Polymer Additively Manufactured Components </vt:lpstr>
      <vt:lpstr>Summary </vt:lpstr>
      <vt:lpstr>Acknowledgements</vt:lpstr>
      <vt:lpstr>References and Contact Information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Mccoy, Monica J CIV NSWCCD, West Bethesda, 1032</dc:creator>
  <cp:lastModifiedBy>Gaschler, Steve</cp:lastModifiedBy>
  <cp:revision>566</cp:revision>
  <cp:lastPrinted>2023-12-07T19:18:06Z</cp:lastPrinted>
  <dcterms:created xsi:type="dcterms:W3CDTF">2017-11-16T14:39:32Z</dcterms:created>
  <dcterms:modified xsi:type="dcterms:W3CDTF">2024-03-06T15:34:25Z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0x010100393A644F8DB8BF44A33EB0E6123FB146</vt:lpwstr>
  </property>
</Properties>
</file>