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2"/>
  </p:notesMasterIdLst>
  <p:sldIdLst>
    <p:sldId id="260" r:id="rId2"/>
    <p:sldId id="257" r:id="rId3"/>
    <p:sldId id="267" r:id="rId4"/>
    <p:sldId id="259" r:id="rId5"/>
    <p:sldId id="263" r:id="rId6"/>
    <p:sldId id="261" r:id="rId7"/>
    <p:sldId id="262" r:id="rId8"/>
    <p:sldId id="268" r:id="rId9"/>
    <p:sldId id="266" r:id="rId10"/>
    <p:sldId id="258" r:id="rId11"/>
  </p:sldIdLst>
  <p:sldSz cx="12192000" cy="6858000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571"/>
    <a:srgbClr val="05759D"/>
    <a:srgbClr val="0688B6"/>
    <a:srgbClr val="034055"/>
    <a:srgbClr val="8EB2BF"/>
    <a:srgbClr val="446A78"/>
    <a:srgbClr val="EA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7101" autoAdjust="0"/>
  </p:normalViewPr>
  <p:slideViewPr>
    <p:cSldViewPr snapToGrid="0">
      <p:cViewPr varScale="1">
        <p:scale>
          <a:sx n="80" d="100"/>
          <a:sy n="80" d="100"/>
        </p:scale>
        <p:origin x="19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6740CAFB-BA6A-4EAD-8632-EFF9673D575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1"/>
            <a:ext cx="5563870" cy="3636705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1223D755-2BB7-4E46-A026-A3354C074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3675" y="2599135"/>
            <a:ext cx="9144000" cy="2387600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675" y="4986735"/>
            <a:ext cx="9144000" cy="60444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4557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38" y="5675431"/>
            <a:ext cx="1626901" cy="9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7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11550650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3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5912206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6133800" y="1130178"/>
            <a:ext cx="5801111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91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815136" cy="1381961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8120217"/>
              </p:ext>
            </p:extLst>
          </p:nvPr>
        </p:nvGraphicFramePr>
        <p:xfrm>
          <a:off x="1835842" y="1227430"/>
          <a:ext cx="8181796" cy="5094481"/>
        </p:xfrm>
        <a:graphic>
          <a:graphicData uri="http://schemas.openxmlformats.org/drawingml/2006/table">
            <a:tbl>
              <a:tblPr firstRow="1" firstCol="1" bandRow="1"/>
              <a:tblGrid>
                <a:gridCol w="938894">
                  <a:extLst>
                    <a:ext uri="{9D8B030D-6E8A-4147-A177-3AD203B41FA5}">
                      <a16:colId xmlns:a16="http://schemas.microsoft.com/office/drawing/2014/main" xmlns="" val="2932954129"/>
                    </a:ext>
                  </a:extLst>
                </a:gridCol>
                <a:gridCol w="4667897">
                  <a:extLst>
                    <a:ext uri="{9D8B030D-6E8A-4147-A177-3AD203B41FA5}">
                      <a16:colId xmlns:a16="http://schemas.microsoft.com/office/drawing/2014/main" xmlns="" val="511602394"/>
                    </a:ext>
                  </a:extLst>
                </a:gridCol>
                <a:gridCol w="2575005">
                  <a:extLst>
                    <a:ext uri="{9D8B030D-6E8A-4147-A177-3AD203B41FA5}">
                      <a16:colId xmlns:a16="http://schemas.microsoft.com/office/drawing/2014/main" xmlns="" val="3374404517"/>
                    </a:ext>
                  </a:extLst>
                </a:gridCol>
              </a:tblGrid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745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Speaker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36087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Convene Meeting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815579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9419735"/>
                  </a:ext>
                </a:extLst>
              </a:tr>
              <a:tr h="40477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427400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3760212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659734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288188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7699409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937301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925533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893969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030474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9979672"/>
                  </a:ext>
                </a:extLst>
              </a:tr>
              <a:tr h="37978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3200741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5:00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Adjourn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754446"/>
                  </a:ext>
                </a:extLst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7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1191812"/>
              </p:ext>
            </p:extLst>
          </p:nvPr>
        </p:nvGraphicFramePr>
        <p:xfrm>
          <a:off x="165538" y="1532083"/>
          <a:ext cx="11274358" cy="4846320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5511907">
                  <a:extLst>
                    <a:ext uri="{9D8B030D-6E8A-4147-A177-3AD203B41FA5}">
                      <a16:colId xmlns:a16="http://schemas.microsoft.com/office/drawing/2014/main" xmlns="" val="3455249154"/>
                    </a:ext>
                  </a:extLst>
                </a:gridCol>
                <a:gridCol w="5762451">
                  <a:extLst>
                    <a:ext uri="{9D8B030D-6E8A-4147-A177-3AD203B41FA5}">
                      <a16:colId xmlns:a16="http://schemas.microsoft.com/office/drawing/2014/main" xmlns="" val="372964269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PROJECT INFORMATION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OBJECTIVE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227051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Prime/Lead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</a:t>
                      </a:r>
                    </a:p>
                    <a:p>
                      <a:endParaRPr lang="en-US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Team Members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</a:p>
                    <a:p>
                      <a:endParaRPr lang="en-US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Duration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  <a:endParaRPr lang="en-US" sz="1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Enter</a:t>
                      </a:r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objective here.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90322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DELIVERABLES/BENEFITS/ROI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FINANCIAL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570552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Program Funds:  $</a:t>
                      </a:r>
                    </a:p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Cost</a:t>
                      </a:r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Share:         $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07513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69850" y="1088325"/>
            <a:ext cx="545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Subtitle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135485" y="1046285"/>
            <a:ext cx="128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0/00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1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38" y="5675431"/>
            <a:ext cx="1626901" cy="9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8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2631" y="65455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0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8" r:id="rId3"/>
    <p:sldLayoutId id="2147483660" r:id="rId4"/>
    <p:sldLayoutId id="2147483659" r:id="rId5"/>
    <p:sldLayoutId id="214748365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34055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759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716" y="1355388"/>
            <a:ext cx="9823922" cy="1498120"/>
          </a:xfrm>
        </p:spPr>
        <p:txBody>
          <a:bodyPr/>
          <a:lstStyle/>
          <a:p>
            <a:pPr algn="ctr"/>
            <a:r>
              <a:rPr lang="en-US" sz="4400" dirty="0" smtClean="0"/>
              <a:t>Equipment Sight/Site Validation Tool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675" y="4986734"/>
            <a:ext cx="9144000" cy="72826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Panel Meeting Presentation</a:t>
            </a:r>
          </a:p>
          <a:p>
            <a:r>
              <a:rPr lang="en-US" dirty="0" smtClean="0"/>
              <a:t>March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3810947"/>
            <a:ext cx="3217546" cy="963446"/>
          </a:xfrm>
          <a:prstGeom prst="rect">
            <a:avLst/>
          </a:prstGeom>
        </p:spPr>
      </p:pic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5089653"/>
            <a:ext cx="38576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2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289" y="5614277"/>
            <a:ext cx="3217546" cy="963446"/>
          </a:xfrm>
          <a:prstGeom prst="rect">
            <a:avLst/>
          </a:prstGeom>
        </p:spPr>
      </p:pic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409" y="5857875"/>
            <a:ext cx="38576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8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Timely and accurate reporting of the as-built </a:t>
            </a:r>
            <a:r>
              <a:rPr lang="en-US" dirty="0" smtClean="0"/>
              <a:t>configuration </a:t>
            </a:r>
            <a:r>
              <a:rPr lang="en-US" dirty="0"/>
              <a:t>is </a:t>
            </a:r>
            <a:r>
              <a:rPr lang="en-US" dirty="0" smtClean="0"/>
              <a:t>imperative throughout the ship’s life</a:t>
            </a:r>
          </a:p>
          <a:p>
            <a:pPr lvl="1"/>
            <a:r>
              <a:rPr lang="en-US" dirty="0" smtClean="0"/>
              <a:t>Sight validation is used to verify ship’s configuration at any stage</a:t>
            </a:r>
          </a:p>
          <a:p>
            <a:r>
              <a:rPr lang="en-US" dirty="0" smtClean="0"/>
              <a:t>Current shipyard sight validation data collection processes are designed to </a:t>
            </a:r>
            <a:r>
              <a:rPr lang="en-US" dirty="0"/>
              <a:t>interface with Configuration Data </a:t>
            </a:r>
            <a:r>
              <a:rPr lang="en-US" dirty="0" smtClean="0"/>
              <a:t>Managers </a:t>
            </a:r>
            <a:r>
              <a:rPr lang="en-US" dirty="0"/>
              <a:t>Database – Open Architecture (CDMD-OA</a:t>
            </a:r>
            <a:r>
              <a:rPr lang="en-US" dirty="0" smtClean="0"/>
              <a:t>) system</a:t>
            </a:r>
          </a:p>
          <a:p>
            <a:pPr lvl="1"/>
            <a:r>
              <a:rPr lang="en-US" dirty="0" smtClean="0"/>
              <a:t>Navy is transitioning to Model Based Product Support (MBPS) as the Configuration Status Account (CSA) tool of record</a:t>
            </a:r>
          </a:p>
          <a:p>
            <a:pPr lvl="1"/>
            <a:r>
              <a:rPr lang="en-US" dirty="0" smtClean="0"/>
              <a:t>Current digital tools will be obsolete</a:t>
            </a:r>
          </a:p>
          <a:p>
            <a:pPr lvl="1"/>
            <a:r>
              <a:rPr lang="en-US" dirty="0" smtClean="0"/>
              <a:t>Paper-based sight validation data collection increases cost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Problem Statement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Explore </a:t>
            </a:r>
            <a:r>
              <a:rPr lang="en-US" dirty="0"/>
              <a:t>current capabilities of existing electronic tools and </a:t>
            </a:r>
            <a:r>
              <a:rPr lang="en-US" dirty="0" smtClean="0"/>
              <a:t>software that could meet shipyard sight </a:t>
            </a:r>
            <a:r>
              <a:rPr lang="en-US" dirty="0"/>
              <a:t>validation </a:t>
            </a:r>
            <a:r>
              <a:rPr lang="en-US" dirty="0" smtClean="0"/>
              <a:t>requirements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Develop software and hardware requirements for a digital sight validation tool that interfaces with MBPS</a:t>
            </a:r>
          </a:p>
          <a:p>
            <a:r>
              <a:rPr lang="en-US" dirty="0" smtClean="0"/>
              <a:t>Long-term objective: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Deploy the digital sight validation tool that provides data to MBPS at reasonable cost without use of paper validation aids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Goals and Long-Term Objective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HII Ingalls Shipbuilding</a:t>
            </a:r>
          </a:p>
          <a:p>
            <a:pPr lvl="1"/>
            <a:r>
              <a:rPr lang="en-US" dirty="0" smtClean="0"/>
              <a:t>Project lead</a:t>
            </a:r>
          </a:p>
          <a:p>
            <a:pPr lvl="1"/>
            <a:r>
              <a:rPr lang="en-US" dirty="0" smtClean="0"/>
              <a:t>Paula Lacharite, Becky Sparkman, Joann Sullivan, Randy Gurley, David </a:t>
            </a:r>
            <a:r>
              <a:rPr lang="en-US" dirty="0" err="1" smtClean="0"/>
              <a:t>Furr</a:t>
            </a:r>
            <a:r>
              <a:rPr lang="en-US" dirty="0" smtClean="0"/>
              <a:t>, John Walks</a:t>
            </a:r>
          </a:p>
          <a:p>
            <a:r>
              <a:rPr lang="en-US" dirty="0" smtClean="0"/>
              <a:t>General Dynamics Bath Iron Works</a:t>
            </a:r>
          </a:p>
          <a:p>
            <a:pPr lvl="1"/>
            <a:r>
              <a:rPr lang="en-US" dirty="0" smtClean="0"/>
              <a:t>Collaborating shipyard</a:t>
            </a:r>
          </a:p>
          <a:p>
            <a:pPr lvl="1"/>
            <a:r>
              <a:rPr lang="en-US" dirty="0"/>
              <a:t>Andy Blackman, Michael </a:t>
            </a:r>
            <a:r>
              <a:rPr lang="en-US" dirty="0" err="1" smtClean="0"/>
              <a:t>Goodine</a:t>
            </a:r>
            <a:r>
              <a:rPr lang="en-US" dirty="0" smtClean="0"/>
              <a:t>, Daniel </a:t>
            </a:r>
            <a:r>
              <a:rPr lang="en-US" dirty="0" err="1" smtClean="0"/>
              <a:t>LaPointe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Project Team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 smtClean="0"/>
              <a:t>ATI (NSRP Program Administrator)</a:t>
            </a:r>
          </a:p>
          <a:p>
            <a:pPr lvl="1"/>
            <a:r>
              <a:rPr lang="en-US" dirty="0" smtClean="0"/>
              <a:t>Jim House, Project Manager</a:t>
            </a:r>
          </a:p>
          <a:p>
            <a:r>
              <a:rPr lang="en-US" dirty="0" err="1" smtClean="0"/>
              <a:t>Kakou</a:t>
            </a:r>
            <a:r>
              <a:rPr lang="en-US" dirty="0" smtClean="0"/>
              <a:t> Professional Development</a:t>
            </a:r>
          </a:p>
          <a:p>
            <a:pPr lvl="1"/>
            <a:r>
              <a:rPr lang="en-US" dirty="0" smtClean="0"/>
              <a:t>Kaipo Crowell, Program Technical Representative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Project Tasks Schedule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34" y="1255081"/>
            <a:ext cx="10623151" cy="505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Task 1: Develop </a:t>
            </a:r>
            <a:r>
              <a:rPr lang="en-US" sz="2400" dirty="0" smtClean="0"/>
              <a:t>Shipbuilder </a:t>
            </a:r>
            <a:r>
              <a:rPr lang="en-US" sz="2400" dirty="0"/>
              <a:t>and Configuration Data </a:t>
            </a:r>
            <a:r>
              <a:rPr lang="en-US" sz="2400" dirty="0" smtClean="0"/>
              <a:t>Manager (</a:t>
            </a:r>
            <a:r>
              <a:rPr lang="en-US" sz="2400" dirty="0" err="1" smtClean="0"/>
              <a:t>CDM</a:t>
            </a:r>
            <a:r>
              <a:rPr lang="en-US" sz="2400" dirty="0"/>
              <a:t>) requirements for </a:t>
            </a:r>
            <a:r>
              <a:rPr lang="en-US" sz="2400" dirty="0" smtClean="0"/>
              <a:t>software</a:t>
            </a:r>
          </a:p>
          <a:p>
            <a:pPr lvl="1"/>
            <a:r>
              <a:rPr lang="en-US" sz="2000" dirty="0" smtClean="0"/>
              <a:t>Conduct </a:t>
            </a:r>
            <a:r>
              <a:rPr lang="en-US" sz="2000" dirty="0"/>
              <a:t>a Kick-Off </a:t>
            </a:r>
            <a:r>
              <a:rPr lang="en-US" sz="2000" dirty="0" smtClean="0"/>
              <a:t>Meeting</a:t>
            </a:r>
          </a:p>
          <a:p>
            <a:pPr lvl="1"/>
            <a:r>
              <a:rPr lang="en-US" sz="2000" dirty="0" smtClean="0"/>
              <a:t>Develop software requirements based on stakeholder needs</a:t>
            </a:r>
          </a:p>
          <a:p>
            <a:pPr marL="0" indent="0">
              <a:buNone/>
            </a:pPr>
            <a:r>
              <a:rPr lang="en-US" sz="2400" dirty="0"/>
              <a:t>Task 2: Develop </a:t>
            </a:r>
            <a:r>
              <a:rPr lang="en-US" sz="2400" dirty="0" smtClean="0"/>
              <a:t>Shipbuilder </a:t>
            </a:r>
            <a:r>
              <a:rPr lang="en-US" sz="2400" dirty="0"/>
              <a:t>and </a:t>
            </a:r>
            <a:r>
              <a:rPr lang="en-US" sz="2400" dirty="0" smtClean="0"/>
              <a:t>CDM </a:t>
            </a:r>
            <a:r>
              <a:rPr lang="en-US" sz="2400" dirty="0"/>
              <a:t>requirements for </a:t>
            </a:r>
            <a:r>
              <a:rPr lang="en-US" sz="2400" dirty="0" smtClean="0"/>
              <a:t>hardware</a:t>
            </a:r>
          </a:p>
          <a:p>
            <a:pPr lvl="1"/>
            <a:r>
              <a:rPr lang="en-US" sz="2000" dirty="0"/>
              <a:t>Develop </a:t>
            </a:r>
            <a:r>
              <a:rPr lang="en-US" sz="2000" dirty="0" smtClean="0"/>
              <a:t>hardware </a:t>
            </a:r>
            <a:r>
              <a:rPr lang="en-US" sz="2000" dirty="0"/>
              <a:t>requirements based on stakeholder needs</a:t>
            </a:r>
            <a:endParaRPr lang="en-US" sz="2000" dirty="0" smtClean="0"/>
          </a:p>
          <a:p>
            <a:pPr marL="0" indent="0">
              <a:buNone/>
            </a:pPr>
            <a:r>
              <a:rPr lang="en-US" sz="2400" dirty="0"/>
              <a:t>Task 3: </a:t>
            </a:r>
            <a:r>
              <a:rPr lang="en-US" sz="2400" dirty="0" smtClean="0"/>
              <a:t>Identify and Assess Existing Tools</a:t>
            </a:r>
          </a:p>
          <a:p>
            <a:pPr lvl="1"/>
            <a:r>
              <a:rPr lang="en-US" sz="2000" dirty="0" smtClean="0"/>
              <a:t>Perform </a:t>
            </a:r>
            <a:r>
              <a:rPr lang="en-US" sz="2000" dirty="0"/>
              <a:t>a market survey of existing hardware and software options</a:t>
            </a:r>
            <a:endParaRPr lang="en-US" sz="2000" dirty="0" smtClean="0"/>
          </a:p>
          <a:p>
            <a:pPr marL="0" indent="0">
              <a:buNone/>
            </a:pPr>
            <a:r>
              <a:rPr lang="en-US" sz="2400" dirty="0"/>
              <a:t>Task 4: Determine if Market Tools </a:t>
            </a:r>
            <a:r>
              <a:rPr lang="en-US" sz="2400" dirty="0" smtClean="0"/>
              <a:t>Work</a:t>
            </a:r>
          </a:p>
          <a:p>
            <a:pPr lvl="1"/>
            <a:r>
              <a:rPr lang="en-US" sz="2000" dirty="0" smtClean="0"/>
              <a:t>Determine if </a:t>
            </a:r>
            <a:r>
              <a:rPr lang="en-US" sz="2000" dirty="0"/>
              <a:t>one or more of the existing tools on the market can support the above requirements</a:t>
            </a:r>
          </a:p>
          <a:p>
            <a:pPr marL="0" indent="0">
              <a:buNone/>
            </a:pPr>
            <a:r>
              <a:rPr lang="en-US" sz="2400" dirty="0" smtClean="0"/>
              <a:t>Task 5: Final Report</a:t>
            </a:r>
          </a:p>
          <a:p>
            <a:pPr lvl="1"/>
            <a:r>
              <a:rPr lang="en-US" sz="2000" dirty="0" smtClean="0"/>
              <a:t>Prepare final report with conclusions and recommendations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850" y="233380"/>
            <a:ext cx="10515600" cy="828942"/>
          </a:xfrm>
        </p:spPr>
        <p:txBody>
          <a:bodyPr/>
          <a:lstStyle/>
          <a:p>
            <a:r>
              <a:rPr lang="en-US" sz="4400" dirty="0" smtClean="0"/>
              <a:t>Project Tasks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Team Responsibilities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216705"/>
              </p:ext>
            </p:extLst>
          </p:nvPr>
        </p:nvGraphicFramePr>
        <p:xfrm>
          <a:off x="69850" y="1512855"/>
          <a:ext cx="11550651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5815"/>
                <a:gridCol w="1688841"/>
                <a:gridCol w="19259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Task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HII Ingalls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GD BIW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Task 1: Develop Shipbuilder and CDM requirements for software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Collaborate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Task 2: Develop Shipbuilder and CDM requirements for hardware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Collaborate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Task 3: Identify and Assess Existing Tools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Collaborate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Task 4: Determine if Market Tools Work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Collaborate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Task 5: Final Report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Collaborate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3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Collaboration with NAVSEA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69850" y="1130178"/>
            <a:ext cx="11550650" cy="5091160"/>
          </a:xfrm>
        </p:spPr>
        <p:txBody>
          <a:bodyPr>
            <a:normAutofit/>
          </a:bodyPr>
          <a:lstStyle/>
          <a:p>
            <a:r>
              <a:rPr lang="en-US" dirty="0" smtClean="0"/>
              <a:t>MBPS data input needs will form a significant part of the system requirements effort in Tasks 1 and 2</a:t>
            </a:r>
          </a:p>
          <a:p>
            <a:pPr lvl="1"/>
            <a:r>
              <a:rPr lang="en-US" dirty="0" smtClean="0"/>
              <a:t>The team needs to get them right!</a:t>
            </a:r>
          </a:p>
          <a:p>
            <a:r>
              <a:rPr lang="en-US" dirty="0" smtClean="0"/>
              <a:t>Project team has communicated with NAVSEA personnel responsible for MBPS deployment during proposal phase</a:t>
            </a:r>
          </a:p>
          <a:p>
            <a:r>
              <a:rPr lang="en-US" dirty="0" smtClean="0"/>
              <a:t>Project team will pursue dialogue with NAVSEA throughout project execution</a:t>
            </a:r>
          </a:p>
        </p:txBody>
      </p:sp>
    </p:spTree>
    <p:extLst>
      <p:ext uri="{BB962C8B-B14F-4D97-AF65-F5344CB8AC3E}">
        <p14:creationId xmlns:p14="http://schemas.microsoft.com/office/powerpoint/2010/main" val="260369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Status: Ingalls Task Order just awarded</a:t>
            </a:r>
          </a:p>
          <a:p>
            <a:pPr lvl="1"/>
            <a:r>
              <a:rPr lang="en-US" dirty="0" smtClean="0"/>
              <a:t>Statements of Work are prepared for Ingalls and BIW</a:t>
            </a:r>
          </a:p>
          <a:p>
            <a:pPr lvl="1"/>
            <a:r>
              <a:rPr lang="en-US" dirty="0" smtClean="0"/>
              <a:t>Ingalls has task order in hand</a:t>
            </a:r>
          </a:p>
          <a:p>
            <a:pPr lvl="1"/>
            <a:r>
              <a:rPr lang="en-US" dirty="0" smtClean="0"/>
              <a:t>NAVSEA is aware and supportive</a:t>
            </a:r>
            <a:endParaRPr lang="en-US" dirty="0"/>
          </a:p>
          <a:p>
            <a:pPr lvl="1"/>
            <a:r>
              <a:rPr lang="en-US" dirty="0" smtClean="0"/>
              <a:t>Ingalls and BIW are eager to work the project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Summary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RP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D9AA77-0F3F-4E26-9B32-E48D47761254}" vid="{F0B499CC-BD85-4F84-953C-0FF751E7C6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Round 1 White Papers_DRAFT NL</Template>
  <TotalTime>6571</TotalTime>
  <Words>478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UI</vt:lpstr>
      <vt:lpstr>Times New Roman</vt:lpstr>
      <vt:lpstr>NSRP Header</vt:lpstr>
      <vt:lpstr>Equipment Sight/Site Validation Tool</vt:lpstr>
      <vt:lpstr>Problem Statement</vt:lpstr>
      <vt:lpstr>Goals and Long-Term Objective</vt:lpstr>
      <vt:lpstr>Project Team</vt:lpstr>
      <vt:lpstr>Project Tasks Schedule</vt:lpstr>
      <vt:lpstr>Project Tasks</vt:lpstr>
      <vt:lpstr>Team Responsibilities</vt:lpstr>
      <vt:lpstr>Collaboration with NAVSEA</vt:lpstr>
      <vt:lpstr>Summary</vt:lpstr>
      <vt:lpstr>Questions?</vt:lpstr>
    </vt:vector>
  </TitlesOfParts>
  <Company>SCRA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Laney, Nicholas</dc:creator>
  <cp:lastModifiedBy>Walks, John P (HII-Ingalls)</cp:lastModifiedBy>
  <cp:revision>143</cp:revision>
  <cp:lastPrinted>2023-02-20T20:30:54Z</cp:lastPrinted>
  <dcterms:created xsi:type="dcterms:W3CDTF">2019-02-28T12:25:49Z</dcterms:created>
  <dcterms:modified xsi:type="dcterms:W3CDTF">2023-03-20T13:25:35Z</dcterms:modified>
</cp:coreProperties>
</file>