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2"/>
  </p:notesMasterIdLst>
  <p:sldIdLst>
    <p:sldId id="260" r:id="rId2"/>
    <p:sldId id="257" r:id="rId3"/>
    <p:sldId id="267" r:id="rId4"/>
    <p:sldId id="259" r:id="rId5"/>
    <p:sldId id="262" r:id="rId6"/>
    <p:sldId id="261" r:id="rId7"/>
    <p:sldId id="269" r:id="rId8"/>
    <p:sldId id="268" r:id="rId9"/>
    <p:sldId id="266" r:id="rId10"/>
    <p:sldId id="258" r:id="rId11"/>
  </p:sldIdLst>
  <p:sldSz cx="12192000" cy="6858000"/>
  <p:notesSz cx="6954838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charite, Paula J (HII-Ingalls)" initials="LPJ(" lastIdx="0" clrIdx="0">
    <p:extLst>
      <p:ext uri="{19B8F6BF-5375-455C-9EA6-DF929625EA0E}">
        <p15:presenceInfo xmlns:p15="http://schemas.microsoft.com/office/powerpoint/2012/main" userId="Lacharite, Paula J (HII-Ingalls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5571"/>
    <a:srgbClr val="05759D"/>
    <a:srgbClr val="0688B6"/>
    <a:srgbClr val="034055"/>
    <a:srgbClr val="8EB2BF"/>
    <a:srgbClr val="446A78"/>
    <a:srgbClr val="EAF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7101" autoAdjust="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3408"/>
          </a:xfrm>
          <a:prstGeom prst="rect">
            <a:avLst/>
          </a:prstGeom>
        </p:spPr>
        <p:txBody>
          <a:bodyPr vert="horz" lIns="92519" tIns="46259" rIns="92519" bIns="462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3408"/>
          </a:xfrm>
          <a:prstGeom prst="rect">
            <a:avLst/>
          </a:prstGeom>
        </p:spPr>
        <p:txBody>
          <a:bodyPr vert="horz" lIns="92519" tIns="46259" rIns="92519" bIns="46259" rtlCol="0"/>
          <a:lstStyle>
            <a:lvl1pPr algn="r">
              <a:defRPr sz="1200"/>
            </a:lvl1pPr>
          </a:lstStyle>
          <a:p>
            <a:fld id="{6740CAFB-BA6A-4EAD-8632-EFF9673D5756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54113"/>
            <a:ext cx="5541962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9" tIns="46259" rIns="92519" bIns="4625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44861"/>
            <a:ext cx="5563870" cy="3636705"/>
          </a:xfrm>
          <a:prstGeom prst="rect">
            <a:avLst/>
          </a:prstGeom>
        </p:spPr>
        <p:txBody>
          <a:bodyPr vert="horz" lIns="92519" tIns="46259" rIns="92519" bIns="4625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3763" cy="463407"/>
          </a:xfrm>
          <a:prstGeom prst="rect">
            <a:avLst/>
          </a:prstGeom>
        </p:spPr>
        <p:txBody>
          <a:bodyPr vert="horz" lIns="92519" tIns="46259" rIns="92519" bIns="462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772669"/>
            <a:ext cx="3013763" cy="463407"/>
          </a:xfrm>
          <a:prstGeom prst="rect">
            <a:avLst/>
          </a:prstGeom>
        </p:spPr>
        <p:txBody>
          <a:bodyPr vert="horz" lIns="92519" tIns="46259" rIns="92519" bIns="46259" rtlCol="0" anchor="b"/>
          <a:lstStyle>
            <a:lvl1pPr algn="r">
              <a:defRPr sz="1200"/>
            </a:lvl1pPr>
          </a:lstStyle>
          <a:p>
            <a:fld id="{1223D755-2BB7-4E46-A026-A3354C074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424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33675" y="2599135"/>
            <a:ext cx="9144000" cy="2387600"/>
          </a:xfrm>
          <a:prstGeom prst="rect">
            <a:avLst/>
          </a:prstGeom>
        </p:spPr>
        <p:txBody>
          <a:bodyPr anchor="b"/>
          <a:lstStyle>
            <a:lvl1pPr algn="r">
              <a:defRPr sz="48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3675" y="4986735"/>
            <a:ext cx="9144000" cy="604440"/>
          </a:xfrm>
        </p:spPr>
        <p:txBody>
          <a:bodyPr/>
          <a:lstStyle>
            <a:lvl1pPr marL="0" indent="0" algn="r">
              <a:buNone/>
              <a:defRPr sz="2400">
                <a:solidFill>
                  <a:srgbClr val="04557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6701" y="-240918"/>
            <a:ext cx="12355313" cy="1976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6701" y="-240918"/>
            <a:ext cx="12355313" cy="197685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38" y="5675431"/>
            <a:ext cx="1626901" cy="977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77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/>
          <a:stretch/>
        </p:blipFill>
        <p:spPr>
          <a:xfrm>
            <a:off x="-623136" y="-105708"/>
            <a:ext cx="12598400" cy="138196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" y="1130178"/>
            <a:ext cx="11550650" cy="5091160"/>
          </a:xfrm>
        </p:spPr>
        <p:txBody>
          <a:bodyPr/>
          <a:lstStyle>
            <a:lvl1pPr>
              <a:defRPr sz="3200"/>
            </a:lvl1pPr>
            <a:lvl2pPr>
              <a:defRPr sz="2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2400">
                <a:solidFill>
                  <a:srgbClr val="0688B6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/>
          <a:stretch/>
        </p:blipFill>
        <p:spPr>
          <a:xfrm>
            <a:off x="-623136" y="-105708"/>
            <a:ext cx="12598400" cy="1381961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9850" y="213645"/>
            <a:ext cx="10515600" cy="828942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 b="27631"/>
          <a:stretch/>
        </p:blipFill>
        <p:spPr>
          <a:xfrm rot="10800000">
            <a:off x="-607927" y="6390289"/>
            <a:ext cx="13474840" cy="579484"/>
          </a:xfrm>
          <a:prstGeom prst="rect">
            <a:avLst/>
          </a:prstGeom>
        </p:spPr>
      </p:pic>
      <p:sp>
        <p:nvSpPr>
          <p:cNvPr id="1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362631" y="6506755"/>
            <a:ext cx="2743200" cy="365125"/>
          </a:xfrm>
        </p:spPr>
        <p:txBody>
          <a:bodyPr/>
          <a:lstStyle>
            <a:lvl1pPr>
              <a:defRPr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130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e and Spli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 b="27631"/>
          <a:stretch/>
        </p:blipFill>
        <p:spPr>
          <a:xfrm rot="10800000">
            <a:off x="-607927" y="6390289"/>
            <a:ext cx="13474840" cy="5794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/>
          <a:stretch/>
        </p:blipFill>
        <p:spPr>
          <a:xfrm>
            <a:off x="-623136" y="-105708"/>
            <a:ext cx="12598400" cy="138196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" y="1130178"/>
            <a:ext cx="5912206" cy="5091160"/>
          </a:xfrm>
        </p:spPr>
        <p:txBody>
          <a:bodyPr/>
          <a:lstStyle>
            <a:lvl1pPr>
              <a:defRPr sz="3200"/>
            </a:lvl1pPr>
            <a:lvl2pPr>
              <a:defRPr sz="2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2400">
                <a:solidFill>
                  <a:srgbClr val="0688B6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9850" y="213645"/>
            <a:ext cx="10515600" cy="828942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362631" y="6506755"/>
            <a:ext cx="2743200" cy="365125"/>
          </a:xfrm>
        </p:spPr>
        <p:txBody>
          <a:bodyPr/>
          <a:lstStyle>
            <a:lvl1pPr>
              <a:defRPr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2"/>
          </p:nvPr>
        </p:nvSpPr>
        <p:spPr>
          <a:xfrm>
            <a:off x="6133800" y="1130178"/>
            <a:ext cx="5801111" cy="5091160"/>
          </a:xfrm>
        </p:spPr>
        <p:txBody>
          <a:bodyPr/>
          <a:lstStyle>
            <a:lvl1pPr>
              <a:defRPr sz="3200"/>
            </a:lvl1pPr>
            <a:lvl2pPr>
              <a:defRPr sz="2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 sz="2400">
                <a:solidFill>
                  <a:srgbClr val="0688B6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03891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 b="27631"/>
          <a:stretch/>
        </p:blipFill>
        <p:spPr>
          <a:xfrm rot="10800000">
            <a:off x="-607927" y="6390289"/>
            <a:ext cx="13474840" cy="57948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/>
          <a:stretch/>
        </p:blipFill>
        <p:spPr>
          <a:xfrm>
            <a:off x="-623136" y="-105708"/>
            <a:ext cx="12815136" cy="1381961"/>
          </a:xfrm>
          <a:prstGeom prst="rect">
            <a:avLst/>
          </a:prstGeom>
        </p:spPr>
      </p:pic>
      <p:sp>
        <p:nvSpPr>
          <p:cNvPr id="9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362631" y="6506755"/>
            <a:ext cx="2743200" cy="365125"/>
          </a:xfrm>
        </p:spPr>
        <p:txBody>
          <a:bodyPr/>
          <a:lstStyle>
            <a:lvl1pPr>
              <a:defRPr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048120217"/>
              </p:ext>
            </p:extLst>
          </p:nvPr>
        </p:nvGraphicFramePr>
        <p:xfrm>
          <a:off x="1835842" y="1227430"/>
          <a:ext cx="8181796" cy="5094481"/>
        </p:xfrm>
        <a:graphic>
          <a:graphicData uri="http://schemas.openxmlformats.org/drawingml/2006/table">
            <a:tbl>
              <a:tblPr firstRow="1" firstCol="1" bandRow="1"/>
              <a:tblGrid>
                <a:gridCol w="938894">
                  <a:extLst>
                    <a:ext uri="{9D8B030D-6E8A-4147-A177-3AD203B41FA5}">
                      <a16:colId xmlns:a16="http://schemas.microsoft.com/office/drawing/2014/main" val="2932954129"/>
                    </a:ext>
                  </a:extLst>
                </a:gridCol>
                <a:gridCol w="4667897">
                  <a:extLst>
                    <a:ext uri="{9D8B030D-6E8A-4147-A177-3AD203B41FA5}">
                      <a16:colId xmlns:a16="http://schemas.microsoft.com/office/drawing/2014/main" val="511602394"/>
                    </a:ext>
                  </a:extLst>
                </a:gridCol>
                <a:gridCol w="2575005">
                  <a:extLst>
                    <a:ext uri="{9D8B030D-6E8A-4147-A177-3AD203B41FA5}">
                      <a16:colId xmlns:a16="http://schemas.microsoft.com/office/drawing/2014/main" val="3374404517"/>
                    </a:ext>
                  </a:extLst>
                </a:gridCol>
              </a:tblGrid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Time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55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2745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Presentation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55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Speaker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55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60870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r>
                        <a:rPr lang="en-US" sz="1200" b="1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8:00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Convene Meeting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8155790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r>
                        <a:rPr lang="en-US" sz="120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8:00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419735"/>
                  </a:ext>
                </a:extLst>
              </a:tr>
              <a:tr h="404771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4274004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3760212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r>
                        <a:rPr lang="en-US" sz="1200" b="1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Break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597345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2881883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7699409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9373010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r>
                        <a:rPr lang="en-US" sz="1200" b="1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Lunch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255333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8939695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0304744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r>
                        <a:rPr lang="en-US" sz="1200" b="1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3:00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Break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9979672"/>
                  </a:ext>
                </a:extLst>
              </a:tr>
              <a:tr h="379781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3200741"/>
                  </a:ext>
                </a:extLst>
              </a:tr>
              <a:tr h="331533"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60070" algn="ctr"/>
                        </a:tabLst>
                      </a:pPr>
                      <a:r>
                        <a:rPr lang="en-US" sz="1200" b="1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5:00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Adjourn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10287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Segoe UI" panose="020B0502040204020203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2754446"/>
                  </a:ext>
                </a:extLst>
              </a:tr>
            </a:tbl>
          </a:graphicData>
        </a:graphic>
      </p:graphicFrame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9850" y="213645"/>
            <a:ext cx="10515600" cy="828942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2894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 Ch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/>
          <a:stretch/>
        </p:blipFill>
        <p:spPr>
          <a:xfrm>
            <a:off x="-623136" y="-105708"/>
            <a:ext cx="12598400" cy="138196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/>
          <a:stretch/>
        </p:blipFill>
        <p:spPr>
          <a:xfrm>
            <a:off x="-623136" y="-105708"/>
            <a:ext cx="12598400" cy="1381961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9850" y="213645"/>
            <a:ext cx="10515600" cy="828942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rgbClr val="04557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416" b="27631"/>
          <a:stretch/>
        </p:blipFill>
        <p:spPr>
          <a:xfrm rot="10800000">
            <a:off x="-607927" y="6390289"/>
            <a:ext cx="13474840" cy="579484"/>
          </a:xfrm>
          <a:prstGeom prst="rect">
            <a:avLst/>
          </a:prstGeom>
        </p:spPr>
      </p:pic>
      <p:sp>
        <p:nvSpPr>
          <p:cNvPr id="10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362631" y="6506755"/>
            <a:ext cx="2743200" cy="365125"/>
          </a:xfrm>
        </p:spPr>
        <p:txBody>
          <a:bodyPr/>
          <a:lstStyle>
            <a:lvl1pPr>
              <a:defRPr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1191812"/>
              </p:ext>
            </p:extLst>
          </p:nvPr>
        </p:nvGraphicFramePr>
        <p:xfrm>
          <a:off x="165538" y="1532083"/>
          <a:ext cx="11274358" cy="4846320"/>
        </p:xfrm>
        <a:graphic>
          <a:graphicData uri="http://schemas.openxmlformats.org/drawingml/2006/table">
            <a:tbl>
              <a:tblPr bandRow="1">
                <a:tableStyleId>{BDBED569-4797-4DF1-A0F4-6AAB3CD982D8}</a:tableStyleId>
              </a:tblPr>
              <a:tblGrid>
                <a:gridCol w="5511907">
                  <a:extLst>
                    <a:ext uri="{9D8B030D-6E8A-4147-A177-3AD203B41FA5}">
                      <a16:colId xmlns:a16="http://schemas.microsoft.com/office/drawing/2014/main" val="3455249154"/>
                    </a:ext>
                  </a:extLst>
                </a:gridCol>
                <a:gridCol w="5762451">
                  <a:extLst>
                    <a:ext uri="{9D8B030D-6E8A-4147-A177-3AD203B41FA5}">
                      <a16:colId xmlns:a16="http://schemas.microsoft.com/office/drawing/2014/main" val="3729642697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PROJECT INFORMATION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B5C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OBJECTIVE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B5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270513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r>
                        <a:rPr lang="en-US" sz="1800" u="sng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Prime/Lead</a:t>
                      </a:r>
                      <a:r>
                        <a:rPr lang="en-US" sz="18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:</a:t>
                      </a:r>
                    </a:p>
                    <a:p>
                      <a:endParaRPr lang="en-US" sz="18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r>
                        <a:rPr lang="en-US" sz="1800" u="sng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Team Members</a:t>
                      </a:r>
                      <a:r>
                        <a:rPr lang="en-US" sz="18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:  </a:t>
                      </a:r>
                    </a:p>
                    <a:p>
                      <a:endParaRPr lang="en-US" sz="18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r>
                        <a:rPr lang="en-US" sz="1800" u="sng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Duration</a:t>
                      </a:r>
                      <a:r>
                        <a:rPr lang="en-US" sz="18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: 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Enter</a:t>
                      </a:r>
                      <a:r>
                        <a:rPr lang="en-US" baseline="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objective here.</a:t>
                      </a:r>
                      <a:endParaRPr lang="en-US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903222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DELIVERABLES/BENEFITS/ROI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B5C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FINANCIAL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B5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705520"/>
                  </a:ext>
                </a:extLst>
              </a:tr>
              <a:tr h="182880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Program Funds:  $</a:t>
                      </a:r>
                    </a:p>
                    <a:p>
                      <a:r>
                        <a:rPr lang="en-US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Cost</a:t>
                      </a:r>
                      <a:r>
                        <a:rPr lang="en-US" baseline="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Share:         $</a:t>
                      </a:r>
                      <a:endParaRPr lang="en-US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075137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 userDrawn="1"/>
        </p:nvSpPr>
        <p:spPr>
          <a:xfrm>
            <a:off x="69850" y="1088325"/>
            <a:ext cx="5459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Subtitle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0135485" y="1046285"/>
            <a:ext cx="1282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0/00</a:t>
            </a:r>
          </a:p>
        </p:txBody>
      </p:sp>
    </p:spTree>
    <p:extLst>
      <p:ext uri="{BB962C8B-B14F-4D97-AF65-F5344CB8AC3E}">
        <p14:creationId xmlns:p14="http://schemas.microsoft.com/office/powerpoint/2010/main" val="3264215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766219"/>
            <a:ext cx="10515600" cy="1325563"/>
          </a:xfrm>
          <a:prstGeom prst="rect">
            <a:avLst/>
          </a:prstGeom>
        </p:spPr>
        <p:txBody>
          <a:bodyPr/>
          <a:lstStyle>
            <a:lvl1pPr algn="ctr"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38" y="5675431"/>
            <a:ext cx="1626901" cy="977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38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62631" y="654553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916C171-007E-46CF-80D5-F89E015BD6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101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7" r:id="rId2"/>
    <p:sldLayoutId id="2147483658" r:id="rId3"/>
    <p:sldLayoutId id="2147483660" r:id="rId4"/>
    <p:sldLayoutId id="2147483659" r:id="rId5"/>
    <p:sldLayoutId id="2147483656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34055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5759D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50000"/>
            </a:schemeClr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accent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2716" y="1355388"/>
            <a:ext cx="9823922" cy="1498120"/>
          </a:xfrm>
        </p:spPr>
        <p:txBody>
          <a:bodyPr/>
          <a:lstStyle/>
          <a:p>
            <a:pPr algn="ctr"/>
            <a:r>
              <a:rPr lang="en-US" sz="4400" dirty="0"/>
              <a:t>Equipment Sight/Site Validation Tool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93260" y="4318503"/>
            <a:ext cx="6430977" cy="1946495"/>
          </a:xfrm>
        </p:spPr>
        <p:txBody>
          <a:bodyPr>
            <a:normAutofit/>
          </a:bodyPr>
          <a:lstStyle/>
          <a:p>
            <a:r>
              <a:rPr lang="en-US" sz="1600" dirty="0"/>
              <a:t>Sustainment Panel Meeting </a:t>
            </a:r>
          </a:p>
          <a:p>
            <a:r>
              <a:rPr lang="en-US" sz="1600" dirty="0"/>
              <a:t>March 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16C171-007E-46CF-80D5-F89E015BD616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" y="3836780"/>
            <a:ext cx="3217546" cy="963446"/>
          </a:xfrm>
          <a:prstGeom prst="rect">
            <a:avLst/>
          </a:prstGeom>
        </p:spPr>
      </p:pic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400" y="5089653"/>
            <a:ext cx="3857625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7235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16C171-007E-46CF-80D5-F89E015BD616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289" y="5614277"/>
            <a:ext cx="3217546" cy="963446"/>
          </a:xfrm>
          <a:prstGeom prst="rect">
            <a:avLst/>
          </a:prstGeom>
        </p:spPr>
      </p:pic>
      <p:pic>
        <p:nvPicPr>
          <p:cNvPr id="5" name="Picture 2" descr="H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3530" y="5926887"/>
            <a:ext cx="3857625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6889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Timely and accurate reporting of the as-built configuration is imperative throughout the ship’s life</a:t>
            </a:r>
          </a:p>
          <a:p>
            <a:pPr lvl="1"/>
            <a:r>
              <a:rPr lang="en-US" dirty="0"/>
              <a:t>Sight validation is used to verify ship’s configuration at any stage</a:t>
            </a:r>
          </a:p>
          <a:p>
            <a:r>
              <a:rPr lang="en-US" dirty="0"/>
              <a:t>Current shipyard sight validation data collection processes are designed to interface with Configuration Data Managers Database – Open Architecture (CDMD-OA) system</a:t>
            </a:r>
          </a:p>
          <a:p>
            <a:pPr lvl="1"/>
            <a:r>
              <a:rPr lang="en-US" dirty="0"/>
              <a:t>Navy is transitioning to Model-Based Product Support (MBPS) as the Configuration Status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Account </a:t>
            </a:r>
            <a:r>
              <a:rPr lang="en-US" dirty="0"/>
              <a:t>(CSA) tool of record</a:t>
            </a:r>
          </a:p>
          <a:p>
            <a:pPr lvl="1"/>
            <a:r>
              <a:rPr lang="en-US" dirty="0"/>
              <a:t>Current digital tools will be obsolete</a:t>
            </a:r>
          </a:p>
          <a:p>
            <a:pPr lvl="1"/>
            <a:r>
              <a:rPr lang="en-US" dirty="0"/>
              <a:t>Paper-based sight validation data collection increases cost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Problem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362631" y="6524510"/>
            <a:ext cx="2743200" cy="365125"/>
          </a:xfrm>
        </p:spPr>
        <p:txBody>
          <a:bodyPr/>
          <a:lstStyle/>
          <a:p>
            <a:fld id="{A916C171-007E-46CF-80D5-F89E015BD61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870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Goals: 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Explore current capabilities of existing electronic tools and software that could meet shipyard sight validation requirements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Develop software and hardware requirements for a digital sight validation tool that interfaces with MBPS</a:t>
            </a:r>
          </a:p>
          <a:p>
            <a:r>
              <a:rPr lang="en-US" dirty="0"/>
              <a:t>Long-term objective: 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Deploy the digital sight validation tool that provides data to MBPS at reasonable cost without use of paper validation aids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Goals and Long-Term Objective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362631" y="6524510"/>
            <a:ext cx="2743200" cy="365125"/>
          </a:xfrm>
        </p:spPr>
        <p:txBody>
          <a:bodyPr/>
          <a:lstStyle/>
          <a:p>
            <a:fld id="{A916C171-007E-46CF-80D5-F89E015BD61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534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HII Ingalls Shipbuilding</a:t>
            </a:r>
          </a:p>
          <a:p>
            <a:pPr lvl="1"/>
            <a:r>
              <a:rPr lang="en-US" dirty="0"/>
              <a:t>Project lead</a:t>
            </a:r>
          </a:p>
          <a:p>
            <a:pPr lvl="1"/>
            <a:r>
              <a:rPr lang="en-US" dirty="0"/>
              <a:t>Paula Lacharite, Becky Sparkman, Joann Sullivan, Randy Gurley, David </a:t>
            </a:r>
            <a:r>
              <a:rPr lang="en-US" dirty="0" err="1"/>
              <a:t>Furr</a:t>
            </a:r>
            <a:r>
              <a:rPr lang="en-US" dirty="0"/>
              <a:t>, John Walks</a:t>
            </a:r>
          </a:p>
          <a:p>
            <a:r>
              <a:rPr lang="en-US" dirty="0"/>
              <a:t>General Dynamics Bath Iron Works</a:t>
            </a:r>
          </a:p>
          <a:p>
            <a:pPr lvl="1"/>
            <a:r>
              <a:rPr lang="en-US" dirty="0"/>
              <a:t>Collaborating shipyard</a:t>
            </a:r>
          </a:p>
          <a:p>
            <a:pPr lvl="1"/>
            <a:r>
              <a:rPr lang="en-US" dirty="0"/>
              <a:t>Andy Blackman, Michael </a:t>
            </a:r>
            <a:r>
              <a:rPr lang="en-US" dirty="0" err="1"/>
              <a:t>Goodine</a:t>
            </a:r>
            <a:r>
              <a:rPr lang="en-US" dirty="0"/>
              <a:t>, Daniel </a:t>
            </a:r>
            <a:r>
              <a:rPr lang="en-US" dirty="0" err="1"/>
              <a:t>LaPointe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Project Team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16C171-007E-46CF-80D5-F89E015BD61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US" dirty="0"/>
              <a:t>ATI (NSRP Program Administrator)</a:t>
            </a:r>
          </a:p>
          <a:p>
            <a:pPr lvl="1"/>
            <a:r>
              <a:rPr lang="en-US" dirty="0"/>
              <a:t>Jim House, Project Manager</a:t>
            </a:r>
          </a:p>
          <a:p>
            <a:r>
              <a:rPr lang="en-US" dirty="0" err="1"/>
              <a:t>Kakou</a:t>
            </a:r>
            <a:r>
              <a:rPr lang="en-US" dirty="0"/>
              <a:t> Professional Development</a:t>
            </a:r>
          </a:p>
          <a:p>
            <a:pPr lvl="1"/>
            <a:r>
              <a:rPr lang="en-US" dirty="0"/>
              <a:t>Kaipo Crowell, Program Technical Representative</a:t>
            </a:r>
          </a:p>
        </p:txBody>
      </p:sp>
    </p:spTree>
    <p:extLst>
      <p:ext uri="{BB962C8B-B14F-4D97-AF65-F5344CB8AC3E}">
        <p14:creationId xmlns:p14="http://schemas.microsoft.com/office/powerpoint/2010/main" val="3605111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Team Responsibilities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362631" y="6524510"/>
            <a:ext cx="2743200" cy="365125"/>
          </a:xfrm>
        </p:spPr>
        <p:txBody>
          <a:bodyPr/>
          <a:lstStyle/>
          <a:p>
            <a:fld id="{A916C171-007E-46CF-80D5-F89E015BD616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0216705"/>
              </p:ext>
            </p:extLst>
          </p:nvPr>
        </p:nvGraphicFramePr>
        <p:xfrm>
          <a:off x="69850" y="1512855"/>
          <a:ext cx="11550651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35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8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59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HII Ingalls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GD BIW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Task 1: Develop Shipbuilder and CDM requirements for software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Collaborate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Task 2: Develop Shipbuilder and CDM requirements for hardware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Collaborate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Task 3: Identify and Assess Existing Tools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Collaborate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Task 4: Determine if Market Tools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Collaborate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Task 5: Final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Lead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Collaborate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9305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Task 1: Develop Shipbuilder and Configuration Data Manager (CDM) requirements for software – </a:t>
            </a:r>
            <a:r>
              <a:rPr lang="en-US" sz="2400" u="sng" dirty="0"/>
              <a:t>Completed</a:t>
            </a:r>
          </a:p>
          <a:p>
            <a:pPr lvl="1"/>
            <a:r>
              <a:rPr lang="en-US" sz="2000" dirty="0"/>
              <a:t>Conduct a Kick-Off Meeting</a:t>
            </a:r>
          </a:p>
          <a:p>
            <a:pPr lvl="1"/>
            <a:r>
              <a:rPr lang="en-US" sz="2000" dirty="0"/>
              <a:t>Develop software requirements based on stakeholder needs</a:t>
            </a:r>
          </a:p>
          <a:p>
            <a:pPr marL="0" indent="0">
              <a:buNone/>
            </a:pPr>
            <a:r>
              <a:rPr lang="en-US" sz="2400" dirty="0"/>
              <a:t>Task 2: Develop Shipbuilder and CDM requirements for hardware – </a:t>
            </a:r>
            <a:r>
              <a:rPr lang="en-US" sz="2400" u="sng" dirty="0"/>
              <a:t>Completed</a:t>
            </a:r>
          </a:p>
          <a:p>
            <a:pPr lvl="1"/>
            <a:r>
              <a:rPr lang="en-US" sz="2000" dirty="0"/>
              <a:t>Develop hardware requirements based on stakeholder needs</a:t>
            </a:r>
          </a:p>
          <a:p>
            <a:pPr marL="0" indent="0">
              <a:buNone/>
            </a:pPr>
            <a:r>
              <a:rPr lang="en-US" sz="2400" dirty="0"/>
              <a:t>Task 3: Identify and Assess Existing Tools – </a:t>
            </a:r>
            <a:r>
              <a:rPr lang="en-US" sz="2400" u="sng" dirty="0"/>
              <a:t>Completed</a:t>
            </a:r>
          </a:p>
          <a:p>
            <a:pPr lvl="1"/>
            <a:r>
              <a:rPr lang="en-US" sz="2000" dirty="0"/>
              <a:t>Perform a market survey of existing hardware and software options</a:t>
            </a:r>
          </a:p>
          <a:p>
            <a:pPr marL="0" indent="0">
              <a:buNone/>
            </a:pPr>
            <a:r>
              <a:rPr lang="en-US" sz="2400" dirty="0"/>
              <a:t>Task 4: Determine if Market Tools Work – (3/22/24)</a:t>
            </a:r>
          </a:p>
          <a:p>
            <a:pPr lvl="1"/>
            <a:r>
              <a:rPr lang="en-US" sz="2000" dirty="0"/>
              <a:t>Determine if one or more of the existing tools on the market can support the above requirements</a:t>
            </a:r>
          </a:p>
          <a:p>
            <a:pPr marL="0" indent="0">
              <a:buNone/>
            </a:pPr>
            <a:r>
              <a:rPr lang="en-US" sz="2400" dirty="0"/>
              <a:t>Task 5: Final Report – (3/28/24)</a:t>
            </a:r>
          </a:p>
          <a:p>
            <a:pPr lvl="1"/>
            <a:r>
              <a:rPr lang="en-US" sz="2000" dirty="0"/>
              <a:t>Prepare final report with conclusions and recommendations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850" y="233380"/>
            <a:ext cx="10515600" cy="828942"/>
          </a:xfrm>
        </p:spPr>
        <p:txBody>
          <a:bodyPr/>
          <a:lstStyle/>
          <a:p>
            <a:r>
              <a:rPr lang="en-US" sz="4400" dirty="0"/>
              <a:t>Project Tasks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362631" y="6524510"/>
            <a:ext cx="2743200" cy="365125"/>
          </a:xfrm>
        </p:spPr>
        <p:txBody>
          <a:bodyPr/>
          <a:lstStyle/>
          <a:p>
            <a:fld id="{A916C171-007E-46CF-80D5-F89E015BD61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129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Handheld computer				Rugged Laptop (shown without optional strap)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9850" y="233380"/>
            <a:ext cx="10515600" cy="828942"/>
          </a:xfrm>
        </p:spPr>
        <p:txBody>
          <a:bodyPr/>
          <a:lstStyle/>
          <a:p>
            <a:r>
              <a:rPr lang="en-US" sz="4400" dirty="0"/>
              <a:t>Hardware Options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362631" y="6524510"/>
            <a:ext cx="2743200" cy="365125"/>
          </a:xfrm>
        </p:spPr>
        <p:txBody>
          <a:bodyPr/>
          <a:lstStyle/>
          <a:p>
            <a:fld id="{A916C171-007E-46CF-80D5-F89E015BD616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 descr="Intermec / Honeywell CN75 Digitizer / Touchscreen Replacement REPAIR SERVICE - Picture 1 of 3">
            <a:extLst>
              <a:ext uri="{FF2B5EF4-FFF2-40B4-BE49-F238E27FC236}">
                <a16:creationId xmlns:a16="http://schemas.microsoft.com/office/drawing/2014/main" id="{C7D423F3-A92D-4EF9-B3CB-46F8F20AC31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73" y="1458838"/>
            <a:ext cx="3124200" cy="476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rt10 gallery image">
            <a:extLst>
              <a:ext uri="{FF2B5EF4-FFF2-40B4-BE49-F238E27FC236}">
                <a16:creationId xmlns:a16="http://schemas.microsoft.com/office/drawing/2014/main" id="{BD164C22-99E7-4CF3-8ADE-7774DB090D6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1844" y="1701543"/>
            <a:ext cx="5943600" cy="39484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2292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Collaboration with NAVSEA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362631" y="6524510"/>
            <a:ext cx="2743200" cy="365125"/>
          </a:xfrm>
        </p:spPr>
        <p:txBody>
          <a:bodyPr/>
          <a:lstStyle/>
          <a:p>
            <a:fld id="{A916C171-007E-46CF-80D5-F89E015BD616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69850" y="1130178"/>
            <a:ext cx="11550650" cy="5091160"/>
          </a:xfrm>
        </p:spPr>
        <p:txBody>
          <a:bodyPr>
            <a:normAutofit/>
          </a:bodyPr>
          <a:lstStyle/>
          <a:p>
            <a:r>
              <a:rPr lang="en-US" dirty="0"/>
              <a:t>MBPS data input needs formed a significant part of the system requirements effort in Tasks 1 and 2</a:t>
            </a:r>
          </a:p>
          <a:p>
            <a:r>
              <a:rPr lang="en-US" dirty="0"/>
              <a:t>Project team benefitted from MBPS pilot activity (funded by the Navy) to understand data input requirements</a:t>
            </a:r>
          </a:p>
          <a:p>
            <a:r>
              <a:rPr lang="en-US" dirty="0"/>
              <a:t>Project team has pursued dialogue with NAVSEA throughout project execution, but they have been busy with MBPS software changes</a:t>
            </a:r>
          </a:p>
        </p:txBody>
      </p:sp>
    </p:spTree>
    <p:extLst>
      <p:ext uri="{BB962C8B-B14F-4D97-AF65-F5344CB8AC3E}">
        <p14:creationId xmlns:p14="http://schemas.microsoft.com/office/powerpoint/2010/main" val="2603699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Status: Project nearing completion</a:t>
            </a:r>
          </a:p>
          <a:p>
            <a:pPr lvl="1"/>
            <a:r>
              <a:rPr lang="en-US" dirty="0"/>
              <a:t>Software requirements are well-defined from MBPS pilot testing</a:t>
            </a:r>
          </a:p>
          <a:p>
            <a:pPr lvl="1"/>
            <a:r>
              <a:rPr lang="en-US" dirty="0"/>
              <a:t>Two primary hardware options are established (handheld computer or rugged tablet with optional strap)</a:t>
            </a:r>
          </a:p>
          <a:p>
            <a:pPr lvl="1"/>
            <a:r>
              <a:rPr lang="en-US" dirty="0"/>
              <a:t>No market tool is a perfect fit “out of the box” to meet shipyard needs </a:t>
            </a:r>
          </a:p>
          <a:p>
            <a:pPr lvl="1"/>
            <a:r>
              <a:rPr lang="en-US" dirty="0"/>
              <a:t>Task 4 report and final report will be completed this month</a:t>
            </a:r>
          </a:p>
          <a:p>
            <a:r>
              <a:rPr lang="en-US" dirty="0"/>
              <a:t>Next steps</a:t>
            </a:r>
          </a:p>
          <a:p>
            <a:pPr lvl="1"/>
            <a:r>
              <a:rPr lang="en-US" dirty="0"/>
              <a:t>Follow-on funding for software development will be sought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362631" y="6524510"/>
            <a:ext cx="2743200" cy="365125"/>
          </a:xfrm>
        </p:spPr>
        <p:txBody>
          <a:bodyPr/>
          <a:lstStyle/>
          <a:p>
            <a:fld id="{A916C171-007E-46CF-80D5-F89E015BD61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202219"/>
      </p:ext>
    </p:extLst>
  </p:cSld>
  <p:clrMapOvr>
    <a:masterClrMapping/>
  </p:clrMapOvr>
</p:sld>
</file>

<file path=ppt/theme/theme1.xml><?xml version="1.0" encoding="utf-8"?>
<a:theme xmlns:a="http://schemas.openxmlformats.org/drawingml/2006/main" name="NSRP Head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D9AA77-0F3F-4E26-9B32-E48D47761254}" vid="{F0B499CC-BD85-4F84-953C-0FF751E7C62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Round 1 White Papers_DRAFT NL</Template>
  <TotalTime>6638</TotalTime>
  <Words>541</Words>
  <Application>Microsoft Office PowerPoint</Application>
  <PresentationFormat>Widescreen</PresentationFormat>
  <Paragraphs>83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Segoe UI</vt:lpstr>
      <vt:lpstr>Times New Roman</vt:lpstr>
      <vt:lpstr>NSRP Header</vt:lpstr>
      <vt:lpstr>Equipment Sight/Site Validation Tool</vt:lpstr>
      <vt:lpstr>Problem Statement</vt:lpstr>
      <vt:lpstr>Goals and Long-Term Objective</vt:lpstr>
      <vt:lpstr>Project Team</vt:lpstr>
      <vt:lpstr>Team Responsibilities</vt:lpstr>
      <vt:lpstr>Project Tasks</vt:lpstr>
      <vt:lpstr>Hardware Options</vt:lpstr>
      <vt:lpstr>Collaboration with NAVSEA</vt:lpstr>
      <vt:lpstr>Summary</vt:lpstr>
      <vt:lpstr>Questions?</vt:lpstr>
    </vt:vector>
  </TitlesOfParts>
  <Company>SCRA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Laney, Nicholas</dc:creator>
  <cp:lastModifiedBy>Lacharite, Paula J (HII-Ingalls)</cp:lastModifiedBy>
  <cp:revision>152</cp:revision>
  <cp:lastPrinted>2023-02-20T20:30:54Z</cp:lastPrinted>
  <dcterms:created xsi:type="dcterms:W3CDTF">2019-02-28T12:25:49Z</dcterms:created>
  <dcterms:modified xsi:type="dcterms:W3CDTF">2024-03-04T22:03:45Z</dcterms:modified>
</cp:coreProperties>
</file>