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9" r:id="rId5"/>
    <p:sldId id="258" r:id="rId6"/>
    <p:sldId id="264" r:id="rId7"/>
    <p:sldId id="261" r:id="rId8"/>
    <p:sldId id="262" r:id="rId9"/>
    <p:sldId id="263" r:id="rId10"/>
    <p:sldId id="265" r:id="rId11"/>
    <p:sldId id="266" r:id="rId12"/>
    <p:sldId id="267" r:id="rId13"/>
    <p:sldId id="268" r:id="rId14"/>
    <p:sldId id="269" r:id="rId15"/>
    <p:sldId id="270" r:id="rId16"/>
    <p:sldId id="260" r:id="rId17"/>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28">
          <p15:clr>
            <a:srgbClr val="A4A3A4"/>
          </p15:clr>
        </p15:guide>
        <p15:guide id="3" pos="2880">
          <p15:clr>
            <a:srgbClr val="A4A3A4"/>
          </p15:clr>
        </p15:guide>
        <p15:guide id="4" pos="5644">
          <p15:clr>
            <a:srgbClr val="A4A3A4"/>
          </p15:clr>
        </p15:guide>
        <p15:guide id="5" pos="116">
          <p15:clr>
            <a:srgbClr val="A4A3A4"/>
          </p15:clr>
        </p15:guide>
        <p15:guide id="6" pos="3756">
          <p15:clr>
            <a:srgbClr val="A4A3A4"/>
          </p15:clr>
        </p15:guide>
        <p15:guide id="7" pos="192">
          <p15:clr>
            <a:srgbClr val="A4A3A4"/>
          </p15:clr>
        </p15:guide>
        <p15:guide id="8" pos="1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009BFA"/>
    <a:srgbClr val="006AAC"/>
    <a:srgbClr val="006FB4"/>
    <a:srgbClr val="005F9A"/>
    <a:srgbClr val="003E64"/>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4660"/>
  </p:normalViewPr>
  <p:slideViewPr>
    <p:cSldViewPr snapToGrid="0">
      <p:cViewPr varScale="1">
        <p:scale>
          <a:sx n="80" d="100"/>
          <a:sy n="80" d="100"/>
        </p:scale>
        <p:origin x="348" y="76"/>
      </p:cViewPr>
      <p:guideLst>
        <p:guide orient="horz" pos="2160"/>
        <p:guide orient="horz" pos="628"/>
        <p:guide pos="2880"/>
        <p:guide pos="5644"/>
        <p:guide pos="116"/>
        <p:guide pos="3756"/>
        <p:guide pos="192"/>
        <p:guide pos="1816"/>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96E06FD-0E9C-4607-8685-6862B307534D}" type="datetimeFigureOut">
              <a:rPr lang="en-US" smtClean="0"/>
              <a:t>3/14/2023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B460F2D-5361-4B43-AEF5-521A9608E6E6}" type="slidenum">
              <a:rPr lang="en-US" smtClean="0"/>
              <a:t>‹#›</a:t>
            </a:fld>
            <a:endParaRPr lang="en-US"/>
          </a:p>
        </p:txBody>
      </p:sp>
    </p:spTree>
    <p:extLst>
      <p:ext uri="{BB962C8B-B14F-4D97-AF65-F5344CB8AC3E}">
        <p14:creationId xmlns:p14="http://schemas.microsoft.com/office/powerpoint/2010/main" val="413120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946562534"/>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139"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dirty="0">
              <a:solidFill>
                <a:prstClr val="white">
                  <a:lumMod val="65000"/>
                </a:prstClr>
              </a:solidFill>
            </a:endParaRPr>
          </a:p>
        </p:txBody>
      </p:sp>
      <p:sp>
        <p:nvSpPr>
          <p:cNvPr id="5" name="Title 1"/>
          <p:cNvSpPr>
            <a:spLocks noGrp="1"/>
          </p:cNvSpPr>
          <p:nvPr>
            <p:ph type="title"/>
          </p:nvPr>
        </p:nvSpPr>
        <p:spPr>
          <a:xfrm>
            <a:off x="130810" y="111760"/>
            <a:ext cx="8229600" cy="579120"/>
          </a:xfrm>
        </p:spPr>
        <p:txBody>
          <a:bodyPr/>
          <a:lstStyle/>
          <a:p>
            <a:r>
              <a:rPr lang="en-US" dirty="0"/>
              <a:t>Click to edit Master title style</a:t>
            </a:r>
          </a:p>
        </p:txBody>
      </p:sp>
      <p:sp>
        <p:nvSpPr>
          <p:cNvPr id="8" name="Content Placeholder 7"/>
          <p:cNvSpPr>
            <a:spLocks noGrp="1"/>
          </p:cNvSpPr>
          <p:nvPr>
            <p:ph sz="quarter" idx="13"/>
          </p:nvPr>
        </p:nvSpPr>
        <p:spPr>
          <a:xfrm>
            <a:off x="184150" y="996950"/>
            <a:ext cx="8775700"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609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00595231"/>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16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CFB9C48-8570-4FA7-9D2A-89D9FD33243E}" type="datetime1">
              <a:rPr lang="en-US" smtClean="0">
                <a:solidFill>
                  <a:prstClr val="white">
                    <a:lumMod val="65000"/>
                  </a:prstClr>
                </a:solidFill>
              </a:rPr>
              <a:t>3/14/2023</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10" name="Rectangle 9"/>
          <p:cNvSpPr/>
          <p:nvPr userDrawn="1"/>
        </p:nvSpPr>
        <p:spPr>
          <a:xfrm>
            <a:off x="0" y="6054571"/>
            <a:ext cx="9144000" cy="4358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Placeholder 8"/>
          <p:cNvSpPr>
            <a:spLocks noGrp="1"/>
          </p:cNvSpPr>
          <p:nvPr>
            <p:ph type="body" sz="quarter" idx="16" hasCustomPrompt="1"/>
          </p:nvPr>
        </p:nvSpPr>
        <p:spPr>
          <a:xfrm>
            <a:off x="222251" y="6063449"/>
            <a:ext cx="8699500" cy="435892"/>
          </a:xfrm>
        </p:spPr>
        <p:txBody>
          <a:bodyPr anchor="ctr"/>
          <a:lstStyle>
            <a:lvl1pPr marL="0" indent="0" algn="ctr">
              <a:buNone/>
              <a:defRPr b="1" i="1">
                <a:solidFill>
                  <a:schemeClr val="bg2">
                    <a:lumMod val="25000"/>
                  </a:schemeClr>
                </a:solidFill>
              </a:defRPr>
            </a:lvl1pPr>
          </a:lstStyle>
          <a:p>
            <a:pPr lvl="0"/>
            <a:r>
              <a:rPr lang="en-US" dirty="0"/>
              <a:t>Click to edit takeaway text | 24 </a:t>
            </a:r>
            <a:r>
              <a:rPr lang="en-US" dirty="0" err="1"/>
              <a:t>pt</a:t>
            </a:r>
            <a:r>
              <a:rPr lang="en-US" dirty="0"/>
              <a:t>, Arial</a:t>
            </a:r>
          </a:p>
        </p:txBody>
      </p:sp>
      <p:sp>
        <p:nvSpPr>
          <p:cNvPr id="8" name="Content Placeholder 7"/>
          <p:cNvSpPr>
            <a:spLocks noGrp="1"/>
          </p:cNvSpPr>
          <p:nvPr>
            <p:ph sz="quarter" idx="17"/>
          </p:nvPr>
        </p:nvSpPr>
        <p:spPr>
          <a:xfrm>
            <a:off x="184150" y="996950"/>
            <a:ext cx="8775700" cy="420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21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910" y="3513546"/>
            <a:ext cx="8229600" cy="579120"/>
          </a:xfrm>
        </p:spPr>
        <p:txBody>
          <a:bodyPr/>
          <a:lstStyle>
            <a:lvl1pPr>
              <a:defRPr b="0">
                <a:solidFill>
                  <a:schemeClr val="tx1"/>
                </a:solidFill>
              </a:defRPr>
            </a:lvl1pPr>
          </a:lstStyle>
          <a:p>
            <a:endParaRPr lang="en-US" dirty="0"/>
          </a:p>
        </p:txBody>
      </p:sp>
      <p:sp>
        <p:nvSpPr>
          <p:cNvPr id="6" name="Title 1"/>
          <p:cNvSpPr txBox="1">
            <a:spLocks/>
          </p:cNvSpPr>
          <p:nvPr userDrawn="1"/>
        </p:nvSpPr>
        <p:spPr>
          <a:xfrm>
            <a:off x="283210" y="2867660"/>
            <a:ext cx="8229600" cy="57912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4" name="Text Placeholder 3"/>
          <p:cNvSpPr>
            <a:spLocks noGrp="1"/>
          </p:cNvSpPr>
          <p:nvPr>
            <p:ph type="body" sz="quarter" idx="10"/>
          </p:nvPr>
        </p:nvSpPr>
        <p:spPr>
          <a:xfrm>
            <a:off x="317500" y="2590800"/>
            <a:ext cx="8140700" cy="622300"/>
          </a:xfrm>
        </p:spPr>
        <p:txBody>
          <a:bodyPr>
            <a:normAutofit/>
          </a:bodyPr>
          <a:lstStyle>
            <a:lvl1pPr marL="0" indent="0">
              <a:buFontTx/>
              <a:buNone/>
              <a:defRPr sz="2600" b="1"/>
            </a:lvl1pPr>
          </a:lstStyle>
          <a:p>
            <a:pPr lvl="0"/>
            <a:r>
              <a:rPr lang="en-US" dirty="0"/>
              <a:t>Click to edit Master text styles</a:t>
            </a:r>
          </a:p>
        </p:txBody>
      </p:sp>
    </p:spTree>
    <p:extLst>
      <p:ext uri="{BB962C8B-B14F-4D97-AF65-F5344CB8AC3E}">
        <p14:creationId xmlns:p14="http://schemas.microsoft.com/office/powerpoint/2010/main" val="197927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40397011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92" name="think-cell Slide" r:id="rId8" imgW="216" imgH="216" progId="TCLayout.ActiveDocument.1">
                  <p:embed/>
                </p:oleObj>
              </mc:Choice>
              <mc:Fallback>
                <p:oleObj name="think-cell Slide" r:id="rId8" imgW="216" imgH="216" progId="TCLayout.ActiveDocument.1">
                  <p:embed/>
                  <p:pic>
                    <p:nvPicPr>
                      <p:cNvPr id="0" name=""/>
                      <p:cNvPicPr/>
                      <p:nvPr/>
                    </p:nvPicPr>
                    <p:blipFill>
                      <a:blip r:embed="rId9"/>
                      <a:stretch>
                        <a:fillRect/>
                      </a:stretch>
                    </p:blipFill>
                    <p:spPr>
                      <a:xfrm>
                        <a:off x="1589" y="1590"/>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30810" y="111760"/>
            <a:ext cx="8229600" cy="5791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4150" y="996950"/>
            <a:ext cx="87757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9836" y="6489522"/>
            <a:ext cx="2133600" cy="365125"/>
          </a:xfrm>
          <a:prstGeom prst="rect">
            <a:avLst/>
          </a:prstGeom>
        </p:spPr>
        <p:txBody>
          <a:bodyPr vert="horz" lIns="91440" tIns="45720" rIns="91440" bIns="45720" rtlCol="0" anchor="ctr"/>
          <a:lstStyle>
            <a:lvl1pPr algn="l">
              <a:defRPr sz="900">
                <a:solidFill>
                  <a:schemeClr val="bg1">
                    <a:lumMod val="65000"/>
                  </a:schemeClr>
                </a:solidFill>
                <a:latin typeface="Arial Narrow" panose="020B0606020202030204" pitchFamily="34" charset="0"/>
              </a:defRPr>
            </a:lvl1pPr>
          </a:lstStyle>
          <a:p>
            <a:fld id="{E1C1264A-4030-4488-A5E2-04715CDFD40F}" type="datetime1">
              <a:rPr lang="en-US" smtClean="0">
                <a:solidFill>
                  <a:prstClr val="white">
                    <a:lumMod val="65000"/>
                  </a:prstClr>
                </a:solidFill>
              </a:rPr>
              <a:t>3/14/2023</a:t>
            </a:fld>
            <a:endParaRPr lang="en-US" dirty="0">
              <a:solidFill>
                <a:prstClr val="white">
                  <a:lumMod val="65000"/>
                </a:prstClr>
              </a:solidFill>
            </a:endParaRPr>
          </a:p>
        </p:txBody>
      </p:sp>
      <p:sp>
        <p:nvSpPr>
          <p:cNvPr id="5" name="Footer Placeholder 4"/>
          <p:cNvSpPr>
            <a:spLocks noGrp="1"/>
          </p:cNvSpPr>
          <p:nvPr>
            <p:ph type="ftr" sz="quarter" idx="3"/>
          </p:nvPr>
        </p:nvSpPr>
        <p:spPr>
          <a:xfrm>
            <a:off x="2458720" y="6488432"/>
            <a:ext cx="4221480" cy="365125"/>
          </a:xfrm>
          <a:prstGeom prst="rect">
            <a:avLst/>
          </a:prstGeom>
        </p:spPr>
        <p:txBody>
          <a:bodyPr vert="horz" lIns="91440" tIns="45720" rIns="91440" bIns="45720" rtlCol="0" anchor="ctr"/>
          <a:lstStyle>
            <a:lvl1pPr algn="ctr">
              <a:defRPr sz="900">
                <a:solidFill>
                  <a:schemeClr val="bg1">
                    <a:lumMod val="65000"/>
                  </a:schemeClr>
                </a:solidFill>
                <a:latin typeface="Arial Narrow" panose="020B0606020202030204" pitchFamily="34" charset="0"/>
              </a:defRPr>
            </a:lvl1pPr>
          </a:lstStyle>
          <a:p>
            <a:r>
              <a:rPr lang="en-US" dirty="0">
                <a:solidFill>
                  <a:prstClr val="white">
                    <a:lumMod val="65000"/>
                  </a:prstClr>
                </a:solidFill>
              </a:rPr>
              <a:t>© 2017  BLUCHER | Confidential &amp; Proprietary</a:t>
            </a:r>
          </a:p>
        </p:txBody>
      </p:sp>
      <p:sp>
        <p:nvSpPr>
          <p:cNvPr id="6" name="Slide Number Placeholder 5"/>
          <p:cNvSpPr>
            <a:spLocks noGrp="1"/>
          </p:cNvSpPr>
          <p:nvPr>
            <p:ph type="sldNum" sz="quarter" idx="4"/>
          </p:nvPr>
        </p:nvSpPr>
        <p:spPr>
          <a:xfrm>
            <a:off x="6910070" y="6483352"/>
            <a:ext cx="2133600" cy="365125"/>
          </a:xfrm>
          <a:prstGeom prst="rect">
            <a:avLst/>
          </a:prstGeom>
        </p:spPr>
        <p:txBody>
          <a:bodyPr vert="horz" lIns="91440" tIns="45720" rIns="91440" bIns="45720" rtlCol="0" anchor="ctr"/>
          <a:lstStyle>
            <a:lvl1pPr algn="r">
              <a:defRPr sz="900">
                <a:solidFill>
                  <a:schemeClr val="bg1">
                    <a:lumMod val="65000"/>
                  </a:schemeClr>
                </a:solidFill>
                <a:latin typeface="Arial Narrow" panose="020B0606020202030204" pitchFamily="34" charset="0"/>
              </a:defRPr>
            </a:lvl1pPr>
          </a:lstStyle>
          <a:p>
            <a:fld id="{F777368C-8B0E-4F2E-9B60-69D9F9B239AF}"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5717089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600" b="1" kern="1200">
          <a:solidFill>
            <a:schemeClr val="bg1"/>
          </a:solidFill>
          <a:latin typeface="Arial" panose="020B0604020202020204" pitchFamily="34" charset="0"/>
          <a:ea typeface="+mj-ea"/>
          <a:cs typeface="Arial" panose="020B0604020202020204" pitchFamily="34" charset="0"/>
        </a:defRPr>
      </a:lvl1pPr>
    </p:titleStyle>
    <p:bodyStyle>
      <a:lvl1pPr marL="230188" indent="-230188" algn="l" defTabSz="914400" rtl="0" eaLnBrk="1" latinLnBrk="0" hangingPunct="1">
        <a:spcBef>
          <a:spcPts val="300"/>
        </a:spcBef>
        <a:spcAft>
          <a:spcPts val="600"/>
        </a:spcAft>
        <a:buClr>
          <a:schemeClr val="tx2">
            <a:lumMod val="75000"/>
          </a:schemeClr>
        </a:buClr>
        <a:buSzPct val="110000"/>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61963" indent="-177800" algn="l" defTabSz="914400" rtl="0" eaLnBrk="1" latinLnBrk="0" hangingPunct="1">
        <a:spcBef>
          <a:spcPts val="300"/>
        </a:spcBef>
        <a:spcAft>
          <a:spcPts val="600"/>
        </a:spcAft>
        <a:buClr>
          <a:schemeClr val="tx2">
            <a:lumMod val="75000"/>
          </a:schemeClr>
        </a:buClr>
        <a:buSzPct val="8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2625" indent="-220663" algn="l" defTabSz="914400" rtl="0" eaLnBrk="1" latinLnBrk="0" hangingPunct="1">
        <a:spcBef>
          <a:spcPts val="300"/>
        </a:spcBef>
        <a:spcAft>
          <a:spcPts val="600"/>
        </a:spcAft>
        <a:buClr>
          <a:schemeClr val="tx2">
            <a:lumMod val="75000"/>
          </a:schemeClr>
        </a:buClr>
        <a:buSzPct val="75000"/>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60425" indent="-176213" algn="l" defTabSz="914400" rtl="0" eaLnBrk="1" latinLnBrk="0" hangingPunct="1">
        <a:spcBef>
          <a:spcPts val="300"/>
        </a:spcBef>
        <a:spcAft>
          <a:spcPts val="600"/>
        </a:spcAft>
        <a:buClr>
          <a:schemeClr val="tx2">
            <a:lumMod val="75000"/>
          </a:schemeClr>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0288" indent="-169863" algn="l" defTabSz="914400" rtl="0" eaLnBrk="1" latinLnBrk="0" hangingPunct="1">
        <a:spcBef>
          <a:spcPts val="300"/>
        </a:spcBef>
        <a:spcAft>
          <a:spcPts val="600"/>
        </a:spcAft>
        <a:buClr>
          <a:schemeClr val="tx2">
            <a:lumMod val="75000"/>
          </a:schemeClr>
        </a:buClr>
        <a:buSzPct val="80000"/>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1.emf"/><Relationship Id="rId10" Type="http://schemas.openxmlformats.org/officeDocument/2006/relationships/image" Target="../media/image13.jpeg"/><Relationship Id="rId4" Type="http://schemas.openxmlformats.org/officeDocument/2006/relationships/oleObject" Target="../embeddings/oleObject7.bin"/><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3210" y="3513546"/>
            <a:ext cx="8229600" cy="579120"/>
          </a:xfrm>
        </p:spPr>
        <p:txBody>
          <a:bodyPr/>
          <a:lstStyle/>
          <a:p>
            <a:pPr algn="ctr"/>
            <a:r>
              <a:rPr lang="en-US" dirty="0"/>
              <a:t>Stainless Steel, Push-Fit Drainage Systems</a:t>
            </a:r>
          </a:p>
        </p:txBody>
      </p:sp>
      <p:sp>
        <p:nvSpPr>
          <p:cNvPr id="2" name="Date Placeholder 1"/>
          <p:cNvSpPr>
            <a:spLocks noGrp="1"/>
          </p:cNvSpPr>
          <p:nvPr>
            <p:ph type="dt" sz="half" idx="4294967295"/>
          </p:nvPr>
        </p:nvSpPr>
        <p:spPr>
          <a:xfrm>
            <a:off x="0" y="6489700"/>
            <a:ext cx="2133600" cy="365125"/>
          </a:xfrm>
        </p:spPr>
        <p:txBody>
          <a:bodyPr/>
          <a:lstStyle/>
          <a:p>
            <a:fld id="{5A7BF994-BC8A-4FDF-A78C-76D3EF76141E}" type="datetime1">
              <a:rPr lang="en-US" smtClean="0">
                <a:solidFill>
                  <a:prstClr val="white">
                    <a:lumMod val="65000"/>
                  </a:prstClr>
                </a:solidFill>
              </a:rPr>
              <a:t>3/14/2023</a:t>
            </a:fld>
            <a:endParaRPr lang="en-US" dirty="0">
              <a:solidFill>
                <a:prstClr val="white">
                  <a:lumMod val="65000"/>
                </a:prstClr>
              </a:solidFill>
            </a:endParaRPr>
          </a:p>
        </p:txBody>
      </p:sp>
      <p:sp>
        <p:nvSpPr>
          <p:cNvPr id="4" name="Slide Number Placeholder 3"/>
          <p:cNvSpPr>
            <a:spLocks noGrp="1"/>
          </p:cNvSpPr>
          <p:nvPr>
            <p:ph type="sldNum" sz="quarter" idx="4294967295"/>
          </p:nvPr>
        </p:nvSpPr>
        <p:spPr>
          <a:xfrm>
            <a:off x="7010400" y="6483350"/>
            <a:ext cx="2133600" cy="365125"/>
          </a:xfrm>
        </p:spPr>
        <p:txBody>
          <a:bodyPr/>
          <a:lstStyle/>
          <a:p>
            <a:fld id="{F777368C-8B0E-4F2E-9B60-69D9F9B239AF}" type="slidenum">
              <a:rPr lang="en-US" smtClean="0">
                <a:solidFill>
                  <a:prstClr val="white">
                    <a:lumMod val="65000"/>
                  </a:prstClr>
                </a:solidFill>
              </a:rPr>
              <a:pPr/>
              <a:t>1</a:t>
            </a:fld>
            <a:endParaRPr lang="en-US" dirty="0">
              <a:solidFill>
                <a:prstClr val="white">
                  <a:lumMod val="6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435" y="-1081088"/>
            <a:ext cx="4452939" cy="4452939"/>
          </a:xfrm>
          <a:prstGeom prst="rect">
            <a:avLst/>
          </a:prstGeom>
        </p:spPr>
      </p:pic>
    </p:spTree>
    <p:extLst>
      <p:ext uri="{BB962C8B-B14F-4D97-AF65-F5344CB8AC3E}">
        <p14:creationId xmlns:p14="http://schemas.microsoft.com/office/powerpoint/2010/main" val="102635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4841388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8"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10</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Impact - Cost</a:t>
            </a:r>
          </a:p>
        </p:txBody>
      </p:sp>
      <p:sp>
        <p:nvSpPr>
          <p:cNvPr id="7" name="Content Placeholder 6"/>
          <p:cNvSpPr>
            <a:spLocks noGrp="1"/>
          </p:cNvSpPr>
          <p:nvPr>
            <p:ph sz="quarter" idx="13"/>
          </p:nvPr>
        </p:nvSpPr>
        <p:spPr>
          <a:xfrm>
            <a:off x="212725" y="768350"/>
            <a:ext cx="7702550" cy="5651499"/>
          </a:xfrm>
        </p:spPr>
        <p:txBody>
          <a:bodyPr>
            <a:normAutofit/>
          </a:bodyPr>
          <a:lstStyle/>
          <a:p>
            <a:pPr marL="0" indent="0">
              <a:buNone/>
            </a:pPr>
            <a:r>
              <a:rPr lang="en-US" b="1" dirty="0"/>
              <a:t>Case Study – Keppel Shipyard (Singapore)</a:t>
            </a:r>
          </a:p>
          <a:p>
            <a:pPr lvl="1"/>
            <a:endParaRPr lang="en-US" sz="1400" dirty="0">
              <a:solidFill>
                <a:schemeClr val="tx2"/>
              </a:solidFill>
            </a:endParaRPr>
          </a:p>
          <a:p>
            <a:pPr marL="0" indent="0">
              <a:buNone/>
            </a:pPr>
            <a:r>
              <a:rPr lang="en-US" b="1" dirty="0">
                <a:solidFill>
                  <a:schemeClr val="tx2"/>
                </a:solidFill>
              </a:rPr>
              <a:t> </a:t>
            </a:r>
          </a:p>
        </p:txBody>
      </p: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89" y="1213685"/>
            <a:ext cx="5586411" cy="529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1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519451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7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11</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Impact - Cost</a:t>
            </a:r>
          </a:p>
        </p:txBody>
      </p:sp>
      <p:sp>
        <p:nvSpPr>
          <p:cNvPr id="7" name="Content Placeholder 6"/>
          <p:cNvSpPr>
            <a:spLocks noGrp="1"/>
          </p:cNvSpPr>
          <p:nvPr>
            <p:ph sz="quarter" idx="13"/>
          </p:nvPr>
        </p:nvSpPr>
        <p:spPr>
          <a:xfrm>
            <a:off x="212725" y="768350"/>
            <a:ext cx="7702550" cy="5651499"/>
          </a:xfrm>
        </p:spPr>
        <p:txBody>
          <a:bodyPr>
            <a:normAutofit/>
          </a:bodyPr>
          <a:lstStyle/>
          <a:p>
            <a:pPr marL="0" indent="0">
              <a:buNone/>
            </a:pPr>
            <a:r>
              <a:rPr lang="en-US" b="1" dirty="0"/>
              <a:t>Case Study – Keppel Shipyard (Singapore)</a:t>
            </a:r>
          </a:p>
          <a:p>
            <a:pPr lvl="1"/>
            <a:endParaRPr lang="en-US" sz="1400" dirty="0">
              <a:solidFill>
                <a:schemeClr val="tx2"/>
              </a:solidFill>
            </a:endParaRPr>
          </a:p>
          <a:p>
            <a:pPr marL="0" indent="0">
              <a:buNone/>
            </a:pPr>
            <a:r>
              <a:rPr lang="en-US" b="1" dirty="0">
                <a:solidFill>
                  <a:schemeClr val="tx2"/>
                </a:solidFill>
              </a:rPr>
              <a:t> </a:t>
            </a:r>
          </a:p>
        </p:txBody>
      </p:sp>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943" y="1233836"/>
            <a:ext cx="8349858" cy="526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75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004489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99"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12</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What next?</a:t>
            </a:r>
          </a:p>
        </p:txBody>
      </p:sp>
      <p:sp>
        <p:nvSpPr>
          <p:cNvPr id="7" name="Content Placeholder 6"/>
          <p:cNvSpPr>
            <a:spLocks noGrp="1"/>
          </p:cNvSpPr>
          <p:nvPr>
            <p:ph sz="quarter" idx="13"/>
          </p:nvPr>
        </p:nvSpPr>
        <p:spPr>
          <a:xfrm>
            <a:off x="212724" y="768350"/>
            <a:ext cx="8531225" cy="5651499"/>
          </a:xfrm>
        </p:spPr>
        <p:txBody>
          <a:bodyPr>
            <a:normAutofit/>
          </a:bodyPr>
          <a:lstStyle/>
          <a:p>
            <a:pPr marL="0" indent="0">
              <a:buNone/>
            </a:pPr>
            <a:r>
              <a:rPr lang="en-US" b="1" dirty="0"/>
              <a:t>NSRP</a:t>
            </a:r>
          </a:p>
          <a:p>
            <a:r>
              <a:rPr lang="en-US" sz="1800" dirty="0"/>
              <a:t>Goal: to receive NAVSEA approval to use Blücher on all surface combat and support vessels for as wide an application range as possible (including but not limited to CVN, DDG, LCS, FFG, etc.)</a:t>
            </a:r>
          </a:p>
          <a:p>
            <a:endParaRPr lang="en-US" sz="1800" dirty="0"/>
          </a:p>
          <a:p>
            <a:pPr marL="0" indent="0">
              <a:buNone/>
            </a:pPr>
            <a:r>
              <a:rPr lang="en-US" sz="1800" dirty="0"/>
              <a:t>Current Status</a:t>
            </a:r>
          </a:p>
          <a:p>
            <a:r>
              <a:rPr lang="en-US" sz="1800" dirty="0"/>
              <a:t>Hi-Test labs contracted to perform shock and vibration testing</a:t>
            </a:r>
          </a:p>
          <a:p>
            <a:endParaRPr lang="en-US" sz="1800" dirty="0"/>
          </a:p>
          <a:p>
            <a:pPr marL="0" indent="0">
              <a:buNone/>
            </a:pPr>
            <a:r>
              <a:rPr lang="en-US" sz="1800" dirty="0"/>
              <a:t>How can you help?</a:t>
            </a:r>
          </a:p>
          <a:p>
            <a:r>
              <a:rPr lang="en-US" sz="1800" dirty="0"/>
              <a:t>Looking for shipyard partners to help define rigorous and thorough test set-up to ensure worst-case scenario testing</a:t>
            </a:r>
          </a:p>
          <a:p>
            <a:endParaRPr lang="en-US" sz="1800" dirty="0"/>
          </a:p>
          <a:p>
            <a:endParaRPr lang="en-US" sz="1800" dirty="0"/>
          </a:p>
          <a:p>
            <a:pPr lvl="1"/>
            <a:endParaRPr lang="en-US" sz="1400" dirty="0">
              <a:solidFill>
                <a:schemeClr val="tx2"/>
              </a:solidFill>
            </a:endParaRPr>
          </a:p>
          <a:p>
            <a:pPr marL="0" indent="0">
              <a:buNone/>
            </a:pPr>
            <a:r>
              <a:rPr lang="en-US" b="1" dirty="0">
                <a:solidFill>
                  <a:schemeClr val="tx2"/>
                </a:solidFill>
              </a:rPr>
              <a:t> </a:t>
            </a:r>
          </a:p>
        </p:txBody>
      </p:sp>
    </p:spTree>
    <p:extLst>
      <p:ext uri="{BB962C8B-B14F-4D97-AF65-F5344CB8AC3E}">
        <p14:creationId xmlns:p14="http://schemas.microsoft.com/office/powerpoint/2010/main" val="134337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Date Placeholder 2"/>
          <p:cNvSpPr>
            <a:spLocks noGrp="1"/>
          </p:cNvSpPr>
          <p:nvPr>
            <p:ph type="dt" sz="half" idx="10"/>
          </p:nvPr>
        </p:nvSpPr>
        <p:spPr/>
        <p:txBody>
          <a:bodyPr/>
          <a:lstStyle/>
          <a:p>
            <a:fld id="{FCFB9C48-8570-4FA7-9D2A-89D9FD33243E}" type="datetime1">
              <a:rPr lang="en-US" smtClean="0">
                <a:solidFill>
                  <a:prstClr val="white">
                    <a:lumMod val="65000"/>
                  </a:prstClr>
                </a:solidFill>
              </a:rPr>
              <a:t>3/14/2023</a:t>
            </a:fld>
            <a:endParaRPr lang="en-US">
              <a:solidFill>
                <a:prstClr val="white">
                  <a:lumMod val="65000"/>
                </a:prstClr>
              </a:solidFill>
            </a:endParaRPr>
          </a:p>
        </p:txBody>
      </p:sp>
      <p:sp>
        <p:nvSpPr>
          <p:cNvPr id="4" name="Footer Placeholder 3"/>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5" name="Slide Number Placeholder 4"/>
          <p:cNvSpPr>
            <a:spLocks noGrp="1"/>
          </p:cNvSpPr>
          <p:nvPr>
            <p:ph type="sldNum" sz="quarter" idx="12"/>
          </p:nvPr>
        </p:nvSpPr>
        <p:spPr/>
        <p:txBody>
          <a:bodyPr/>
          <a:lstStyle/>
          <a:p>
            <a:fld id="{F777368C-8B0E-4F2E-9B60-69D9F9B239AF}" type="slidenum">
              <a:rPr lang="en-US" smtClean="0">
                <a:solidFill>
                  <a:prstClr val="white">
                    <a:lumMod val="65000"/>
                  </a:prstClr>
                </a:solidFill>
              </a:rPr>
              <a:pPr/>
              <a:t>13</a:t>
            </a:fld>
            <a:endParaRPr lang="en-US">
              <a:solidFill>
                <a:prstClr val="white">
                  <a:lumMod val="65000"/>
                </a:prstClr>
              </a:solidFill>
            </a:endParaRPr>
          </a:p>
        </p:txBody>
      </p:sp>
      <p:sp>
        <p:nvSpPr>
          <p:cNvPr id="6" name="Text Placeholder 5"/>
          <p:cNvSpPr>
            <a:spLocks noGrp="1"/>
          </p:cNvSpPr>
          <p:nvPr>
            <p:ph type="body" sz="quarter" idx="16"/>
          </p:nvPr>
        </p:nvSpPr>
        <p:spPr/>
        <p:txBody>
          <a:bodyPr>
            <a:normAutofit lnSpcReduction="10000"/>
          </a:bodyPr>
          <a:lstStyle/>
          <a:p>
            <a:r>
              <a:rPr lang="en-US" dirty="0"/>
              <a:t>Blücher: a safe, proven solution saving time and money</a:t>
            </a:r>
          </a:p>
        </p:txBody>
      </p:sp>
      <p:sp>
        <p:nvSpPr>
          <p:cNvPr id="7" name="Content Placeholder 6"/>
          <p:cNvSpPr>
            <a:spLocks noGrp="1"/>
          </p:cNvSpPr>
          <p:nvPr>
            <p:ph sz="quarter" idx="17"/>
          </p:nvPr>
        </p:nvSpPr>
        <p:spPr/>
        <p:txBody>
          <a:bodyPr>
            <a:normAutofit/>
          </a:bodyPr>
          <a:lstStyle/>
          <a:p>
            <a:r>
              <a:rPr lang="en-US" sz="2000" dirty="0"/>
              <a:t>Welded drainage systems are no longer necessary when better solutions exist</a:t>
            </a:r>
          </a:p>
          <a:p>
            <a:r>
              <a:rPr lang="en-US" sz="2000" dirty="0"/>
              <a:t>Work with us as we take marine drainage into the future!</a:t>
            </a:r>
          </a:p>
          <a:p>
            <a:endParaRPr lang="en-US" sz="2000" dirty="0"/>
          </a:p>
          <a:p>
            <a:endParaRPr lang="en-US" sz="2000" dirty="0"/>
          </a:p>
          <a:p>
            <a:r>
              <a:rPr lang="en-US" sz="2000" dirty="0"/>
              <a:t>Further information:</a:t>
            </a:r>
          </a:p>
          <a:p>
            <a:pPr marL="285750" indent="-285750"/>
            <a:r>
              <a:rPr lang="da-DK" sz="1800" dirty="0"/>
              <a:t>http://www.blucher-marine.com</a:t>
            </a:r>
          </a:p>
          <a:p>
            <a:pPr marL="285750" indent="-285750"/>
            <a:r>
              <a:rPr lang="da-DK" sz="1800" dirty="0"/>
              <a:t>Alexander.Green@wattswater.com</a:t>
            </a:r>
          </a:p>
          <a:p>
            <a:pPr marL="285750" indent="-285750"/>
            <a:r>
              <a:rPr lang="da-DK" sz="1800" dirty="0"/>
              <a:t>417 459 1993</a:t>
            </a:r>
            <a:endParaRPr lang="en-US" sz="1800" dirty="0"/>
          </a:p>
        </p:txBody>
      </p:sp>
    </p:spTree>
    <p:extLst>
      <p:ext uri="{BB962C8B-B14F-4D97-AF65-F5344CB8AC3E}">
        <p14:creationId xmlns:p14="http://schemas.microsoft.com/office/powerpoint/2010/main" val="18518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5811258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0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2</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Success stories</a:t>
            </a:r>
          </a:p>
        </p:txBody>
      </p:sp>
      <p:sp>
        <p:nvSpPr>
          <p:cNvPr id="7" name="Content Placeholder 6"/>
          <p:cNvSpPr>
            <a:spLocks noGrp="1"/>
          </p:cNvSpPr>
          <p:nvPr>
            <p:ph sz="quarter" idx="13"/>
          </p:nvPr>
        </p:nvSpPr>
        <p:spPr>
          <a:xfrm>
            <a:off x="352424" y="5330826"/>
            <a:ext cx="8551864" cy="822324"/>
          </a:xfrm>
        </p:spPr>
        <p:txBody>
          <a:bodyPr>
            <a:normAutofit/>
          </a:bodyPr>
          <a:lstStyle/>
          <a:p>
            <a:r>
              <a:rPr lang="en-US" sz="1800" dirty="0"/>
              <a:t>What do these two vessels have in common (as well as 3000+ others)?</a:t>
            </a:r>
          </a:p>
          <a:p>
            <a:r>
              <a:rPr lang="en-US" sz="1800" dirty="0"/>
              <a:t>What would convince designers to move away from tried and tested solutions?</a:t>
            </a:r>
          </a:p>
        </p:txBody>
      </p:sp>
      <p:pic>
        <p:nvPicPr>
          <p:cNvPr id="6178" name="Picture 34"/>
          <p:cNvPicPr>
            <a:picLocks noChangeAspect="1" noChangeArrowheads="1"/>
          </p:cNvPicPr>
          <p:nvPr/>
        </p:nvPicPr>
        <p:blipFill rotWithShape="1">
          <a:blip r:embed="rId6">
            <a:extLst>
              <a:ext uri="{28A0092B-C50C-407E-A947-70E740481C1C}">
                <a14:useLocalDpi xmlns:a14="http://schemas.microsoft.com/office/drawing/2010/main" val="0"/>
              </a:ext>
            </a:extLst>
          </a:blip>
          <a:srcRect l="5390" r="7536"/>
          <a:stretch/>
        </p:blipFill>
        <p:spPr bwMode="auto">
          <a:xfrm>
            <a:off x="352424" y="1590673"/>
            <a:ext cx="4165443" cy="284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79"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8863" y="1590674"/>
            <a:ext cx="4035425"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2107" y="4537591"/>
            <a:ext cx="2886075" cy="369332"/>
          </a:xfrm>
          <a:prstGeom prst="rect">
            <a:avLst/>
          </a:prstGeom>
          <a:noFill/>
        </p:spPr>
        <p:txBody>
          <a:bodyPr wrap="square" rtlCol="0">
            <a:spAutoFit/>
          </a:bodyPr>
          <a:lstStyle/>
          <a:p>
            <a:pPr algn="ctr"/>
            <a:r>
              <a:rPr lang="en-US" b="1" dirty="0"/>
              <a:t>EPF (formally JHSV)</a:t>
            </a:r>
          </a:p>
        </p:txBody>
      </p:sp>
      <p:sp>
        <p:nvSpPr>
          <p:cNvPr id="12" name="TextBox 11"/>
          <p:cNvSpPr txBox="1"/>
          <p:nvPr/>
        </p:nvSpPr>
        <p:spPr>
          <a:xfrm>
            <a:off x="4868863" y="4537591"/>
            <a:ext cx="4035425" cy="369332"/>
          </a:xfrm>
          <a:prstGeom prst="rect">
            <a:avLst/>
          </a:prstGeom>
          <a:noFill/>
        </p:spPr>
        <p:txBody>
          <a:bodyPr wrap="square" rtlCol="0">
            <a:spAutoFit/>
          </a:bodyPr>
          <a:lstStyle/>
          <a:p>
            <a:pPr algn="ctr"/>
            <a:r>
              <a:rPr lang="en-US" b="1" dirty="0"/>
              <a:t>Queen Elizabeth &amp; Prince of Wales</a:t>
            </a:r>
          </a:p>
        </p:txBody>
      </p:sp>
    </p:spTree>
    <p:extLst>
      <p:ext uri="{BB962C8B-B14F-4D97-AF65-F5344CB8AC3E}">
        <p14:creationId xmlns:p14="http://schemas.microsoft.com/office/powerpoint/2010/main" val="325632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13958041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1"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3</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The Solution</a:t>
            </a:r>
          </a:p>
        </p:txBody>
      </p:sp>
      <p:sp>
        <p:nvSpPr>
          <p:cNvPr id="7" name="Content Placeholder 6"/>
          <p:cNvSpPr>
            <a:spLocks noGrp="1"/>
          </p:cNvSpPr>
          <p:nvPr>
            <p:ph sz="quarter" idx="13"/>
          </p:nvPr>
        </p:nvSpPr>
        <p:spPr>
          <a:xfrm>
            <a:off x="203200" y="825501"/>
            <a:ext cx="7702550" cy="622300"/>
          </a:xfrm>
        </p:spPr>
        <p:txBody>
          <a:bodyPr>
            <a:normAutofit/>
          </a:bodyPr>
          <a:lstStyle/>
          <a:p>
            <a:pPr marL="0" indent="0">
              <a:buNone/>
            </a:pPr>
            <a:r>
              <a:rPr lang="en-US" b="1" dirty="0"/>
              <a:t>The Blücher System </a:t>
            </a:r>
          </a:p>
        </p:txBody>
      </p:sp>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8" y="1476374"/>
            <a:ext cx="8772525"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87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353451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4</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Why?</a:t>
            </a:r>
          </a:p>
        </p:txBody>
      </p:sp>
      <p:sp>
        <p:nvSpPr>
          <p:cNvPr id="7" name="Content Placeholder 6"/>
          <p:cNvSpPr>
            <a:spLocks noGrp="1"/>
          </p:cNvSpPr>
          <p:nvPr>
            <p:ph sz="quarter" idx="13"/>
          </p:nvPr>
        </p:nvSpPr>
        <p:spPr>
          <a:xfrm>
            <a:off x="231775" y="1044575"/>
            <a:ext cx="7702550" cy="3689349"/>
          </a:xfrm>
        </p:spPr>
        <p:txBody>
          <a:bodyPr>
            <a:normAutofit/>
          </a:bodyPr>
          <a:lstStyle/>
          <a:p>
            <a:pPr marL="0" indent="0">
              <a:buNone/>
            </a:pPr>
            <a:r>
              <a:rPr lang="en-US" b="1" dirty="0"/>
              <a:t>Shipbuilding current challenges</a:t>
            </a:r>
          </a:p>
          <a:p>
            <a:r>
              <a:rPr lang="en-US" sz="1800" dirty="0"/>
              <a:t>Reduce design complexity</a:t>
            </a:r>
          </a:p>
          <a:p>
            <a:r>
              <a:rPr lang="en-US" sz="1800" dirty="0"/>
              <a:t>Lack of skilled labor</a:t>
            </a:r>
          </a:p>
          <a:p>
            <a:r>
              <a:rPr lang="en-US" sz="1800" dirty="0"/>
              <a:t>Push for commercial off-the-shelf products</a:t>
            </a:r>
          </a:p>
          <a:p>
            <a:r>
              <a:rPr lang="en-US" sz="1800" dirty="0"/>
              <a:t>Reduce cost (installed and lifetime)</a:t>
            </a:r>
          </a:p>
          <a:p>
            <a:r>
              <a:rPr lang="en-US" sz="1800" dirty="0"/>
              <a:t>EHS focus (shipyard and onboard)</a:t>
            </a:r>
          </a:p>
          <a:p>
            <a:r>
              <a:rPr lang="en-US" sz="1800" dirty="0"/>
              <a:t>Reduce weight</a:t>
            </a:r>
          </a:p>
          <a:p>
            <a:r>
              <a:rPr lang="en-US" sz="1800" dirty="0"/>
              <a:t>Potential for refit/repair</a:t>
            </a:r>
          </a:p>
        </p:txBody>
      </p:sp>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9363" y="3608390"/>
            <a:ext cx="5132029" cy="287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1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7349731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5</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How/What?</a:t>
            </a:r>
          </a:p>
        </p:txBody>
      </p:sp>
      <p:sp>
        <p:nvSpPr>
          <p:cNvPr id="7" name="Content Placeholder 6"/>
          <p:cNvSpPr>
            <a:spLocks noGrp="1"/>
          </p:cNvSpPr>
          <p:nvPr>
            <p:ph sz="quarter" idx="13"/>
          </p:nvPr>
        </p:nvSpPr>
        <p:spPr>
          <a:xfrm>
            <a:off x="203200" y="825501"/>
            <a:ext cx="7702550" cy="622300"/>
          </a:xfrm>
        </p:spPr>
        <p:txBody>
          <a:bodyPr>
            <a:normAutofit/>
          </a:bodyPr>
          <a:lstStyle/>
          <a:p>
            <a:pPr marL="0" indent="0">
              <a:buNone/>
            </a:pPr>
            <a:r>
              <a:rPr lang="en-US" b="1" dirty="0"/>
              <a:t>The Blücher System </a:t>
            </a:r>
          </a:p>
        </p:txBody>
      </p:sp>
      <p:sp>
        <p:nvSpPr>
          <p:cNvPr id="9" name="Text Box 5"/>
          <p:cNvSpPr txBox="1">
            <a:spLocks noChangeArrowheads="1"/>
          </p:cNvSpPr>
          <p:nvPr/>
        </p:nvSpPr>
        <p:spPr bwMode="auto">
          <a:xfrm>
            <a:off x="680145" y="1277639"/>
            <a:ext cx="1901825" cy="396875"/>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742950" indent="-285750" eaLnBrk="0" hangingPunct="0">
              <a:defRPr sz="2400">
                <a:solidFill>
                  <a:schemeClr val="tx1"/>
                </a:solidFill>
                <a:latin typeface="Arial" charset="0"/>
                <a:ea typeface="ＭＳ Ｐゴシック" pitchFamily="4" charset="-128"/>
              </a:defRPr>
            </a:lvl2pPr>
            <a:lvl3pPr marL="1143000" indent="-228600" eaLnBrk="0" hangingPunct="0">
              <a:defRPr sz="2400">
                <a:solidFill>
                  <a:schemeClr val="tx1"/>
                </a:solidFill>
                <a:latin typeface="Arial" charset="0"/>
                <a:ea typeface="ＭＳ Ｐゴシック" pitchFamily="4" charset="-128"/>
              </a:defRPr>
            </a:lvl3pPr>
            <a:lvl4pPr marL="1600200" indent="-228600" eaLnBrk="0" hangingPunct="0">
              <a:defRPr sz="2400">
                <a:solidFill>
                  <a:schemeClr val="tx1"/>
                </a:solidFill>
                <a:latin typeface="Arial" charset="0"/>
                <a:ea typeface="ＭＳ Ｐゴシック" pitchFamily="4" charset="-128"/>
              </a:defRPr>
            </a:lvl4pPr>
            <a:lvl5pPr marL="2057400" indent="-228600" eaLnBrk="0" hangingPunct="0">
              <a:defRPr sz="2400">
                <a:solidFill>
                  <a:schemeClr val="tx1"/>
                </a:solidFill>
                <a:latin typeface="Arial" charset="0"/>
                <a:ea typeface="ＭＳ Ｐゴシック" pitchFamily="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spcBef>
                <a:spcPct val="50000"/>
              </a:spcBef>
            </a:pPr>
            <a:r>
              <a:rPr lang="da-DK" altLang="da-DK" sz="2000" b="1" dirty="0">
                <a:solidFill>
                  <a:schemeClr val="bg1"/>
                </a:solidFill>
                <a:latin typeface="Arial Narrow" pitchFamily="34" charset="0"/>
              </a:rPr>
              <a:t>BLÜCHER</a:t>
            </a:r>
            <a:r>
              <a:rPr lang="da-DK" altLang="da-DK" sz="1200" b="1" baseline="70000" dirty="0">
                <a:solidFill>
                  <a:schemeClr val="bg1"/>
                </a:solidFill>
                <a:latin typeface="Arial Narrow" pitchFamily="34" charset="0"/>
                <a:cs typeface="Arial" charset="0"/>
              </a:rPr>
              <a:t>®</a:t>
            </a:r>
            <a:r>
              <a:rPr lang="da-DK" altLang="da-DK" sz="2000" b="1" dirty="0">
                <a:solidFill>
                  <a:schemeClr val="bg1"/>
                </a:solidFill>
                <a:latin typeface="Arial Narrow" pitchFamily="34" charset="0"/>
              </a:rPr>
              <a:t> Drain</a:t>
            </a:r>
          </a:p>
        </p:txBody>
      </p:sp>
      <p:sp>
        <p:nvSpPr>
          <p:cNvPr id="10" name="Text Box 9"/>
          <p:cNvSpPr txBox="1">
            <a:spLocks noChangeArrowheads="1"/>
          </p:cNvSpPr>
          <p:nvPr/>
        </p:nvSpPr>
        <p:spPr bwMode="auto">
          <a:xfrm>
            <a:off x="3389511" y="1280814"/>
            <a:ext cx="2160587" cy="396875"/>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742950" indent="-285750" eaLnBrk="0" hangingPunct="0">
              <a:defRPr sz="2400">
                <a:solidFill>
                  <a:schemeClr val="tx1"/>
                </a:solidFill>
                <a:latin typeface="Arial" charset="0"/>
                <a:ea typeface="ＭＳ Ｐゴシック" pitchFamily="4" charset="-128"/>
              </a:defRPr>
            </a:lvl2pPr>
            <a:lvl3pPr marL="1143000" indent="-228600" eaLnBrk="0" hangingPunct="0">
              <a:defRPr sz="2400">
                <a:solidFill>
                  <a:schemeClr val="tx1"/>
                </a:solidFill>
                <a:latin typeface="Arial" charset="0"/>
                <a:ea typeface="ＭＳ Ｐゴシック" pitchFamily="4" charset="-128"/>
              </a:defRPr>
            </a:lvl3pPr>
            <a:lvl4pPr marL="1600200" indent="-228600" eaLnBrk="0" hangingPunct="0">
              <a:defRPr sz="2400">
                <a:solidFill>
                  <a:schemeClr val="tx1"/>
                </a:solidFill>
                <a:latin typeface="Arial" charset="0"/>
                <a:ea typeface="ＭＳ Ｐゴシック" pitchFamily="4" charset="-128"/>
              </a:defRPr>
            </a:lvl4pPr>
            <a:lvl5pPr marL="2057400" indent="-228600" eaLnBrk="0" hangingPunct="0">
              <a:defRPr sz="2400">
                <a:solidFill>
                  <a:schemeClr val="tx1"/>
                </a:solidFill>
                <a:latin typeface="Arial" charset="0"/>
                <a:ea typeface="ＭＳ Ｐゴシック" pitchFamily="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spcBef>
                <a:spcPct val="50000"/>
              </a:spcBef>
            </a:pPr>
            <a:r>
              <a:rPr lang="da-DK" altLang="da-DK" sz="2000" b="1" dirty="0">
                <a:solidFill>
                  <a:schemeClr val="bg1"/>
                </a:solidFill>
                <a:latin typeface="Arial Narrow" pitchFamily="34" charset="0"/>
              </a:rPr>
              <a:t>BLÜCHER</a:t>
            </a:r>
            <a:r>
              <a:rPr lang="da-DK" altLang="da-DK" sz="1200" b="1" baseline="70000" dirty="0">
                <a:solidFill>
                  <a:schemeClr val="bg1"/>
                </a:solidFill>
                <a:latin typeface="Arial Narrow" pitchFamily="34" charset="0"/>
                <a:cs typeface="Arial" charset="0"/>
              </a:rPr>
              <a:t>®</a:t>
            </a:r>
            <a:r>
              <a:rPr lang="da-DK" altLang="da-DK" sz="2000" b="1" dirty="0">
                <a:solidFill>
                  <a:schemeClr val="bg1"/>
                </a:solidFill>
                <a:latin typeface="Arial Narrow" pitchFamily="34" charset="0"/>
              </a:rPr>
              <a:t> Channel</a:t>
            </a:r>
          </a:p>
        </p:txBody>
      </p:sp>
      <p:sp>
        <p:nvSpPr>
          <p:cNvPr id="11" name="Text Box 10"/>
          <p:cNvSpPr txBox="1">
            <a:spLocks noChangeArrowheads="1"/>
          </p:cNvSpPr>
          <p:nvPr/>
        </p:nvSpPr>
        <p:spPr bwMode="auto">
          <a:xfrm>
            <a:off x="6009382" y="1277639"/>
            <a:ext cx="2305050" cy="396875"/>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742950" indent="-285750" eaLnBrk="0" hangingPunct="0">
              <a:defRPr sz="2400">
                <a:solidFill>
                  <a:schemeClr val="tx1"/>
                </a:solidFill>
                <a:latin typeface="Arial" charset="0"/>
                <a:ea typeface="ＭＳ Ｐゴシック" pitchFamily="4" charset="-128"/>
              </a:defRPr>
            </a:lvl2pPr>
            <a:lvl3pPr marL="1143000" indent="-228600" eaLnBrk="0" hangingPunct="0">
              <a:defRPr sz="2400">
                <a:solidFill>
                  <a:schemeClr val="tx1"/>
                </a:solidFill>
                <a:latin typeface="Arial" charset="0"/>
                <a:ea typeface="ＭＳ Ｐゴシック" pitchFamily="4" charset="-128"/>
              </a:defRPr>
            </a:lvl3pPr>
            <a:lvl4pPr marL="1600200" indent="-228600" eaLnBrk="0" hangingPunct="0">
              <a:defRPr sz="2400">
                <a:solidFill>
                  <a:schemeClr val="tx1"/>
                </a:solidFill>
                <a:latin typeface="Arial" charset="0"/>
                <a:ea typeface="ＭＳ Ｐゴシック" pitchFamily="4" charset="-128"/>
              </a:defRPr>
            </a:lvl4pPr>
            <a:lvl5pPr marL="2057400" indent="-228600" eaLnBrk="0" hangingPunct="0">
              <a:defRPr sz="2400">
                <a:solidFill>
                  <a:schemeClr val="tx1"/>
                </a:solidFill>
                <a:latin typeface="Arial" charset="0"/>
                <a:ea typeface="ＭＳ Ｐゴシック" pitchFamily="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spcBef>
                <a:spcPct val="50000"/>
              </a:spcBef>
            </a:pPr>
            <a:r>
              <a:rPr lang="da-DK" altLang="da-DK" sz="2000" b="1" dirty="0">
                <a:solidFill>
                  <a:schemeClr val="bg1"/>
                </a:solidFill>
                <a:latin typeface="Arial Narrow" pitchFamily="34" charset="0"/>
              </a:rPr>
              <a:t>BLÜCHER</a:t>
            </a:r>
            <a:r>
              <a:rPr lang="da-DK" altLang="da-DK" sz="1200" b="1" baseline="70000" dirty="0">
                <a:solidFill>
                  <a:schemeClr val="bg1"/>
                </a:solidFill>
                <a:latin typeface="Arial Narrow" pitchFamily="34" charset="0"/>
                <a:cs typeface="Arial" charset="0"/>
              </a:rPr>
              <a:t>®</a:t>
            </a:r>
            <a:r>
              <a:rPr lang="da-DK" altLang="da-DK" sz="2000" b="1" dirty="0">
                <a:solidFill>
                  <a:schemeClr val="bg1"/>
                </a:solidFill>
                <a:latin typeface="Arial Narrow" pitchFamily="34" charset="0"/>
              </a:rPr>
              <a:t> EuroPipe</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9481" y="1854695"/>
            <a:ext cx="22891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7">
            <a:extLst>
              <a:ext uri="{28A0092B-C50C-407E-A947-70E740481C1C}">
                <a14:useLocalDpi xmlns:a14="http://schemas.microsoft.com/office/drawing/2010/main" val="0"/>
              </a:ext>
            </a:extLst>
          </a:blip>
          <a:srcRect l="12285"/>
          <a:stretch>
            <a:fillRect/>
          </a:stretch>
        </p:blipFill>
        <p:spPr bwMode="auto">
          <a:xfrm>
            <a:off x="3129161" y="1853976"/>
            <a:ext cx="2681288"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881" y="1925984"/>
            <a:ext cx="233013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881" y="3150120"/>
            <a:ext cx="2376264" cy="13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881" y="5041286"/>
            <a:ext cx="1568160" cy="97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99958" y="5049141"/>
            <a:ext cx="1550662" cy="96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6"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1944" y="5049141"/>
            <a:ext cx="1534282" cy="96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1257" y="5015347"/>
            <a:ext cx="1286768" cy="98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13599" y="5088057"/>
            <a:ext cx="1219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ontent Placeholder 6"/>
          <p:cNvSpPr txBox="1">
            <a:spLocks/>
          </p:cNvSpPr>
          <p:nvPr/>
        </p:nvSpPr>
        <p:spPr>
          <a:xfrm>
            <a:off x="1075530" y="6035913"/>
            <a:ext cx="6747669" cy="422274"/>
          </a:xfrm>
          <a:prstGeom prst="rect">
            <a:avLst/>
          </a:prstGeom>
        </p:spPr>
        <p:txBody>
          <a:bodyPr vert="horz" lIns="91440" tIns="45720" rIns="91440" bIns="45720" rtlCol="0">
            <a:normAutofit/>
          </a:bodyPr>
          <a:lstStyle>
            <a:lvl1pPr marL="230188" indent="-230188" algn="l" defTabSz="914400" rtl="0" eaLnBrk="1" latinLnBrk="0" hangingPunct="1">
              <a:spcBef>
                <a:spcPts val="300"/>
              </a:spcBef>
              <a:spcAft>
                <a:spcPts val="600"/>
              </a:spcAft>
              <a:buClr>
                <a:schemeClr val="tx2">
                  <a:lumMod val="75000"/>
                </a:schemeClr>
              </a:buClr>
              <a:buSzPct val="110000"/>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61963" indent="-177800" algn="l" defTabSz="914400" rtl="0" eaLnBrk="1" latinLnBrk="0" hangingPunct="1">
              <a:spcBef>
                <a:spcPts val="300"/>
              </a:spcBef>
              <a:spcAft>
                <a:spcPts val="600"/>
              </a:spcAft>
              <a:buClr>
                <a:schemeClr val="tx2">
                  <a:lumMod val="75000"/>
                </a:schemeClr>
              </a:buClr>
              <a:buSzPct val="8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2625" indent="-220663" algn="l" defTabSz="914400" rtl="0" eaLnBrk="1" latinLnBrk="0" hangingPunct="1">
              <a:spcBef>
                <a:spcPts val="300"/>
              </a:spcBef>
              <a:spcAft>
                <a:spcPts val="600"/>
              </a:spcAft>
              <a:buClr>
                <a:schemeClr val="tx2">
                  <a:lumMod val="75000"/>
                </a:schemeClr>
              </a:buClr>
              <a:buSzPct val="75000"/>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60425" indent="-176213" algn="l" defTabSz="914400" rtl="0" eaLnBrk="1" latinLnBrk="0" hangingPunct="1">
              <a:spcBef>
                <a:spcPts val="300"/>
              </a:spcBef>
              <a:spcAft>
                <a:spcPts val="600"/>
              </a:spcAft>
              <a:buClr>
                <a:schemeClr val="tx2">
                  <a:lumMod val="75000"/>
                </a:schemeClr>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0288" indent="-169863" algn="l" defTabSz="914400" rtl="0" eaLnBrk="1" latinLnBrk="0" hangingPunct="1">
              <a:spcBef>
                <a:spcPts val="300"/>
              </a:spcBef>
              <a:spcAft>
                <a:spcPts val="600"/>
              </a:spcAft>
              <a:buClr>
                <a:schemeClr val="tx2">
                  <a:lumMod val="75000"/>
                </a:schemeClr>
              </a:buClr>
              <a:buSzPct val="80000"/>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Push-fit technology with optional clamps</a:t>
            </a:r>
          </a:p>
        </p:txBody>
      </p:sp>
    </p:spTree>
    <p:extLst>
      <p:ext uri="{BB962C8B-B14F-4D97-AF65-F5344CB8AC3E}">
        <p14:creationId xmlns:p14="http://schemas.microsoft.com/office/powerpoint/2010/main" val="47996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14281265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6"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6</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How/What?</a:t>
            </a:r>
          </a:p>
        </p:txBody>
      </p:sp>
      <p:sp>
        <p:nvSpPr>
          <p:cNvPr id="7" name="Content Placeholder 6"/>
          <p:cNvSpPr>
            <a:spLocks noGrp="1"/>
          </p:cNvSpPr>
          <p:nvPr>
            <p:ph sz="quarter" idx="13"/>
          </p:nvPr>
        </p:nvSpPr>
        <p:spPr>
          <a:xfrm>
            <a:off x="203200" y="825501"/>
            <a:ext cx="7702550" cy="622300"/>
          </a:xfrm>
        </p:spPr>
        <p:txBody>
          <a:bodyPr>
            <a:normAutofit/>
          </a:bodyPr>
          <a:lstStyle/>
          <a:p>
            <a:pPr marL="0" indent="0">
              <a:buNone/>
            </a:pPr>
            <a:r>
              <a:rPr lang="en-US" b="1" dirty="0"/>
              <a:t>The Blücher System </a:t>
            </a:r>
          </a:p>
        </p:txBody>
      </p:sp>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619" y="1306207"/>
            <a:ext cx="6447732" cy="526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17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8131203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7</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How/What?</a:t>
            </a:r>
          </a:p>
        </p:txBody>
      </p:sp>
      <p:sp>
        <p:nvSpPr>
          <p:cNvPr id="7" name="Content Placeholder 6"/>
          <p:cNvSpPr>
            <a:spLocks noGrp="1"/>
          </p:cNvSpPr>
          <p:nvPr>
            <p:ph sz="quarter" idx="13"/>
          </p:nvPr>
        </p:nvSpPr>
        <p:spPr>
          <a:xfrm>
            <a:off x="203199" y="825500"/>
            <a:ext cx="8855076" cy="5651499"/>
          </a:xfrm>
        </p:spPr>
        <p:txBody>
          <a:bodyPr>
            <a:normAutofit lnSpcReduction="10000"/>
          </a:bodyPr>
          <a:lstStyle/>
          <a:p>
            <a:pPr marL="0" indent="0">
              <a:buNone/>
            </a:pPr>
            <a:r>
              <a:rPr lang="en-US" b="1" dirty="0"/>
              <a:t>How does Blücher address the focus areas?</a:t>
            </a:r>
          </a:p>
          <a:p>
            <a:r>
              <a:rPr lang="en-US" sz="1800" dirty="0"/>
              <a:t>Reduce design complexity</a:t>
            </a:r>
          </a:p>
          <a:p>
            <a:pPr lvl="1"/>
            <a:r>
              <a:rPr lang="en-US" sz="1400" dirty="0"/>
              <a:t>All components in 3D CAD (</a:t>
            </a:r>
            <a:r>
              <a:rPr lang="en-US" sz="1400" dirty="0" err="1"/>
              <a:t>Aveva</a:t>
            </a:r>
            <a:r>
              <a:rPr lang="en-US" sz="1400" dirty="0"/>
              <a:t>)</a:t>
            </a:r>
          </a:p>
          <a:p>
            <a:pPr lvl="1"/>
            <a:r>
              <a:rPr lang="en-US" sz="1400" dirty="0"/>
              <a:t>Complete system</a:t>
            </a:r>
          </a:p>
          <a:p>
            <a:pPr lvl="1"/>
            <a:r>
              <a:rPr lang="en-US" sz="1400" dirty="0"/>
              <a:t>Single source</a:t>
            </a:r>
          </a:p>
          <a:p>
            <a:pPr lvl="1"/>
            <a:r>
              <a:rPr lang="en-US" sz="1400" dirty="0"/>
              <a:t>Supports gravity and vacuum systems</a:t>
            </a:r>
          </a:p>
          <a:p>
            <a:pPr lvl="1"/>
            <a:r>
              <a:rPr lang="en-US" sz="1400" dirty="0"/>
              <a:t>Carries all required certifications (</a:t>
            </a:r>
            <a:r>
              <a:rPr lang="en-US" sz="1400" dirty="0" err="1"/>
              <a:t>inc.</a:t>
            </a:r>
            <a:r>
              <a:rPr lang="en-US" sz="1400" dirty="0"/>
              <a:t> ABS, Lloyd’s, TNO – NATO shock and vibe etc., working on MIL shock and vibe)</a:t>
            </a:r>
          </a:p>
          <a:p>
            <a:r>
              <a:rPr lang="en-US" sz="1800" dirty="0"/>
              <a:t>Lack of skilled labor</a:t>
            </a:r>
          </a:p>
          <a:p>
            <a:pPr lvl="1"/>
            <a:r>
              <a:rPr lang="en-US" sz="1400" dirty="0"/>
              <a:t>Only unskilled labor required for install</a:t>
            </a:r>
          </a:p>
          <a:p>
            <a:r>
              <a:rPr lang="en-US" sz="1800" dirty="0"/>
              <a:t>Push for commercial off-the-shelf products</a:t>
            </a:r>
          </a:p>
          <a:p>
            <a:pPr lvl="1"/>
            <a:r>
              <a:rPr lang="en-US" sz="1400" dirty="0"/>
              <a:t>Blücher is stocked locally in Spindale, NC and Sparks, NV. Made in Denmark.</a:t>
            </a:r>
          </a:p>
          <a:p>
            <a:r>
              <a:rPr lang="en-US" sz="1800" dirty="0"/>
              <a:t>Reduce cost (installed and lifetime)</a:t>
            </a:r>
          </a:p>
          <a:p>
            <a:pPr lvl="1"/>
            <a:r>
              <a:rPr lang="en-US" sz="1400" u="sng" dirty="0"/>
              <a:t>Significant</a:t>
            </a:r>
            <a:r>
              <a:rPr lang="en-US" sz="1400" dirty="0"/>
              <a:t> labor and training cost savings for installation versus welding</a:t>
            </a:r>
          </a:p>
          <a:p>
            <a:pPr lvl="1"/>
            <a:r>
              <a:rPr lang="en-US" sz="1400" dirty="0"/>
              <a:t>All 316L stainless steel </a:t>
            </a:r>
          </a:p>
          <a:p>
            <a:pPr lvl="1"/>
            <a:r>
              <a:rPr lang="en-US" sz="1400" dirty="0"/>
              <a:t>Designed for easy retrofit and repair</a:t>
            </a:r>
          </a:p>
          <a:p>
            <a:pPr marL="0" indent="0">
              <a:buNone/>
            </a:pPr>
            <a:r>
              <a:rPr lang="en-US" b="1" dirty="0"/>
              <a:t> </a:t>
            </a:r>
          </a:p>
        </p:txBody>
      </p:sp>
    </p:spTree>
    <p:extLst>
      <p:ext uri="{BB962C8B-B14F-4D97-AF65-F5344CB8AC3E}">
        <p14:creationId xmlns:p14="http://schemas.microsoft.com/office/powerpoint/2010/main" val="165001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11735760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6"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8</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How/What?</a:t>
            </a:r>
          </a:p>
        </p:txBody>
      </p:sp>
      <p:sp>
        <p:nvSpPr>
          <p:cNvPr id="7" name="Content Placeholder 6"/>
          <p:cNvSpPr>
            <a:spLocks noGrp="1"/>
          </p:cNvSpPr>
          <p:nvPr>
            <p:ph sz="quarter" idx="13"/>
          </p:nvPr>
        </p:nvSpPr>
        <p:spPr>
          <a:xfrm>
            <a:off x="203200" y="825500"/>
            <a:ext cx="7702550" cy="5651499"/>
          </a:xfrm>
        </p:spPr>
        <p:txBody>
          <a:bodyPr>
            <a:normAutofit/>
          </a:bodyPr>
          <a:lstStyle/>
          <a:p>
            <a:pPr marL="0" indent="0">
              <a:buNone/>
            </a:pPr>
            <a:r>
              <a:rPr lang="en-US" b="1" dirty="0"/>
              <a:t>How does Blücher address the focus areas?</a:t>
            </a:r>
          </a:p>
          <a:p>
            <a:r>
              <a:rPr lang="en-US" sz="1800" dirty="0"/>
              <a:t>EHS focus (shipyard and onboard)</a:t>
            </a:r>
          </a:p>
          <a:p>
            <a:pPr lvl="1"/>
            <a:r>
              <a:rPr lang="en-US" sz="1400" dirty="0"/>
              <a:t>No welding for all joints = no hot work permits, no fumes/UV (ref. 2017 IARC declaration).</a:t>
            </a:r>
          </a:p>
          <a:p>
            <a:pPr lvl="1"/>
            <a:r>
              <a:rPr lang="en-US" sz="1400" dirty="0"/>
              <a:t>Both welded and non-welded options available for penetrations </a:t>
            </a:r>
          </a:p>
          <a:p>
            <a:pPr lvl="1"/>
            <a:r>
              <a:rPr lang="en-US" sz="1400" dirty="0"/>
              <a:t>Lightweight (see tables below) = fewer strain /impact recordables</a:t>
            </a:r>
          </a:p>
          <a:p>
            <a:pPr lvl="1"/>
            <a:r>
              <a:rPr lang="en-US" sz="1400" dirty="0"/>
              <a:t>Hygienic – less corrosion = fewer sites to harbor dangerous bacteria</a:t>
            </a:r>
          </a:p>
          <a:p>
            <a:r>
              <a:rPr lang="en-US" sz="1800" dirty="0"/>
              <a:t>Reduce weight</a:t>
            </a:r>
          </a:p>
          <a:p>
            <a:pPr lvl="1"/>
            <a:r>
              <a:rPr lang="en-US" sz="1400" dirty="0"/>
              <a:t>Lightweight (approx. 1/3 that of carbon steel) – significant weight savings over carbon steel add up quickly</a:t>
            </a:r>
          </a:p>
          <a:p>
            <a:r>
              <a:rPr lang="en-US" sz="1800" dirty="0"/>
              <a:t>Potential for refit/repair</a:t>
            </a:r>
          </a:p>
          <a:p>
            <a:pPr lvl="1"/>
            <a:r>
              <a:rPr lang="en-US" sz="1400" dirty="0"/>
              <a:t>The system is designed to be easily interchangeable </a:t>
            </a:r>
          </a:p>
          <a:p>
            <a:pPr lvl="1"/>
            <a:endParaRPr lang="en-US" sz="1400" dirty="0"/>
          </a:p>
          <a:p>
            <a:pPr marL="0" indent="0">
              <a:buNone/>
            </a:pPr>
            <a:r>
              <a:rPr lang="en-US" b="1" dirty="0"/>
              <a:t> </a:t>
            </a:r>
          </a:p>
        </p:txBody>
      </p:sp>
      <p:graphicFrame>
        <p:nvGraphicFramePr>
          <p:cNvPr id="5" name="Table 4">
            <a:extLst>
              <a:ext uri="{FF2B5EF4-FFF2-40B4-BE49-F238E27FC236}">
                <a16:creationId xmlns:a16="http://schemas.microsoft.com/office/drawing/2014/main" id="{C5163AF6-325E-4F0F-976C-2E3F26C2206E}"/>
              </a:ext>
            </a:extLst>
          </p:cNvPr>
          <p:cNvGraphicFramePr>
            <a:graphicFrameLocks noGrp="1"/>
          </p:cNvGraphicFramePr>
          <p:nvPr>
            <p:extLst>
              <p:ext uri="{D42A27DB-BD31-4B8C-83A1-F6EECF244321}">
                <p14:modId xmlns:p14="http://schemas.microsoft.com/office/powerpoint/2010/main" val="2091067172"/>
              </p:ext>
            </p:extLst>
          </p:nvPr>
        </p:nvGraphicFramePr>
        <p:xfrm>
          <a:off x="203200" y="4815264"/>
          <a:ext cx="4205730" cy="1536512"/>
        </p:xfrm>
        <a:graphic>
          <a:graphicData uri="http://schemas.openxmlformats.org/drawingml/2006/table">
            <a:tbl>
              <a:tblPr>
                <a:tableStyleId>{5C22544A-7EE6-4342-B048-85BDC9FD1C3A}</a:tableStyleId>
              </a:tblPr>
              <a:tblGrid>
                <a:gridCol w="1032800">
                  <a:extLst>
                    <a:ext uri="{9D8B030D-6E8A-4147-A177-3AD203B41FA5}">
                      <a16:colId xmlns:a16="http://schemas.microsoft.com/office/drawing/2014/main" val="1396121726"/>
                    </a:ext>
                  </a:extLst>
                </a:gridCol>
                <a:gridCol w="1362869">
                  <a:extLst>
                    <a:ext uri="{9D8B030D-6E8A-4147-A177-3AD203B41FA5}">
                      <a16:colId xmlns:a16="http://schemas.microsoft.com/office/drawing/2014/main" val="2375039986"/>
                    </a:ext>
                  </a:extLst>
                </a:gridCol>
                <a:gridCol w="1245748">
                  <a:extLst>
                    <a:ext uri="{9D8B030D-6E8A-4147-A177-3AD203B41FA5}">
                      <a16:colId xmlns:a16="http://schemas.microsoft.com/office/drawing/2014/main" val="1210961129"/>
                    </a:ext>
                  </a:extLst>
                </a:gridCol>
                <a:gridCol w="564313">
                  <a:extLst>
                    <a:ext uri="{9D8B030D-6E8A-4147-A177-3AD203B41FA5}">
                      <a16:colId xmlns:a16="http://schemas.microsoft.com/office/drawing/2014/main" val="2867066956"/>
                    </a:ext>
                  </a:extLst>
                </a:gridCol>
              </a:tblGrid>
              <a:tr h="492572">
                <a:tc>
                  <a:txBody>
                    <a:bodyPr/>
                    <a:lstStyle/>
                    <a:p>
                      <a:pPr algn="ctr" fontAlgn="b"/>
                      <a:r>
                        <a:rPr lang="en-US" sz="1100" u="none" strike="noStrike" dirty="0">
                          <a:effectLst/>
                        </a:rPr>
                        <a:t>Nominal Diameter</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SCH. 40 Black Iron (kg/m)</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de-DE" sz="1100" u="none" strike="noStrike" dirty="0">
                          <a:effectLst/>
                        </a:rPr>
                        <a:t>Blucher 316L SS (kg/m)</a:t>
                      </a:r>
                      <a:endParaRPr lang="de-DE"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 Savings</a:t>
                      </a:r>
                      <a:endParaRPr lang="en-US"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77864559"/>
                  </a:ext>
                </a:extLst>
              </a:tr>
              <a:tr h="173990">
                <a:tc>
                  <a:txBody>
                    <a:bodyPr/>
                    <a:lstStyle/>
                    <a:p>
                      <a:pPr algn="ctr" fontAlgn="b"/>
                      <a:r>
                        <a:rPr lang="en-US" sz="1100" u="none" strike="noStrike">
                          <a:effectLst/>
                        </a:rPr>
                        <a:t>2" (50mm)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5.44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403754"/>
                  </a:ext>
                </a:extLst>
              </a:tr>
              <a:tr h="173990">
                <a:tc>
                  <a:txBody>
                    <a:bodyPr/>
                    <a:lstStyle/>
                    <a:p>
                      <a:pPr algn="ctr" fontAlgn="b"/>
                      <a:r>
                        <a:rPr lang="en-US" sz="1100" u="none" strike="noStrike">
                          <a:effectLst/>
                        </a:rPr>
                        <a:t>3" (75mm)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11.29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83%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40544328"/>
                  </a:ext>
                </a:extLst>
              </a:tr>
              <a:tr h="173990">
                <a:tc>
                  <a:txBody>
                    <a:bodyPr/>
                    <a:lstStyle/>
                    <a:p>
                      <a:pPr algn="ctr" fontAlgn="b"/>
                      <a:r>
                        <a:rPr lang="en-US" sz="1100" u="none" strike="noStrike">
                          <a:effectLst/>
                        </a:rPr>
                        <a:t>4" (110mm)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16.07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2.85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6635544"/>
                  </a:ext>
                </a:extLst>
              </a:tr>
              <a:tr h="173990">
                <a:tc>
                  <a:txBody>
                    <a:bodyPr/>
                    <a:lstStyle/>
                    <a:p>
                      <a:pPr algn="ctr" fontAlgn="b"/>
                      <a:r>
                        <a:rPr lang="en-US" sz="1100" u="none" strike="noStrike">
                          <a:effectLst/>
                        </a:rPr>
                        <a:t>5" (125mm)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21.77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3.32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50255348"/>
                  </a:ext>
                </a:extLst>
              </a:tr>
              <a:tr h="173990">
                <a:tc>
                  <a:txBody>
                    <a:bodyPr/>
                    <a:lstStyle/>
                    <a:p>
                      <a:pPr algn="ctr" fontAlgn="b"/>
                      <a:r>
                        <a:rPr lang="en-US" sz="1100" u="none" strike="noStrike">
                          <a:effectLst/>
                        </a:rPr>
                        <a:t>6" (160mm)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28.26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5.48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81%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65867817"/>
                  </a:ext>
                </a:extLst>
              </a:tr>
              <a:tr h="173990">
                <a:tc>
                  <a:txBody>
                    <a:bodyPr/>
                    <a:lstStyle/>
                    <a:p>
                      <a:pPr algn="ctr" fontAlgn="b"/>
                      <a:r>
                        <a:rPr lang="en-US" sz="1100" u="none" strike="noStrike">
                          <a:effectLst/>
                        </a:rPr>
                        <a:t>8" (200mm)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42.55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8.32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2435000"/>
                  </a:ext>
                </a:extLst>
              </a:tr>
            </a:tbl>
          </a:graphicData>
        </a:graphic>
      </p:graphicFrame>
      <p:graphicFrame>
        <p:nvGraphicFramePr>
          <p:cNvPr id="8" name="Table 7">
            <a:extLst>
              <a:ext uri="{FF2B5EF4-FFF2-40B4-BE49-F238E27FC236}">
                <a16:creationId xmlns:a16="http://schemas.microsoft.com/office/drawing/2014/main" id="{FEEBE071-E787-4784-BD22-F650309F9721}"/>
              </a:ext>
            </a:extLst>
          </p:cNvPr>
          <p:cNvGraphicFramePr>
            <a:graphicFrameLocks noGrp="1"/>
          </p:cNvGraphicFramePr>
          <p:nvPr>
            <p:extLst>
              <p:ext uri="{D42A27DB-BD31-4B8C-83A1-F6EECF244321}">
                <p14:modId xmlns:p14="http://schemas.microsoft.com/office/powerpoint/2010/main" val="2673975736"/>
              </p:ext>
            </p:extLst>
          </p:nvPr>
        </p:nvGraphicFramePr>
        <p:xfrm>
          <a:off x="4659409" y="4815264"/>
          <a:ext cx="4281391" cy="1536509"/>
        </p:xfrm>
        <a:graphic>
          <a:graphicData uri="http://schemas.openxmlformats.org/drawingml/2006/table">
            <a:tbl>
              <a:tblPr>
                <a:tableStyleId>{5C22544A-7EE6-4342-B048-85BDC9FD1C3A}</a:tableStyleId>
              </a:tblPr>
              <a:tblGrid>
                <a:gridCol w="1051380">
                  <a:extLst>
                    <a:ext uri="{9D8B030D-6E8A-4147-A177-3AD203B41FA5}">
                      <a16:colId xmlns:a16="http://schemas.microsoft.com/office/drawing/2014/main" val="1544669813"/>
                    </a:ext>
                  </a:extLst>
                </a:gridCol>
                <a:gridCol w="1387387">
                  <a:extLst>
                    <a:ext uri="{9D8B030D-6E8A-4147-A177-3AD203B41FA5}">
                      <a16:colId xmlns:a16="http://schemas.microsoft.com/office/drawing/2014/main" val="19249325"/>
                    </a:ext>
                  </a:extLst>
                </a:gridCol>
                <a:gridCol w="1268159">
                  <a:extLst>
                    <a:ext uri="{9D8B030D-6E8A-4147-A177-3AD203B41FA5}">
                      <a16:colId xmlns:a16="http://schemas.microsoft.com/office/drawing/2014/main" val="3498891940"/>
                    </a:ext>
                  </a:extLst>
                </a:gridCol>
                <a:gridCol w="574465">
                  <a:extLst>
                    <a:ext uri="{9D8B030D-6E8A-4147-A177-3AD203B41FA5}">
                      <a16:colId xmlns:a16="http://schemas.microsoft.com/office/drawing/2014/main" val="431781779"/>
                    </a:ext>
                  </a:extLst>
                </a:gridCol>
              </a:tblGrid>
              <a:tr h="375611">
                <a:tc>
                  <a:txBody>
                    <a:bodyPr/>
                    <a:lstStyle/>
                    <a:p>
                      <a:pPr algn="ctr" fontAlgn="b"/>
                      <a:r>
                        <a:rPr lang="en-US" sz="1100" u="none" strike="noStrike">
                          <a:effectLst/>
                        </a:rPr>
                        <a:t>Nominal Diameter</a:t>
                      </a:r>
                      <a:endParaRPr lang="en-US"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Cupronickel (kg/m)</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de-DE" sz="1100" u="none" strike="noStrike">
                          <a:effectLst/>
                        </a:rPr>
                        <a:t>Blucher 316L SS (kg/m)</a:t>
                      </a:r>
                      <a:endParaRPr lang="de-DE"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 Savings</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08498847"/>
                  </a:ext>
                </a:extLst>
              </a:tr>
              <a:tr h="193483">
                <a:tc>
                  <a:txBody>
                    <a:bodyPr/>
                    <a:lstStyle/>
                    <a:p>
                      <a:pPr algn="ctr" fontAlgn="b"/>
                      <a:r>
                        <a:rPr lang="en-US" sz="1100" u="none" strike="noStrike">
                          <a:effectLst/>
                        </a:rPr>
                        <a:t>2" (50mm)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3.45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65989601"/>
                  </a:ext>
                </a:extLst>
              </a:tr>
              <a:tr h="193483">
                <a:tc>
                  <a:txBody>
                    <a:bodyPr/>
                    <a:lstStyle/>
                    <a:p>
                      <a:pPr algn="ctr" fontAlgn="b"/>
                      <a:r>
                        <a:rPr lang="en-US" sz="1100" u="none" strike="noStrike">
                          <a:effectLst/>
                        </a:rPr>
                        <a:t>3" (75mm)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5.85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8026811"/>
                  </a:ext>
                </a:extLst>
              </a:tr>
              <a:tr h="193483">
                <a:tc>
                  <a:txBody>
                    <a:bodyPr/>
                    <a:lstStyle/>
                    <a:p>
                      <a:pPr algn="ctr" fontAlgn="b"/>
                      <a:r>
                        <a:rPr lang="en-US" sz="1100" u="none" strike="noStrike">
                          <a:effectLst/>
                        </a:rPr>
                        <a:t>4" (110mm)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8.68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2.85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680297"/>
                  </a:ext>
                </a:extLst>
              </a:tr>
              <a:tr h="193483">
                <a:tc>
                  <a:txBody>
                    <a:bodyPr/>
                    <a:lstStyle/>
                    <a:p>
                      <a:pPr algn="ctr" fontAlgn="b"/>
                      <a:r>
                        <a:rPr lang="en-US" sz="1100" u="none" strike="noStrike">
                          <a:effectLst/>
                        </a:rPr>
                        <a:t>5" (125mm)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12.34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3.32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88771819"/>
                  </a:ext>
                </a:extLst>
              </a:tr>
              <a:tr h="193483">
                <a:tc>
                  <a:txBody>
                    <a:bodyPr/>
                    <a:lstStyle/>
                    <a:p>
                      <a:pPr algn="ctr" fontAlgn="b"/>
                      <a:r>
                        <a:rPr lang="en-US" sz="1100" u="none" strike="noStrike">
                          <a:effectLst/>
                        </a:rPr>
                        <a:t>6" (160mm)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15.75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5.48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2764199"/>
                  </a:ext>
                </a:extLst>
              </a:tr>
              <a:tr h="193483">
                <a:tc>
                  <a:txBody>
                    <a:bodyPr/>
                    <a:lstStyle/>
                    <a:p>
                      <a:pPr algn="ctr" fontAlgn="b"/>
                      <a:r>
                        <a:rPr lang="en-US" sz="1100" u="none" strike="noStrike">
                          <a:effectLst/>
                        </a:rPr>
                        <a:t>8" (200mm)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20.6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8.32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60%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51657865"/>
                  </a:ext>
                </a:extLst>
              </a:tr>
            </a:tbl>
          </a:graphicData>
        </a:graphic>
      </p:graphicFrame>
    </p:spTree>
    <p:extLst>
      <p:ext uri="{BB962C8B-B14F-4D97-AF65-F5344CB8AC3E}">
        <p14:creationId xmlns:p14="http://schemas.microsoft.com/office/powerpoint/2010/main" val="63404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1657629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51"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5A7BF994-BC8A-4FDF-A78C-76D3EF76141E}" type="datetime1">
              <a:rPr lang="en-US" smtClean="0">
                <a:solidFill>
                  <a:prstClr val="white">
                    <a:lumMod val="65000"/>
                  </a:prstClr>
                </a:solidFill>
              </a:rPr>
              <a:t>3/14/2023</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a:solidFill>
                  <a:prstClr val="white">
                    <a:lumMod val="65000"/>
                  </a:prstClr>
                </a:solidFill>
              </a:rPr>
              <a:t>© 2017   BLUCHER  | Confidential &amp; Proprietary</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9</a:t>
            </a:fld>
            <a:endParaRPr lang="en-US" dirty="0">
              <a:solidFill>
                <a:prstClr val="white">
                  <a:lumMod val="65000"/>
                </a:prstClr>
              </a:solidFill>
            </a:endParaRPr>
          </a:p>
        </p:txBody>
      </p:sp>
      <p:sp>
        <p:nvSpPr>
          <p:cNvPr id="6" name="Title 5"/>
          <p:cNvSpPr>
            <a:spLocks noGrp="1"/>
          </p:cNvSpPr>
          <p:nvPr>
            <p:ph type="title"/>
          </p:nvPr>
        </p:nvSpPr>
        <p:spPr/>
        <p:txBody>
          <a:bodyPr/>
          <a:lstStyle/>
          <a:p>
            <a:r>
              <a:rPr lang="en-US" dirty="0"/>
              <a:t>Impact - Cost</a:t>
            </a:r>
          </a:p>
        </p:txBody>
      </p:sp>
      <p:sp>
        <p:nvSpPr>
          <p:cNvPr id="7" name="Content Placeholder 6"/>
          <p:cNvSpPr>
            <a:spLocks noGrp="1"/>
          </p:cNvSpPr>
          <p:nvPr>
            <p:ph sz="quarter" idx="13"/>
          </p:nvPr>
        </p:nvSpPr>
        <p:spPr>
          <a:xfrm>
            <a:off x="203200" y="825500"/>
            <a:ext cx="7702550" cy="5651499"/>
          </a:xfrm>
        </p:spPr>
        <p:txBody>
          <a:bodyPr>
            <a:normAutofit/>
          </a:bodyPr>
          <a:lstStyle/>
          <a:p>
            <a:pPr marL="0" indent="0">
              <a:buNone/>
            </a:pPr>
            <a:r>
              <a:rPr lang="en-US" b="1" dirty="0"/>
              <a:t>Case Study – Keppel Shipyard (Singapore)</a:t>
            </a:r>
          </a:p>
          <a:p>
            <a:pPr marL="0" indent="0">
              <a:buNone/>
            </a:pPr>
            <a:r>
              <a:rPr lang="en-US" sz="1800" dirty="0"/>
              <a:t>Project scope and assumptions</a:t>
            </a:r>
          </a:p>
          <a:p>
            <a:endParaRPr lang="en-US" sz="1800" dirty="0"/>
          </a:p>
          <a:p>
            <a:pPr marL="342900" indent="-342900"/>
            <a:r>
              <a:rPr lang="en-US" sz="1800" dirty="0"/>
              <a:t>FPSO conversion requiring piping installation in accommodation for black and grey water piping system</a:t>
            </a:r>
          </a:p>
          <a:p>
            <a:pPr marL="342900" indent="-342900"/>
            <a:r>
              <a:rPr lang="en-US" sz="1800" dirty="0"/>
              <a:t>Comparison based on pipes and fittings.</a:t>
            </a:r>
          </a:p>
          <a:p>
            <a:pPr marL="342900" indent="-342900"/>
            <a:r>
              <a:rPr lang="en-US" sz="1800" dirty="0"/>
              <a:t>7000 connections planned for both black and grey water system</a:t>
            </a:r>
          </a:p>
          <a:p>
            <a:pPr marL="342900" indent="-342900"/>
            <a:r>
              <a:rPr lang="en-US" sz="1800" dirty="0"/>
              <a:t>Project to be completed within 180 days</a:t>
            </a:r>
          </a:p>
          <a:p>
            <a:pPr marL="342900" indent="-342900"/>
            <a:r>
              <a:rPr lang="en-US" sz="1800" dirty="0"/>
              <a:t>8 working hours per day (breaks and meal times excluded)</a:t>
            </a:r>
          </a:p>
          <a:p>
            <a:pPr marL="342900" indent="-342900"/>
            <a:r>
              <a:rPr lang="en-US" sz="1800" dirty="0"/>
              <a:t>Manpower costs US$ 4.26 per man hour</a:t>
            </a:r>
          </a:p>
          <a:p>
            <a:pPr marL="342900" indent="-342900"/>
            <a:r>
              <a:rPr lang="en-US" sz="1800" dirty="0"/>
              <a:t>Project carried out in Singapore.</a:t>
            </a:r>
          </a:p>
          <a:p>
            <a:pPr marL="342900" indent="-342900"/>
            <a:r>
              <a:rPr lang="en-US" sz="1800" dirty="0"/>
              <a:t>All prices, wages and other costs converted to USD from SGD</a:t>
            </a:r>
          </a:p>
          <a:p>
            <a:pPr lvl="1"/>
            <a:endParaRPr lang="en-US" sz="1400" dirty="0">
              <a:solidFill>
                <a:schemeClr val="tx2"/>
              </a:solidFill>
            </a:endParaRPr>
          </a:p>
          <a:p>
            <a:pPr marL="0" indent="0">
              <a:buNone/>
            </a:pPr>
            <a:r>
              <a:rPr lang="en-US" b="1" dirty="0">
                <a:solidFill>
                  <a:schemeClr val="tx2"/>
                </a:solidFill>
              </a:rPr>
              <a:t> </a:t>
            </a:r>
          </a:p>
        </p:txBody>
      </p:sp>
    </p:spTree>
    <p:extLst>
      <p:ext uri="{BB962C8B-B14F-4D97-AF65-F5344CB8AC3E}">
        <p14:creationId xmlns:p14="http://schemas.microsoft.com/office/powerpoint/2010/main" val="27748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atts Corporate_km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tts Arial PP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attscp_ct_ownerFunction xmlns="http://schemas.microsoft.com/sharepoint/v3" xsi:nil="true"/>
    <wattscp_ct_wattsBrands_0 xmlns="http://schemas.microsoft.com/sharepoint/v3">
      <Terms xmlns="http://schemas.microsoft.com/office/infopath/2007/PartnerControls">
        <TermInfo xmlns="http://schemas.microsoft.com/office/infopath/2007/PartnerControls">
          <TermName xmlns="http://schemas.microsoft.com/office/infopath/2007/PartnerControls">BLÜCHER</TermName>
          <TermId xmlns="http://schemas.microsoft.com/office/infopath/2007/PartnerControls">e73b6b91-d8fe-48f5-aa99-32b62e685f8a</TermId>
        </TermInfo>
      </Terms>
    </wattscp_ct_wattsBrands_0>
    <wattscp_ct_description xmlns="http://schemas.microsoft.com/sharepoint/v3" xsi:nil="true"/>
    <wattscp_ct_informationOwner xmlns="http://schemas.microsoft.com/sharepoint/v3">
      <UserInfo>
        <DisplayName/>
        <AccountId>1627</AccountId>
        <AccountType/>
      </UserInfo>
    </wattscp_ct_informationOwner>
    <wattscp_ct_function_0 xmlns="http://schemas.microsoft.com/sharepoint/v3">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54ef0561-2038-4d89-a778-fedb2029af4a</TermId>
        </TermInfo>
      </Terms>
    </wattscp_ct_function_0>
    <wattscp_ct_regionalScope_0 xmlns="http://schemas.microsoft.com/sharepoint/v3">
      <Terms xmlns="http://schemas.microsoft.com/office/infopath/2007/PartnerControls">
        <TermInfo xmlns="http://schemas.microsoft.com/office/infopath/2007/PartnerControls">
          <TermName xmlns="http://schemas.microsoft.com/office/infopath/2007/PartnerControls"/>
          <TermId xmlns="http://schemas.microsoft.com/office/infopath/2007/PartnerControls">696ea7dc-2357-4d9c-a0d2-d0078590d5f1</TermId>
        </TermInfo>
      </Terms>
    </wattscp_ct_regionalScope_0>
    <wattscp_ct_typeOfInformation_0 xmlns="http://schemas.microsoft.com/sharepoint/v3">
      <Terms xmlns="http://schemas.microsoft.com/office/infopath/2007/PartnerControls">
        <TermInfo xmlns="http://schemas.microsoft.com/office/infopath/2007/PartnerControls">
          <TermName xmlns="http://schemas.microsoft.com/office/infopath/2007/PartnerControls">Brands</TermName>
          <TermId xmlns="http://schemas.microsoft.com/office/infopath/2007/PartnerControls">8b7f2a4a-0e79-4193-8061-473bda733ce6</TermId>
        </TermInfo>
      </Terms>
    </wattscp_ct_typeOfInformation_0>
    <PublishingExpirationDate xmlns="http://schemas.microsoft.com/sharepoint/v3" xsi:nil="true"/>
    <wattscp_ct_connectType xmlns="http://schemas.microsoft.com/sharepoint/v3">1</wattscp_ct_connectType>
    <PublishingStartDate xmlns="http://schemas.microsoft.com/sharepoint/v3" xsi:nil="true"/>
    <TaxCatchAll xmlns="dffc21d2-315a-4207-ac15-d199c28c6d5d">
      <Value>298</Value>
      <Value>2</Value>
      <Value>29</Value>
      <Value>43</Value>
    </TaxCatchAll>
    <wattscp_ct_publishedDate xmlns="http://schemas.microsoft.com/sharepoint/v3">2017-07-20T19:44:53+00:00</wattscp_ct_publishedDate>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13972D5E8D6A4D9358F9A27807192E" ma:contentTypeVersion="17" ma:contentTypeDescription="Create a new document." ma:contentTypeScope="" ma:versionID="78a099727fa2c895c2804a4edd17d1c0">
  <xsd:schema xmlns:xsd="http://www.w3.org/2001/XMLSchema" xmlns:xs="http://www.w3.org/2001/XMLSchema" xmlns:p="http://schemas.microsoft.com/office/2006/metadata/properties" xmlns:ns1="http://schemas.microsoft.com/sharepoint/v3" xmlns:ns2="dffc21d2-315a-4207-ac15-d199c28c6d5d" xmlns:ns3="http://schemas.microsoft.com/sharepoint/v4" targetNamespace="http://schemas.microsoft.com/office/2006/metadata/properties" ma:root="true" ma:fieldsID="63e6208d67ed3b12f720b2f6c2647549" ns1:_="" ns2:_="" ns3:_="">
    <xsd:import namespace="http://schemas.microsoft.com/sharepoint/v3"/>
    <xsd:import namespace="dffc21d2-315a-4207-ac15-d199c28c6d5d"/>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wattscp_ct_regionalScope_0" minOccurs="0"/>
                <xsd:element ref="ns2:TaxCatchAll" minOccurs="0"/>
                <xsd:element ref="ns1:wattscp_ct_function_0" minOccurs="0"/>
                <xsd:element ref="ns1:wattscp_ct_typeOfInformation_0" minOccurs="0"/>
                <xsd:element ref="ns1:wattscp_ct_description" minOccurs="0"/>
                <xsd:element ref="ns1:wattscp_ct_publishedDate" minOccurs="0"/>
                <xsd:element ref="ns1:wattscp_ct_informationOwner"/>
                <xsd:element ref="ns1:wattscp_ct_ownerFunction" minOccurs="0"/>
                <xsd:element ref="ns1:wattscp_ct_wattsBrands_0" minOccurs="0"/>
                <xsd:element ref="ns1:wattscp_ct_connectType"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wattscp_ct_regionalScope_0" ma:index="10" nillable="true" ma:taxonomy="true" ma:internalName="wattscp_ct_regionalScope_0" ma:taxonomyFieldName="wattscp_ct_regionalScope" ma:displayName="Regional Scope" ma:fieldId="{fbcdec49-abf7-4b8a-926c-708bac3c3a8f}" ma:taxonomyMulti="true" ma:sspId="c6036611-896d-4c0f-a241-ff97eb35d08f" ma:termSetId="03bdff6e-1e21-4db2-87be-607f5d83e308" ma:anchorId="00000000-0000-0000-0000-000000000000" ma:open="true" ma:isKeyword="false">
      <xsd:complexType>
        <xsd:sequence>
          <xsd:element ref="pc:Terms" minOccurs="0" maxOccurs="1"/>
        </xsd:sequence>
      </xsd:complexType>
    </xsd:element>
    <xsd:element name="wattscp_ct_function_0" ma:index="13" nillable="true" ma:taxonomy="true" ma:internalName="wattscp_ct_function_0" ma:taxonomyFieldName="wattscp_ct_function" ma:displayName="Business Function" ma:fieldId="{a15b6e3f-fbd5-410b-a0bd-389e4dc54a71}" ma:taxonomyMulti="true" ma:sspId="c6036611-896d-4c0f-a241-ff97eb35d08f" ma:termSetId="6a160e55-624a-4b2b-acd7-e4f747561d1c" ma:anchorId="00000000-0000-0000-0000-000000000000" ma:open="true" ma:isKeyword="false">
      <xsd:complexType>
        <xsd:sequence>
          <xsd:element ref="pc:Terms" minOccurs="0" maxOccurs="1"/>
        </xsd:sequence>
      </xsd:complexType>
    </xsd:element>
    <xsd:element name="wattscp_ct_typeOfInformation_0" ma:index="15" nillable="true" ma:taxonomy="true" ma:internalName="wattscp_ct_typeOfInformation_0" ma:taxonomyFieldName="wattscp_ct_typeOfInformation" ma:displayName="Type of Information" ma:fieldId="{875b969d-2727-4cc9-ba6b-635a960986fd}" ma:taxonomyMulti="true" ma:sspId="c6036611-896d-4c0f-a241-ff97eb35d08f" ma:termSetId="b28af1f5-4705-49a5-9c82-231072ebbdcf" ma:anchorId="00000000-0000-0000-0000-000000000000" ma:open="true" ma:isKeyword="false">
      <xsd:complexType>
        <xsd:sequence>
          <xsd:element ref="pc:Terms" minOccurs="0" maxOccurs="1"/>
        </xsd:sequence>
      </xsd:complexType>
    </xsd:element>
    <xsd:element name="wattscp_ct_description" ma:index="17" nillable="true" ma:displayName="Description" ma:default="" ma:internalName="wattscp_ct_description">
      <xsd:simpleType>
        <xsd:restriction base="dms:Note">
          <xsd:maxLength value="255"/>
        </xsd:restriction>
      </xsd:simpleType>
    </xsd:element>
    <xsd:element name="wattscp_ct_publishedDate" ma:index="18" nillable="true" ma:displayName="Published date" ma:default="[today]" ma:format="DateOnly" ma:internalName="wattscp_ct_publishedDate">
      <xsd:simpleType>
        <xsd:restriction base="dms:DateTime"/>
      </xsd:simpleType>
    </xsd:element>
    <xsd:element name="wattscp_ct_informationOwner" ma:index="19" ma:displayName="Information Owner" ma:default="" ma:internalName="wattscp_ct_information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wattscp_ct_ownerFunction" ma:index="20" nillable="true" ma:displayName="Owner Function" ma:default="" ma:internalName="wattscp_ct_ownerFunction">
      <xsd:simpleType>
        <xsd:restriction base="dms:Text"/>
      </xsd:simpleType>
    </xsd:element>
    <xsd:element name="wattscp_ct_wattsBrands_0" ma:index="21" nillable="true" ma:taxonomy="true" ma:internalName="wattscp_ct_wattsBrands_0" ma:taxonomyFieldName="wattscp_ct_wattsBrands" ma:displayName="Watts Brand" ma:fieldId="{d58600ef-15e4-42b1-b042-a2e70ea4f31f}" ma:taxonomyMulti="true" ma:sspId="c6036611-896d-4c0f-a241-ff97eb35d08f" ma:termSetId="7bf71782-59e4-4e56-9a8d-a45145c77eec" ma:anchorId="00000000-0000-0000-0000-000000000000" ma:open="true" ma:isKeyword="false">
      <xsd:complexType>
        <xsd:sequence>
          <xsd:element ref="pc:Terms" minOccurs="0" maxOccurs="1"/>
        </xsd:sequence>
      </xsd:complexType>
    </xsd:element>
    <xsd:element name="wattscp_ct_connectType" ma:index="23" nillable="true" ma:displayName="Connect Type" ma:default="1" ma:internalName="wattscp_ct_connect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c21d2-315a-4207-ac15-d199c28c6d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19bfe58-7a71-4aa0-8329-e923a39e43e5}" ma:internalName="TaxCatchAll" ma:showField="CatchAllData" ma:web="dffc21d2-315a-4207-ac15-d199c28c6d5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F17785-B2AD-4EA5-8945-E2499D3D5A37}">
  <ds:schemaRefs>
    <ds:schemaRef ds:uri="dffc21d2-315a-4207-ac15-d199c28c6d5d"/>
    <ds:schemaRef ds:uri="http://purl.org/dc/dcmitype/"/>
    <ds:schemaRef ds:uri="http://schemas.microsoft.com/sharepoint/v4"/>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2A996C25-3AC6-44B1-8E57-D931747A1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fc21d2-315a-4207-ac15-d199c28c6d5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F0D154-5FCF-4F3E-BF72-BF99220A9D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1530</TotalTime>
  <Words>852</Words>
  <Application>Microsoft Office PowerPoint</Application>
  <PresentationFormat>On-screen Show (4:3)</PresentationFormat>
  <Paragraphs>194</Paragraphs>
  <Slides>13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Arial Narrow</vt:lpstr>
      <vt:lpstr>Calibri</vt:lpstr>
      <vt:lpstr>Wingdings</vt:lpstr>
      <vt:lpstr>Watts Corporate_kms</vt:lpstr>
      <vt:lpstr>think-cell Slide</vt:lpstr>
      <vt:lpstr>Stainless Steel, Push-Fit Drainage Systems</vt:lpstr>
      <vt:lpstr>Success stories</vt:lpstr>
      <vt:lpstr>The Solution</vt:lpstr>
      <vt:lpstr>Why?</vt:lpstr>
      <vt:lpstr>How/What?</vt:lpstr>
      <vt:lpstr>How/What?</vt:lpstr>
      <vt:lpstr>How/What?</vt:lpstr>
      <vt:lpstr>How/What?</vt:lpstr>
      <vt:lpstr>Impact - Cost</vt:lpstr>
      <vt:lpstr>Impact - Cost</vt:lpstr>
      <vt:lpstr>Impact - Cost</vt:lpstr>
      <vt:lpstr>What next?</vt:lpstr>
      <vt:lpstr>Summary</vt:lpstr>
    </vt:vector>
  </TitlesOfParts>
  <Company>PSAV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PPP-BLUCHER-US</dc:title>
  <dc:creator>Kari M Stocks</dc:creator>
  <cp:keywords>Cultural Beliefs</cp:keywords>
  <cp:lastModifiedBy>Green, Alexander</cp:lastModifiedBy>
  <cp:revision>59</cp:revision>
  <cp:lastPrinted>2016-12-14T17:01:02Z</cp:lastPrinted>
  <dcterms:created xsi:type="dcterms:W3CDTF">2016-11-30T14:25:40Z</dcterms:created>
  <dcterms:modified xsi:type="dcterms:W3CDTF">2023-03-14T22:18:23Z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0x0101004213972D5E8D6A4D9358F9A27807192E</vt:lpwstr>
  </property>
  <property fmtid="{D5CDD505-2E9C-101B-9397-08002B2CF9AE}" pid="3" name="wattscp_ct_regionalScope">
    <vt:lpwstr>2;#|696ea7dc-2357-4d9c-a0d2-d0078590d5f1</vt:lpwstr>
  </property>
  <property fmtid="{D5CDD505-2E9C-101B-9397-08002B2CF9AE}" pid="4" name="wattscp_ct_function">
    <vt:lpwstr>29;#Powerpoint|54ef0561-2038-4d89-a778-fedb2029af4a</vt:lpwstr>
  </property>
  <property fmtid="{D5CDD505-2E9C-101B-9397-08002B2CF9AE}" pid="5" name="wattscp_ct_typeOfInformation">
    <vt:lpwstr>298;#Brands|8b7f2a4a-0e79-4193-8061-473bda733ce6</vt:lpwstr>
  </property>
  <property fmtid="{D5CDD505-2E9C-101B-9397-08002B2CF9AE}" pid="6" name="wattscp_ct_wattsBrands">
    <vt:lpwstr>43;#BLÜCHER|e73b6b91-d8fe-48f5-aa99-32b62e685f8a</vt:lpwstr>
  </property>
</Properties>
</file>