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35"/>
    <p:sldMasterId id="2147483714" r:id="rId36"/>
  </p:sldMasterIdLst>
  <p:notesMasterIdLst>
    <p:notesMasterId r:id="rId47"/>
  </p:notesMasterIdLst>
  <p:handoutMasterIdLst>
    <p:handoutMasterId r:id="rId48"/>
  </p:handoutMasterIdLst>
  <p:sldIdLst>
    <p:sldId id="2147470739" r:id="rId37"/>
    <p:sldId id="992" r:id="rId38"/>
    <p:sldId id="999" r:id="rId39"/>
    <p:sldId id="996" r:id="rId40"/>
    <p:sldId id="995" r:id="rId41"/>
    <p:sldId id="1001" r:id="rId42"/>
    <p:sldId id="1000" r:id="rId43"/>
    <p:sldId id="1002" r:id="rId44"/>
    <p:sldId id="2147470740" r:id="rId45"/>
    <p:sldId id="2147470741" r:id="rId46"/>
  </p:sldIdLst>
  <p:sldSz cx="12198350" cy="6858000"/>
  <p:notesSz cx="6858000" cy="9686925"/>
  <p:custDataLst>
    <p:custData r:id="rId3"/>
    <p:tags r:id="rId49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emens US NSY Support Team" id="{40D9C803-7EAB-403D-82C8-A6FADA0F6469}">
          <p14:sldIdLst>
            <p14:sldId id="2147470739"/>
            <p14:sldId id="992"/>
            <p14:sldId id="999"/>
            <p14:sldId id="996"/>
            <p14:sldId id="995"/>
            <p14:sldId id="1001"/>
            <p14:sldId id="1000"/>
            <p14:sldId id="1002"/>
            <p14:sldId id="2147470740"/>
            <p14:sldId id="2147470741"/>
          </p14:sldIdLst>
        </p14:section>
      </p14:sectionLst>
    </p:ext>
    <p:ext uri="{EFAFB233-063F-42B5-8137-9DF3F51BA10A}">
      <p15:sldGuideLst xmlns:p15="http://schemas.microsoft.com/office/powerpoint/2012/main">
        <p15:guide id="7" pos="395" userDrawn="1">
          <p15:clr>
            <a:srgbClr val="A4A3A4"/>
          </p15:clr>
        </p15:guide>
        <p15:guide id="8" pos="3842" userDrawn="1">
          <p15:clr>
            <a:srgbClr val="A4A3A4"/>
          </p15:clr>
        </p15:guide>
        <p15:guide id="9" pos="3955" userDrawn="1">
          <p15:clr>
            <a:srgbClr val="A4A3A4"/>
          </p15:clr>
        </p15:guide>
        <p15:guide id="10" pos="7380" userDrawn="1">
          <p15:clr>
            <a:srgbClr val="A4A3A4"/>
          </p15:clr>
        </p15:guide>
        <p15:guide id="11" pos="5566" userDrawn="1">
          <p15:clr>
            <a:srgbClr val="A4A3A4"/>
          </p15:clr>
        </p15:guide>
        <p15:guide id="12" orient="horz" pos="3884" userDrawn="1">
          <p15:clr>
            <a:srgbClr val="A4A3A4"/>
          </p15:clr>
        </p15:guide>
        <p15:guide id="14" orient="horz" pos="2488" userDrawn="1">
          <p15:clr>
            <a:srgbClr val="A4A3A4"/>
          </p15:clr>
        </p15:guide>
        <p15:guide id="15" orient="horz" pos="2344" userDrawn="1">
          <p15:clr>
            <a:srgbClr val="A4A3A4"/>
          </p15:clr>
        </p15:guide>
        <p15:guide id="16" orient="horz" pos="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051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2870">
          <p15:clr>
            <a:srgbClr val="A4A3A4"/>
          </p15:clr>
        </p15:guide>
        <p15:guide id="6" orient="horz" pos="466">
          <p15:clr>
            <a:srgbClr val="A4A3A4"/>
          </p15:clr>
        </p15:guide>
        <p15:guide id="7" orient="horz" pos="5637">
          <p15:clr>
            <a:srgbClr val="A4A3A4"/>
          </p15:clr>
        </p15:guide>
        <p15:guide id="8" orient="horz" pos="2733">
          <p15:clr>
            <a:srgbClr val="A4A3A4"/>
          </p15:clr>
        </p15:guide>
        <p15:guide id="9" pos="4156">
          <p15:clr>
            <a:srgbClr val="A4A3A4"/>
          </p15:clr>
        </p15:guide>
        <p15:guide id="10" pos="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DF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496" autoAdjust="0"/>
  </p:normalViewPr>
  <p:slideViewPr>
    <p:cSldViewPr snapToGrid="0">
      <p:cViewPr varScale="1">
        <p:scale>
          <a:sx n="50" d="100"/>
          <a:sy n="50" d="100"/>
        </p:scale>
        <p:origin x="1280" y="24"/>
      </p:cViewPr>
      <p:guideLst>
        <p:guide pos="395"/>
        <p:guide pos="3842"/>
        <p:guide pos="3955"/>
        <p:guide pos="7380"/>
        <p:guide pos="5566"/>
        <p:guide orient="horz" pos="3884"/>
        <p:guide orient="horz" pos="2488"/>
        <p:guide orient="horz" pos="2344"/>
        <p:guide orient="horz" pos="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  <p:guide orient="horz" pos="3051"/>
        <p:guide pos="2160"/>
        <p:guide orient="horz" pos="2870"/>
        <p:guide orient="horz" pos="466"/>
        <p:guide orient="horz" pos="5637"/>
        <p:guide orient="horz" pos="2733"/>
        <p:guide pos="4156"/>
        <p:guide pos="1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8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slide" Target="slides/slide7.xml"/><Relationship Id="rId48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0" Type="http://schemas.openxmlformats.org/officeDocument/2006/relationships/customXml" Target="../customXml/item20.xml"/><Relationship Id="rId41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2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8840" y="0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4038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8840" y="9164038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8840" y="0"/>
            <a:ext cx="3137627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702" y="739006"/>
            <a:ext cx="6338250" cy="356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1" y="4564740"/>
            <a:ext cx="6337300" cy="43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64038"/>
            <a:ext cx="3139161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8840" y="9164038"/>
            <a:ext cx="3137627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eaLnBrk="0" fontAlgn="base" hangingPunct="0">
      <a:spcBef>
        <a:spcPts val="0"/>
      </a:spcBef>
      <a:spcAft>
        <a:spcPts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126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252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378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504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3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3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3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4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.xml"/><Relationship Id="rId7" Type="http://schemas.openxmlformats.org/officeDocument/2006/relationships/image" Target="../media/image4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svg"/><Relationship Id="rId4" Type="http://schemas.openxmlformats.org/officeDocument/2006/relationships/tags" Target="../tags/tag35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image" Target="../media/image4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Relationship Id="rId9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.svg"/><Relationship Id="rId5" Type="http://schemas.openxmlformats.org/officeDocument/2006/relationships/tags" Target="../tags/tag46.xml"/><Relationship Id="rId10" Type="http://schemas.openxmlformats.org/officeDocument/2006/relationships/image" Target="../media/image2.png"/><Relationship Id="rId4" Type="http://schemas.openxmlformats.org/officeDocument/2006/relationships/tags" Target="../tags/tag45.xml"/><Relationship Id="rId9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C9BE4F9-185B-4518-AC25-E80BB42DAB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5427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C9BE4F9-185B-4518-AC25-E80BB42DA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F047525-F4D0-4689-A7AE-892DA0F217C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4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C0C0CDC6-4032-4DC2-939B-12152DFB1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 l="5832" t="17480" r="14147" b="2521"/>
          <a:stretch>
            <a:fillRect/>
          </a:stretch>
        </p:blipFill>
        <p:spPr bwMode="auto">
          <a:xfrm>
            <a:off x="3174" y="0"/>
            <a:ext cx="1219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ltGray">
          <a:xfrm>
            <a:off x="627063" y="4075509"/>
            <a:ext cx="6480000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Please insert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8428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Please insert Restrictedity note</a:t>
            </a:r>
          </a:p>
        </p:txBody>
      </p:sp>
      <p:grpSp>
        <p:nvGrpSpPr>
          <p:cNvPr id="61" name="Gruppieren 3">
            <a:extLst>
              <a:ext uri="{FF2B5EF4-FFF2-40B4-BE49-F238E27FC236}">
                <a16:creationId xmlns:a16="http://schemas.microsoft.com/office/drawing/2014/main" id="{04EABD9C-FD7F-4E1B-A26F-1860F5CCFA6B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2" name="Gerade Verbindung 2">
              <a:extLst>
                <a:ext uri="{FF2B5EF4-FFF2-40B4-BE49-F238E27FC236}">
                  <a16:creationId xmlns:a16="http://schemas.microsoft.com/office/drawing/2014/main" id="{89A05FB9-9C1D-48BE-A30B-AE726E89CA28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5">
              <a:extLst>
                <a:ext uri="{FF2B5EF4-FFF2-40B4-BE49-F238E27FC236}">
                  <a16:creationId xmlns:a16="http://schemas.microsoft.com/office/drawing/2014/main" id="{CD7E19C4-66AC-48C4-AA80-40E0CAEA705F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36">
              <a:extLst>
                <a:ext uri="{FF2B5EF4-FFF2-40B4-BE49-F238E27FC236}">
                  <a16:creationId xmlns:a16="http://schemas.microsoft.com/office/drawing/2014/main" id="{1F8D502F-F585-44EC-9165-7E4989A4941B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37">
              <a:extLst>
                <a:ext uri="{FF2B5EF4-FFF2-40B4-BE49-F238E27FC236}">
                  <a16:creationId xmlns:a16="http://schemas.microsoft.com/office/drawing/2014/main" id="{8919F27D-E1AD-4B70-B1A9-C5D62391667E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38">
              <a:extLst>
                <a:ext uri="{FF2B5EF4-FFF2-40B4-BE49-F238E27FC236}">
                  <a16:creationId xmlns:a16="http://schemas.microsoft.com/office/drawing/2014/main" id="{7224577A-FD9D-490E-9D59-F07FC258503E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39">
              <a:extLst>
                <a:ext uri="{FF2B5EF4-FFF2-40B4-BE49-F238E27FC236}">
                  <a16:creationId xmlns:a16="http://schemas.microsoft.com/office/drawing/2014/main" id="{3B819D76-3AB9-4DB5-BDAE-12BE077A342C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1">
              <a:extLst>
                <a:ext uri="{FF2B5EF4-FFF2-40B4-BE49-F238E27FC236}">
                  <a16:creationId xmlns:a16="http://schemas.microsoft.com/office/drawing/2014/main" id="{944C8788-AA70-4639-91F5-FE8B6D3732AE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42">
              <a:extLst>
                <a:ext uri="{FF2B5EF4-FFF2-40B4-BE49-F238E27FC236}">
                  <a16:creationId xmlns:a16="http://schemas.microsoft.com/office/drawing/2014/main" id="{D3831BF4-3205-42B3-AF79-AF6053084FAA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43">
              <a:extLst>
                <a:ext uri="{FF2B5EF4-FFF2-40B4-BE49-F238E27FC236}">
                  <a16:creationId xmlns:a16="http://schemas.microsoft.com/office/drawing/2014/main" id="{1A30A93B-A96D-4CA1-82FD-CD2BDBF216B1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44">
              <a:extLst>
                <a:ext uri="{FF2B5EF4-FFF2-40B4-BE49-F238E27FC236}">
                  <a16:creationId xmlns:a16="http://schemas.microsoft.com/office/drawing/2014/main" id="{85923125-603F-45DC-A3D9-8DC192432A74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1">
              <a:extLst>
                <a:ext uri="{FF2B5EF4-FFF2-40B4-BE49-F238E27FC236}">
                  <a16:creationId xmlns:a16="http://schemas.microsoft.com/office/drawing/2014/main" id="{596F906A-ADD4-4935-8D2E-5B9DA9624FFE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52">
              <a:extLst>
                <a:ext uri="{FF2B5EF4-FFF2-40B4-BE49-F238E27FC236}">
                  <a16:creationId xmlns:a16="http://schemas.microsoft.com/office/drawing/2014/main" id="{05A8CCF4-8B47-4E2A-A03D-BE93229CA5C2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3">
              <a:extLst>
                <a:ext uri="{FF2B5EF4-FFF2-40B4-BE49-F238E27FC236}">
                  <a16:creationId xmlns:a16="http://schemas.microsoft.com/office/drawing/2014/main" id="{ABB955C0-897C-4617-80E5-983281766BB6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4">
              <a:extLst>
                <a:ext uri="{FF2B5EF4-FFF2-40B4-BE49-F238E27FC236}">
                  <a16:creationId xmlns:a16="http://schemas.microsoft.com/office/drawing/2014/main" id="{40AB260C-D855-410C-ABB0-80551FF41488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55">
              <a:extLst>
                <a:ext uri="{FF2B5EF4-FFF2-40B4-BE49-F238E27FC236}">
                  <a16:creationId xmlns:a16="http://schemas.microsoft.com/office/drawing/2014/main" id="{D0E02354-0236-4A5B-8C26-E6C35801A4BB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56">
              <a:extLst>
                <a:ext uri="{FF2B5EF4-FFF2-40B4-BE49-F238E27FC236}">
                  <a16:creationId xmlns:a16="http://schemas.microsoft.com/office/drawing/2014/main" id="{32825872-4231-4C63-BE9D-A3166D908840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58">
              <a:extLst>
                <a:ext uri="{FF2B5EF4-FFF2-40B4-BE49-F238E27FC236}">
                  <a16:creationId xmlns:a16="http://schemas.microsoft.com/office/drawing/2014/main" id="{94A02465-CC19-4196-84D8-1C645C8BF749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59">
              <a:extLst>
                <a:ext uri="{FF2B5EF4-FFF2-40B4-BE49-F238E27FC236}">
                  <a16:creationId xmlns:a16="http://schemas.microsoft.com/office/drawing/2014/main" id="{D0484987-DAA1-40F0-993E-1014D9E53461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60">
              <a:extLst>
                <a:ext uri="{FF2B5EF4-FFF2-40B4-BE49-F238E27FC236}">
                  <a16:creationId xmlns:a16="http://schemas.microsoft.com/office/drawing/2014/main" id="{D4D522F4-06F6-4F2F-BAF6-00C182BBE778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61">
              <a:extLst>
                <a:ext uri="{FF2B5EF4-FFF2-40B4-BE49-F238E27FC236}">
                  <a16:creationId xmlns:a16="http://schemas.microsoft.com/office/drawing/2014/main" id="{D848176A-D719-42C8-9EDF-763969EA2B12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E7AB7DAB-009E-4430-9B39-F6E905CC4B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4323" y="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C60DB92-F2D1-4D51-81C1-627E2D2FBC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1944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06" imgH="306" progId="TCLayout.ActiveDocument.1">
                  <p:embed/>
                </p:oleObj>
              </mc:Choice>
              <mc:Fallback>
                <p:oleObj name="think-cell Slide" r:id="rId6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C60DB92-F2D1-4D51-81C1-627E2D2FBC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7B7DF87-14CF-443D-872E-E426436BA2A8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4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auto">
          <a:xfrm>
            <a:off x="627063" y="4503909"/>
            <a:ext cx="6480000" cy="1663205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Mastertitelformat bearbeiten</a:t>
            </a:r>
          </a:p>
        </p:txBody>
      </p:sp>
      <p:grpSp>
        <p:nvGrpSpPr>
          <p:cNvPr id="56" name="Gruppieren 3">
            <a:extLst>
              <a:ext uri="{FF2B5EF4-FFF2-40B4-BE49-F238E27FC236}">
                <a16:creationId xmlns:a16="http://schemas.microsoft.com/office/drawing/2014/main" id="{23F27EE7-2260-4055-A6A8-2F609F3A6C72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7" name="Gerade Verbindung 2">
              <a:extLst>
                <a:ext uri="{FF2B5EF4-FFF2-40B4-BE49-F238E27FC236}">
                  <a16:creationId xmlns:a16="http://schemas.microsoft.com/office/drawing/2014/main" id="{456CFD33-9286-4453-B3FE-FBB3396C3557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5">
              <a:extLst>
                <a:ext uri="{FF2B5EF4-FFF2-40B4-BE49-F238E27FC236}">
                  <a16:creationId xmlns:a16="http://schemas.microsoft.com/office/drawing/2014/main" id="{818DD217-8252-48C1-9CCE-089BCA0025AA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6">
              <a:extLst>
                <a:ext uri="{FF2B5EF4-FFF2-40B4-BE49-F238E27FC236}">
                  <a16:creationId xmlns:a16="http://schemas.microsoft.com/office/drawing/2014/main" id="{16D59E5F-A14D-4F1E-8B22-76A7A005EDF0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7">
              <a:extLst>
                <a:ext uri="{FF2B5EF4-FFF2-40B4-BE49-F238E27FC236}">
                  <a16:creationId xmlns:a16="http://schemas.microsoft.com/office/drawing/2014/main" id="{A955472D-0585-4611-AF22-063DFFC14808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8">
              <a:extLst>
                <a:ext uri="{FF2B5EF4-FFF2-40B4-BE49-F238E27FC236}">
                  <a16:creationId xmlns:a16="http://schemas.microsoft.com/office/drawing/2014/main" id="{42B4862A-8F84-4696-8EB0-A8BFB47675DC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A70B8675-34EA-4170-BD7C-8A2760D59B90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1">
              <a:extLst>
                <a:ext uri="{FF2B5EF4-FFF2-40B4-BE49-F238E27FC236}">
                  <a16:creationId xmlns:a16="http://schemas.microsoft.com/office/drawing/2014/main" id="{69323F31-3DB4-46BD-9695-D22741B33877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2">
              <a:extLst>
                <a:ext uri="{FF2B5EF4-FFF2-40B4-BE49-F238E27FC236}">
                  <a16:creationId xmlns:a16="http://schemas.microsoft.com/office/drawing/2014/main" id="{2FA599FE-AB85-49AC-883C-02C76BA652FD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3">
              <a:extLst>
                <a:ext uri="{FF2B5EF4-FFF2-40B4-BE49-F238E27FC236}">
                  <a16:creationId xmlns:a16="http://schemas.microsoft.com/office/drawing/2014/main" id="{0CA9D329-6851-4052-AF09-04C1974C9947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4">
              <a:extLst>
                <a:ext uri="{FF2B5EF4-FFF2-40B4-BE49-F238E27FC236}">
                  <a16:creationId xmlns:a16="http://schemas.microsoft.com/office/drawing/2014/main" id="{B32BF618-99AD-41DD-9314-031E952FAA48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51">
              <a:extLst>
                <a:ext uri="{FF2B5EF4-FFF2-40B4-BE49-F238E27FC236}">
                  <a16:creationId xmlns:a16="http://schemas.microsoft.com/office/drawing/2014/main" id="{973978A2-02DF-4119-9A18-14343741F5A2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52">
              <a:extLst>
                <a:ext uri="{FF2B5EF4-FFF2-40B4-BE49-F238E27FC236}">
                  <a16:creationId xmlns:a16="http://schemas.microsoft.com/office/drawing/2014/main" id="{0891C0B2-1AE3-4F5C-AC54-0E43F54714A3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53">
              <a:extLst>
                <a:ext uri="{FF2B5EF4-FFF2-40B4-BE49-F238E27FC236}">
                  <a16:creationId xmlns:a16="http://schemas.microsoft.com/office/drawing/2014/main" id="{D5FCB12E-9762-454C-A1E0-E63972AE9E31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54">
              <a:extLst>
                <a:ext uri="{FF2B5EF4-FFF2-40B4-BE49-F238E27FC236}">
                  <a16:creationId xmlns:a16="http://schemas.microsoft.com/office/drawing/2014/main" id="{6ABB0904-9EBF-43CF-82B3-84E2423E2645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55">
              <a:extLst>
                <a:ext uri="{FF2B5EF4-FFF2-40B4-BE49-F238E27FC236}">
                  <a16:creationId xmlns:a16="http://schemas.microsoft.com/office/drawing/2014/main" id="{BD75B611-83EF-4F5E-834C-D0C71E2E2F55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56">
              <a:extLst>
                <a:ext uri="{FF2B5EF4-FFF2-40B4-BE49-F238E27FC236}">
                  <a16:creationId xmlns:a16="http://schemas.microsoft.com/office/drawing/2014/main" id="{D9A0E560-7C8E-4ECD-892F-27FCD073D66B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58">
              <a:extLst>
                <a:ext uri="{FF2B5EF4-FFF2-40B4-BE49-F238E27FC236}">
                  <a16:creationId xmlns:a16="http://schemas.microsoft.com/office/drawing/2014/main" id="{56944995-21C4-4396-8F9B-649605859E41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59">
              <a:extLst>
                <a:ext uri="{FF2B5EF4-FFF2-40B4-BE49-F238E27FC236}">
                  <a16:creationId xmlns:a16="http://schemas.microsoft.com/office/drawing/2014/main" id="{F24A85C9-453E-4257-AAEE-342C06FA815D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60">
              <a:extLst>
                <a:ext uri="{FF2B5EF4-FFF2-40B4-BE49-F238E27FC236}">
                  <a16:creationId xmlns:a16="http://schemas.microsoft.com/office/drawing/2014/main" id="{CE44E449-BA5D-4091-8070-06B70E507750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61">
              <a:extLst>
                <a:ext uri="{FF2B5EF4-FFF2-40B4-BE49-F238E27FC236}">
                  <a16:creationId xmlns:a16="http://schemas.microsoft.com/office/drawing/2014/main" id="{B91B71AB-7D2D-4691-9AF1-399440278446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9" name="Graphic 78">
            <a:extLst>
              <a:ext uri="{FF2B5EF4-FFF2-40B4-BE49-F238E27FC236}">
                <a16:creationId xmlns:a16="http://schemas.microsoft.com/office/drawing/2014/main" id="{7EF4FB58-008C-42D1-9EEC-9F714155A6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64323" y="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A893D1A-DB50-4980-B04A-EFCEC56186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5201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A893D1A-DB50-4980-B04A-EFCEC5618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1C7542F-38DB-4FBF-A3F8-FE7CAE29A52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1D357-684A-4BD3-B6FD-5478CE31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CCD7B8A-225F-4628-AF2C-EB2B811FE0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1366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CCD7B8A-225F-4628-AF2C-EB2B811FE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2D6DF0B-B504-452A-920A-4C7D1EFB6494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noProof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noProof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3AD98BD-F969-46D7-91B3-158DF3B9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grpSp>
        <p:nvGrpSpPr>
          <p:cNvPr id="31" name="Gruppieren 3">
            <a:extLst>
              <a:ext uri="{FF2B5EF4-FFF2-40B4-BE49-F238E27FC236}">
                <a16:creationId xmlns:a16="http://schemas.microsoft.com/office/drawing/2014/main" id="{AA85CB3A-A29E-4E90-A4D2-7C371F0FD96A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2">
              <a:extLst>
                <a:ext uri="{FF2B5EF4-FFF2-40B4-BE49-F238E27FC236}">
                  <a16:creationId xmlns:a16="http://schemas.microsoft.com/office/drawing/2014/main" id="{03729835-FBE1-4270-8C70-D11F41ACD7E7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5">
              <a:extLst>
                <a:ext uri="{FF2B5EF4-FFF2-40B4-BE49-F238E27FC236}">
                  <a16:creationId xmlns:a16="http://schemas.microsoft.com/office/drawing/2014/main" id="{90595106-2819-49C1-A09A-E78A23A43C14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6">
              <a:extLst>
                <a:ext uri="{FF2B5EF4-FFF2-40B4-BE49-F238E27FC236}">
                  <a16:creationId xmlns:a16="http://schemas.microsoft.com/office/drawing/2014/main" id="{89734051-EA98-40A9-8410-AAD0C1600AA4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7">
              <a:extLst>
                <a:ext uri="{FF2B5EF4-FFF2-40B4-BE49-F238E27FC236}">
                  <a16:creationId xmlns:a16="http://schemas.microsoft.com/office/drawing/2014/main" id="{9BBD9918-0593-4A6A-802E-4D8B0BB455A7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8">
              <a:extLst>
                <a:ext uri="{FF2B5EF4-FFF2-40B4-BE49-F238E27FC236}">
                  <a16:creationId xmlns:a16="http://schemas.microsoft.com/office/drawing/2014/main" id="{BE2F4ED7-FD52-4F86-BF13-0AE31E758E2E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9">
              <a:extLst>
                <a:ext uri="{FF2B5EF4-FFF2-40B4-BE49-F238E27FC236}">
                  <a16:creationId xmlns:a16="http://schemas.microsoft.com/office/drawing/2014/main" id="{782BE3CC-6F9E-48FB-A2F9-77AB1D4CAC0C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41">
              <a:extLst>
                <a:ext uri="{FF2B5EF4-FFF2-40B4-BE49-F238E27FC236}">
                  <a16:creationId xmlns:a16="http://schemas.microsoft.com/office/drawing/2014/main" id="{C5D93334-D508-4314-8510-8A3B10F193F4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42">
              <a:extLst>
                <a:ext uri="{FF2B5EF4-FFF2-40B4-BE49-F238E27FC236}">
                  <a16:creationId xmlns:a16="http://schemas.microsoft.com/office/drawing/2014/main" id="{A4679488-72B0-4743-8090-5A6A6AB0EC7E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3">
              <a:extLst>
                <a:ext uri="{FF2B5EF4-FFF2-40B4-BE49-F238E27FC236}">
                  <a16:creationId xmlns:a16="http://schemas.microsoft.com/office/drawing/2014/main" id="{C86C6CD4-2754-4FD4-8129-EC2652F0285A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4">
              <a:extLst>
                <a:ext uri="{FF2B5EF4-FFF2-40B4-BE49-F238E27FC236}">
                  <a16:creationId xmlns:a16="http://schemas.microsoft.com/office/drawing/2014/main" id="{37821FE6-1650-49BD-9F76-93D2C8B45792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1">
              <a:extLst>
                <a:ext uri="{FF2B5EF4-FFF2-40B4-BE49-F238E27FC236}">
                  <a16:creationId xmlns:a16="http://schemas.microsoft.com/office/drawing/2014/main" id="{AAB7A313-C38A-4BDB-ADD0-2320FB7A262B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2">
              <a:extLst>
                <a:ext uri="{FF2B5EF4-FFF2-40B4-BE49-F238E27FC236}">
                  <a16:creationId xmlns:a16="http://schemas.microsoft.com/office/drawing/2014/main" id="{93667F89-3262-4286-AF14-2625CA924A80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53">
              <a:extLst>
                <a:ext uri="{FF2B5EF4-FFF2-40B4-BE49-F238E27FC236}">
                  <a16:creationId xmlns:a16="http://schemas.microsoft.com/office/drawing/2014/main" id="{E436921E-7EC8-4FB1-BC06-17214AE43D57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54">
              <a:extLst>
                <a:ext uri="{FF2B5EF4-FFF2-40B4-BE49-F238E27FC236}">
                  <a16:creationId xmlns:a16="http://schemas.microsoft.com/office/drawing/2014/main" id="{4C7F7B49-5AE2-4066-A64C-7E5B68C46807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55">
              <a:extLst>
                <a:ext uri="{FF2B5EF4-FFF2-40B4-BE49-F238E27FC236}">
                  <a16:creationId xmlns:a16="http://schemas.microsoft.com/office/drawing/2014/main" id="{2FF3EC72-3FCC-45C3-8070-E40906AE20BE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56">
              <a:extLst>
                <a:ext uri="{FF2B5EF4-FFF2-40B4-BE49-F238E27FC236}">
                  <a16:creationId xmlns:a16="http://schemas.microsoft.com/office/drawing/2014/main" id="{4AA98C4C-57AB-4A8E-A72E-B1F6D49DB94A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58">
              <a:extLst>
                <a:ext uri="{FF2B5EF4-FFF2-40B4-BE49-F238E27FC236}">
                  <a16:creationId xmlns:a16="http://schemas.microsoft.com/office/drawing/2014/main" id="{4925DF47-B24F-4025-8D9C-E70CFF7461E3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9">
              <a:extLst>
                <a:ext uri="{FF2B5EF4-FFF2-40B4-BE49-F238E27FC236}">
                  <a16:creationId xmlns:a16="http://schemas.microsoft.com/office/drawing/2014/main" id="{8586F724-1660-4CB2-9E0D-F1200675310E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0">
              <a:extLst>
                <a:ext uri="{FF2B5EF4-FFF2-40B4-BE49-F238E27FC236}">
                  <a16:creationId xmlns:a16="http://schemas.microsoft.com/office/drawing/2014/main" id="{C9156573-CA8B-41F8-9BB6-C0159BDAF914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1">
              <a:extLst>
                <a:ext uri="{FF2B5EF4-FFF2-40B4-BE49-F238E27FC236}">
                  <a16:creationId xmlns:a16="http://schemas.microsoft.com/office/drawing/2014/main" id="{8E5A417D-DBA3-464D-97B0-C8710ED1FD8F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cdtText Box 133 Id16">
            <a:extLst>
              <a:ext uri="{FF2B5EF4-FFF2-40B4-BE49-F238E27FC236}">
                <a16:creationId xmlns:a16="http://schemas.microsoft.com/office/drawing/2014/main" id="{4D2D9C0A-BA38-4412-A1A6-B5827BCB635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6166800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>
                <a:solidFill>
                  <a:schemeClr val="tx1"/>
                </a:solidFill>
              </a:rPr>
              <a:t>Restricted © Siemens 2021</a:t>
            </a:r>
          </a:p>
        </p:txBody>
      </p:sp>
      <p:sp>
        <p:nvSpPr>
          <p:cNvPr id="30" name="cdtTextBox 12 Id17">
            <a:extLst>
              <a:ext uri="{FF2B5EF4-FFF2-40B4-BE49-F238E27FC236}">
                <a16:creationId xmlns:a16="http://schemas.microsoft.com/office/drawing/2014/main" id="{57009C6B-015B-4DD4-9D64-10A9BEF6231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0" y="6562800"/>
            <a:ext cx="3932230" cy="29520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>
                <a:solidFill>
                  <a:schemeClr val="tx1"/>
                </a:solidFill>
              </a:rPr>
              <a:t>Jan 2020</a:t>
            </a:r>
          </a:p>
        </p:txBody>
      </p:sp>
      <p:sp>
        <p:nvSpPr>
          <p:cNvPr id="38" name="cdtTextBox 11 Id18">
            <a:extLst>
              <a:ext uri="{FF2B5EF4-FFF2-40B4-BE49-F238E27FC236}">
                <a16:creationId xmlns:a16="http://schemas.microsoft.com/office/drawing/2014/main" id="{71BE10A7-25EA-4E93-BF6E-F113EB4DA73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0" y="6562800"/>
            <a:ext cx="1765285" cy="29520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>
                <a:solidFill>
                  <a:schemeClr val="tx1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chemeClr val="tx1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>
              <a:solidFill>
                <a:schemeClr val="tx1"/>
              </a:solidFill>
            </a:endParaRPr>
          </a:p>
        </p:txBody>
      </p:sp>
      <p:sp>
        <p:nvSpPr>
          <p:cNvPr id="49" name="cdtTextBox 13 Id19">
            <a:extLst>
              <a:ext uri="{FF2B5EF4-FFF2-40B4-BE49-F238E27FC236}">
                <a16:creationId xmlns:a16="http://schemas.microsoft.com/office/drawing/2014/main" id="{EA12B9DF-2733-4CF1-A1A4-CBC97721BF6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787765" y="6562800"/>
            <a:ext cx="8410584" cy="29520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>
                <a:solidFill>
                  <a:schemeClr val="tx1"/>
                </a:solidFill>
              </a:rPr>
              <a:t>Siemens DI SW</a:t>
            </a:r>
          </a:p>
        </p:txBody>
      </p:sp>
      <p:pic>
        <p:nvPicPr>
          <p:cNvPr id="54" name="Graphic 81">
            <a:extLst>
              <a:ext uri="{FF2B5EF4-FFF2-40B4-BE49-F238E27FC236}">
                <a16:creationId xmlns:a16="http://schemas.microsoft.com/office/drawing/2014/main" id="{4863E411-A1E5-489B-A21A-DAF7B478BA3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44003" y="0"/>
            <a:ext cx="2160000" cy="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614" y="1414464"/>
            <a:ext cx="11382713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br>
              <a:rPr lang="en-US"/>
            </a:br>
            <a:r>
              <a:rPr lang="en-US"/>
              <a:t>M3 lines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377" y="4184453"/>
            <a:ext cx="9292838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/>
              <a:t>Subhead for headline size 60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377" y="6310800"/>
            <a:ext cx="9292838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2021 | 2021-MM-DD | Author | Title | Siemens Digital Industries Software | Where today meets tomorrow.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9751" y="6364800"/>
            <a:ext cx="1512788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99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40727" y="6418800"/>
            <a:ext cx="11526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Unrestricted | © Siemens 2021 | 2021-Sept-08 | Siemens Digital Industries Software | Where today meets tomorrow.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40727" y="6418800"/>
            <a:ext cx="11526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6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9" Type="http://schemas.openxmlformats.org/officeDocument/2006/relationships/image" Target="../media/image3.svg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37" Type="http://schemas.openxmlformats.org/officeDocument/2006/relationships/image" Target="../media/image1.emf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36" Type="http://schemas.openxmlformats.org/officeDocument/2006/relationships/oleObject" Target="../embeddings/oleObject1.bin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tags" Target="../tags/tag31.xml"/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41A1F6E-8D0C-47AB-9C75-3A72D1471B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64972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4" imgH="345" progId="TCLayout.ActiveDocument.1">
                  <p:embed/>
                </p:oleObj>
              </mc:Choice>
              <mc:Fallback>
                <p:oleObj name="think-cell Slide" r:id="rId36" imgW="344" imgH="345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41A1F6E-8D0C-47AB-9C75-3A72D1471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B34E784-796A-4FF1-BDB4-800515DD33C2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0" y="-1"/>
            <a:ext cx="12198350" cy="14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3384000" bIns="20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Mastertitelformat bearbeiten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27063" y="1414800"/>
            <a:ext cx="8208962" cy="47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6336200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>
                <a:solidFill>
                  <a:srgbClr val="879BAA"/>
                </a:solidFill>
              </a:rPr>
              <a:t>Unrestricted © Siemens 2023</a:t>
            </a:r>
          </a:p>
        </p:txBody>
      </p:sp>
      <p:sp>
        <p:nvSpPr>
          <p:cNvPr id="65" name="cdtTextBox 11 Id18"/>
          <p:cNvSpPr txBox="1"/>
          <p:nvPr>
            <p:custDataLst>
              <p:tags r:id="rId34"/>
            </p:custDataLst>
          </p:nvPr>
        </p:nvSpPr>
        <p:spPr>
          <a:xfrm>
            <a:off x="0" y="6562800"/>
            <a:ext cx="1765285" cy="29520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35"/>
            </p:custDataLst>
          </p:nvPr>
        </p:nvSpPr>
        <p:spPr>
          <a:xfrm>
            <a:off x="3787765" y="6562800"/>
            <a:ext cx="8410584" cy="29520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>
                <a:solidFill>
                  <a:srgbClr val="000000"/>
                </a:solidFill>
              </a:rPr>
              <a:t>Siemens DI SW</a:t>
            </a:r>
          </a:p>
        </p:txBody>
      </p:sp>
      <p:grpSp>
        <p:nvGrpSpPr>
          <p:cNvPr id="110" name="Gruppieren 3">
            <a:extLst>
              <a:ext uri="{FF2B5EF4-FFF2-40B4-BE49-F238E27FC236}">
                <a16:creationId xmlns:a16="http://schemas.microsoft.com/office/drawing/2014/main" id="{11485BB4-7ABE-491B-9BCA-648F8E974E6F}"/>
              </a:ext>
            </a:extLst>
          </p:cNvPr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111" name="Gerade Verbindung 2">
              <a:extLst>
                <a:ext uri="{FF2B5EF4-FFF2-40B4-BE49-F238E27FC236}">
                  <a16:creationId xmlns:a16="http://schemas.microsoft.com/office/drawing/2014/main" id="{D3481A28-506D-480C-9A66-DECD318E82D3}"/>
                </a:ext>
              </a:extLst>
            </p:cNvPr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35">
              <a:extLst>
                <a:ext uri="{FF2B5EF4-FFF2-40B4-BE49-F238E27FC236}">
                  <a16:creationId xmlns:a16="http://schemas.microsoft.com/office/drawing/2014/main" id="{130D11BD-55B4-4C9D-A8C6-9145A71D981F}"/>
                </a:ext>
              </a:extLst>
            </p:cNvPr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36">
              <a:extLst>
                <a:ext uri="{FF2B5EF4-FFF2-40B4-BE49-F238E27FC236}">
                  <a16:creationId xmlns:a16="http://schemas.microsoft.com/office/drawing/2014/main" id="{B820DD41-0E37-482F-9A8F-57386910CE3E}"/>
                </a:ext>
              </a:extLst>
            </p:cNvPr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37">
              <a:extLst>
                <a:ext uri="{FF2B5EF4-FFF2-40B4-BE49-F238E27FC236}">
                  <a16:creationId xmlns:a16="http://schemas.microsoft.com/office/drawing/2014/main" id="{33EF8D55-DE51-4E59-AFDA-77ACC7AD8AEF}"/>
                </a:ext>
              </a:extLst>
            </p:cNvPr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38">
              <a:extLst>
                <a:ext uri="{FF2B5EF4-FFF2-40B4-BE49-F238E27FC236}">
                  <a16:creationId xmlns:a16="http://schemas.microsoft.com/office/drawing/2014/main" id="{2283F1C0-23E2-4509-9C20-6287CCD065FA}"/>
                </a:ext>
              </a:extLst>
            </p:cNvPr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Gerade Verbindung 39">
              <a:extLst>
                <a:ext uri="{FF2B5EF4-FFF2-40B4-BE49-F238E27FC236}">
                  <a16:creationId xmlns:a16="http://schemas.microsoft.com/office/drawing/2014/main" id="{E3379913-FC6E-463D-AEAE-2BB16781D463}"/>
                </a:ext>
              </a:extLst>
            </p:cNvPr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Gerade Verbindung 41">
              <a:extLst>
                <a:ext uri="{FF2B5EF4-FFF2-40B4-BE49-F238E27FC236}">
                  <a16:creationId xmlns:a16="http://schemas.microsoft.com/office/drawing/2014/main" id="{222B6312-2F51-4FA3-8C08-9A13F69A5633}"/>
                </a:ext>
              </a:extLst>
            </p:cNvPr>
            <p:cNvCxnSpPr/>
            <p:nvPr userDrawn="1"/>
          </p:nvCxnSpPr>
          <p:spPr bwMode="auto">
            <a:xfrm rot="5400000">
              <a:off x="123228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42">
              <a:extLst>
                <a:ext uri="{FF2B5EF4-FFF2-40B4-BE49-F238E27FC236}">
                  <a16:creationId xmlns:a16="http://schemas.microsoft.com/office/drawing/2014/main" id="{50E9DEC4-0F2F-44A5-BD38-695773DF1794}"/>
                </a:ext>
              </a:extLst>
            </p:cNvPr>
            <p:cNvCxnSpPr/>
            <p:nvPr userDrawn="1"/>
          </p:nvCxnSpPr>
          <p:spPr bwMode="auto">
            <a:xfrm rot="5400000">
              <a:off x="123228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43">
              <a:extLst>
                <a:ext uri="{FF2B5EF4-FFF2-40B4-BE49-F238E27FC236}">
                  <a16:creationId xmlns:a16="http://schemas.microsoft.com/office/drawing/2014/main" id="{FD22593F-43EE-493E-B50E-38540AB947C8}"/>
                </a:ext>
              </a:extLst>
            </p:cNvPr>
            <p:cNvCxnSpPr/>
            <p:nvPr userDrawn="1"/>
          </p:nvCxnSpPr>
          <p:spPr bwMode="auto">
            <a:xfrm rot="5400000">
              <a:off x="123228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44">
              <a:extLst>
                <a:ext uri="{FF2B5EF4-FFF2-40B4-BE49-F238E27FC236}">
                  <a16:creationId xmlns:a16="http://schemas.microsoft.com/office/drawing/2014/main" id="{53A07D88-63B2-47EB-AB44-B33ECDA3D1E3}"/>
                </a:ext>
              </a:extLst>
            </p:cNvPr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51">
              <a:extLst>
                <a:ext uri="{FF2B5EF4-FFF2-40B4-BE49-F238E27FC236}">
                  <a16:creationId xmlns:a16="http://schemas.microsoft.com/office/drawing/2014/main" id="{EC7579F2-0DEE-448D-9AF7-473D86469DFD}"/>
                </a:ext>
              </a:extLst>
            </p:cNvPr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52">
              <a:extLst>
                <a:ext uri="{FF2B5EF4-FFF2-40B4-BE49-F238E27FC236}">
                  <a16:creationId xmlns:a16="http://schemas.microsoft.com/office/drawing/2014/main" id="{66AABF70-A7AB-4246-9C07-E7C0DF98BB58}"/>
                </a:ext>
              </a:extLst>
            </p:cNvPr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Gerade Verbindung 53">
              <a:extLst>
                <a:ext uri="{FF2B5EF4-FFF2-40B4-BE49-F238E27FC236}">
                  <a16:creationId xmlns:a16="http://schemas.microsoft.com/office/drawing/2014/main" id="{24104AD5-2FAA-4FD3-9D85-E657EE1F93C4}"/>
                </a:ext>
              </a:extLst>
            </p:cNvPr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54">
              <a:extLst>
                <a:ext uri="{FF2B5EF4-FFF2-40B4-BE49-F238E27FC236}">
                  <a16:creationId xmlns:a16="http://schemas.microsoft.com/office/drawing/2014/main" id="{98607180-5F5B-4C3F-AC76-D17B26D20324}"/>
                </a:ext>
              </a:extLst>
            </p:cNvPr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55">
              <a:extLst>
                <a:ext uri="{FF2B5EF4-FFF2-40B4-BE49-F238E27FC236}">
                  <a16:creationId xmlns:a16="http://schemas.microsoft.com/office/drawing/2014/main" id="{796F899A-0269-4CBA-AE55-9E349702BDED}"/>
                </a:ext>
              </a:extLst>
            </p:cNvPr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56">
              <a:extLst>
                <a:ext uri="{FF2B5EF4-FFF2-40B4-BE49-F238E27FC236}">
                  <a16:creationId xmlns:a16="http://schemas.microsoft.com/office/drawing/2014/main" id="{CC8A9196-5B0A-4DB8-B1ED-994AC983B6CD}"/>
                </a:ext>
              </a:extLst>
            </p:cNvPr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58">
              <a:extLst>
                <a:ext uri="{FF2B5EF4-FFF2-40B4-BE49-F238E27FC236}">
                  <a16:creationId xmlns:a16="http://schemas.microsoft.com/office/drawing/2014/main" id="{C76CB2CB-5806-4CEB-A91C-18CADB80CC8C}"/>
                </a:ext>
              </a:extLst>
            </p:cNvPr>
            <p:cNvCxnSpPr/>
            <p:nvPr userDrawn="1"/>
          </p:nvCxnSpPr>
          <p:spPr bwMode="auto">
            <a:xfrm rot="5400000">
              <a:off x="-126000" y="1324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59">
              <a:extLst>
                <a:ext uri="{FF2B5EF4-FFF2-40B4-BE49-F238E27FC236}">
                  <a16:creationId xmlns:a16="http://schemas.microsoft.com/office/drawing/2014/main" id="{125DAEFB-F266-4E8C-984F-0C214BACBBC5}"/>
                </a:ext>
              </a:extLst>
            </p:cNvPr>
            <p:cNvCxnSpPr/>
            <p:nvPr userDrawn="1"/>
          </p:nvCxnSpPr>
          <p:spPr bwMode="auto">
            <a:xfrm rot="5400000">
              <a:off x="-126000" y="3628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Gerade Verbindung 60">
              <a:extLst>
                <a:ext uri="{FF2B5EF4-FFF2-40B4-BE49-F238E27FC236}">
                  <a16:creationId xmlns:a16="http://schemas.microsoft.com/office/drawing/2014/main" id="{8EC22572-D792-49E7-B4FE-275E163F4196}"/>
                </a:ext>
              </a:extLst>
            </p:cNvPr>
            <p:cNvCxnSpPr/>
            <p:nvPr userDrawn="1"/>
          </p:nvCxnSpPr>
          <p:spPr bwMode="auto">
            <a:xfrm rot="5400000">
              <a:off x="-126000" y="3772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61">
              <a:extLst>
                <a:ext uri="{FF2B5EF4-FFF2-40B4-BE49-F238E27FC236}">
                  <a16:creationId xmlns:a16="http://schemas.microsoft.com/office/drawing/2014/main" id="{8999C9BB-BC39-40EC-8DF2-69ECA680BB0D}"/>
                </a:ext>
              </a:extLst>
            </p:cNvPr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6DC3933B-2F07-4E28-8754-24CBAE074302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554163" y="0"/>
            <a:ext cx="2160000" cy="913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0" r:id="rId2"/>
    <p:sldLayoutId id="2147483695" r:id="rId3"/>
    <p:sldLayoutId id="2147483713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800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800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800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1800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2" userDrawn="1">
          <p15:clr>
            <a:srgbClr val="F26B43"/>
          </p15:clr>
        </p15:guide>
        <p15:guide id="2" orient="horz" pos="891" userDrawn="1">
          <p15:clr>
            <a:srgbClr val="F26B43"/>
          </p15:clr>
        </p15:guide>
        <p15:guide id="3" pos="3933" userDrawn="1">
          <p15:clr>
            <a:srgbClr val="F26B43"/>
          </p15:clr>
        </p15:guide>
        <p15:guide id="4" pos="5566" userDrawn="1">
          <p15:clr>
            <a:srgbClr val="F26B43"/>
          </p15:clr>
        </p15:guide>
        <p15:guide id="5" pos="7380" userDrawn="1">
          <p15:clr>
            <a:srgbClr val="F26B43"/>
          </p15:clr>
        </p15:guide>
        <p15:guide id="6" pos="395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10" orient="horz" pos="2343" userDrawn="1">
          <p15:clr>
            <a:srgbClr val="F26B43"/>
          </p15:clr>
        </p15:guide>
        <p15:guide id="11" orient="horz" pos="2433" userDrawn="1">
          <p15:clr>
            <a:srgbClr val="F26B43"/>
          </p15:clr>
        </p15:guide>
        <p15:guide id="12" orient="horz" pos="38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14" y="478800"/>
            <a:ext cx="9869134" cy="576000"/>
          </a:xfrm>
          <a:prstGeom prst="rect">
            <a:avLst/>
          </a:prstGeom>
        </p:spPr>
        <p:txBody>
          <a:bodyPr vert="horz" lIns="0" tIns="0" rIns="324000" bIns="14400" rtlCol="0" anchor="t" anchorCtr="0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375" y="1414800"/>
            <a:ext cx="720375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8775" y="6310800"/>
            <a:ext cx="92208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+mn-ea"/>
              </a:rPr>
              <a:t>Restricted | © Siemens 2022 | 2022-02 | GE Edison Works/GE Aviation Conference Room Pilot 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376" y="6310800"/>
            <a:ext cx="648338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D7AE8-A2F0-4B28-A3B9-1100704C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77" y="1387343"/>
            <a:ext cx="6377644" cy="3693319"/>
          </a:xfrm>
        </p:spPr>
        <p:txBody>
          <a:bodyPr/>
          <a:lstStyle/>
          <a:p>
            <a:r>
              <a:rPr lang="en-US" sz="6000" dirty="0"/>
              <a:t>Shipyard Infrastructure Optimization Plan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F67B729-D241-4C5C-AE96-1FA7EB26D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377" y="5501810"/>
            <a:ext cx="9292838" cy="1622622"/>
          </a:xfrm>
        </p:spPr>
        <p:txBody>
          <a:bodyPr/>
          <a:lstStyle/>
          <a:p>
            <a:r>
              <a:rPr lang="en-US" dirty="0"/>
              <a:t>Michael Mazzenga</a:t>
            </a:r>
          </a:p>
        </p:txBody>
      </p:sp>
    </p:spTree>
    <p:extLst>
      <p:ext uri="{BB962C8B-B14F-4D97-AF65-F5344CB8AC3E}">
        <p14:creationId xmlns:p14="http://schemas.microsoft.com/office/powerpoint/2010/main" val="224508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4AF2-E7C6-B078-5467-28A95B6E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608" y="2498100"/>
            <a:ext cx="9869134" cy="576000"/>
          </a:xfrm>
        </p:spPr>
        <p:txBody>
          <a:bodyPr/>
          <a:lstStyle/>
          <a:p>
            <a:pPr algn="ctr"/>
            <a:r>
              <a:rPr lang="en-US" sz="6600" dirty="0"/>
              <a:t>Questions 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9571E2-6BCF-03B4-C9B5-922A17950798}"/>
              </a:ext>
            </a:extLst>
          </p:cNvPr>
          <p:cNvSpPr txBox="1">
            <a:spLocks/>
          </p:cNvSpPr>
          <p:nvPr/>
        </p:nvSpPr>
        <p:spPr>
          <a:xfrm>
            <a:off x="155275" y="6167056"/>
            <a:ext cx="1952925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en-US"/>
              <a:t>Restricted | © Siemens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60C7-6DBC-4F04-8D3B-15B52421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Naval Shipyards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6216A-4AE5-4EAB-BC96-B5152AB6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21" y="840762"/>
            <a:ext cx="9072279" cy="4868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BD279-2F99-CB57-B8EE-72455505A936}"/>
              </a:ext>
            </a:extLst>
          </p:cNvPr>
          <p:cNvSpPr txBox="1"/>
          <p:nvPr/>
        </p:nvSpPr>
        <p:spPr>
          <a:xfrm>
            <a:off x="4029075" y="5831099"/>
            <a:ext cx="781169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naval shipyards were originally designed to build wind- and steam powered ships, and range in age from 114 years to 255 years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0CF7-0911-133A-9535-C697B017F8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17957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7CE8-6951-EF12-F360-81842342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Shipyard Maintenance Delays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0AA03-F221-6307-8869-C8FB887C3283}"/>
              </a:ext>
            </a:extLst>
          </p:cNvPr>
          <p:cNvSpPr txBox="1"/>
          <p:nvPr/>
        </p:nvSpPr>
        <p:spPr>
          <a:xfrm>
            <a:off x="642938" y="1244590"/>
            <a:ext cx="1104423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Delays in shipyard maintenance directly affect the Navy’s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2015 thru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Aircraft Carriers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1128 days of delay (ship not operational)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Equal to losing .5 of a carrier for a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Submarines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6296 days of delay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Equal to losing 3 submarines for each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8824D-3316-A089-D0AE-92CE6A3524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3854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F2E1-6190-E1C5-8989-F9D308B7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Shipyard Infrastructure Optimization Plan (SIOP)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69950-9E53-A2F3-F5D9-85A0457E6C5A}"/>
              </a:ext>
            </a:extLst>
          </p:cNvPr>
          <p:cNvSpPr txBox="1"/>
          <p:nvPr/>
        </p:nvSpPr>
        <p:spPr>
          <a:xfrm>
            <a:off x="600075" y="1958693"/>
            <a:ext cx="11787188" cy="340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2018, the Navy issued a plan to address infrastructure deficiencies at the public shipyards known as the (SIOP)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Calls for the replacement or modernization of critical shipyard infrastructure with a focus on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docks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equipment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9704E-5639-A586-77BF-85B79B0AA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313674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4E92-3BF8-4B55-A4BE-B307F332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Areas for Improvement Identified in the Navy’s Shipyard Infrastructure Optimization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A5BD1-D339-413A-A4FC-F15330F91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4" y="1054800"/>
            <a:ext cx="11356502" cy="515563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1BF6E-8DDE-9373-8333-AEECD9AAF0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423383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8BC4-0523-6EC4-FEE9-65CC2A91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Puget Sound Naval Shipyard- Plant Simulation Modeling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10BB8-4C06-19DC-F57C-2ACBED87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14401"/>
            <a:ext cx="9272167" cy="522318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BA4F7-642F-91AF-0737-202B65957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11187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5C23-AC60-B6BD-BA42-7D4E1A67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E12F7-9358-9A57-6BFA-E521BF765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766800"/>
            <a:ext cx="9172033" cy="53111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1700F-260B-45CB-AED9-618A6DFC6D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253465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17BA-D3A4-3AA6-2013-669E169C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Movement-Sankey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29CC7-97B2-89BD-E5D8-ACB829DF8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68"/>
          <a:stretch/>
        </p:blipFill>
        <p:spPr>
          <a:xfrm>
            <a:off x="1422400" y="920810"/>
            <a:ext cx="9740556" cy="49447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0B649-DD7E-D679-2F41-63F25D4CA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5275" y="6167056"/>
            <a:ext cx="1952925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2023</a:t>
            </a:r>
          </a:p>
        </p:txBody>
      </p:sp>
    </p:spTree>
    <p:extLst>
      <p:ext uri="{BB962C8B-B14F-4D97-AF65-F5344CB8AC3E}">
        <p14:creationId xmlns:p14="http://schemas.microsoft.com/office/powerpoint/2010/main" val="28646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4AF2-E7C6-B078-5467-28A95B6E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608" y="2498100"/>
            <a:ext cx="9869134" cy="576000"/>
          </a:xfrm>
        </p:spPr>
        <p:txBody>
          <a:bodyPr/>
          <a:lstStyle/>
          <a:p>
            <a:pPr algn="ctr"/>
            <a:r>
              <a:rPr lang="en-US" sz="6600" dirty="0"/>
              <a:t>Current Status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9571E2-6BCF-03B4-C9B5-922A17950798}"/>
              </a:ext>
            </a:extLst>
          </p:cNvPr>
          <p:cNvSpPr txBox="1">
            <a:spLocks/>
          </p:cNvSpPr>
          <p:nvPr/>
        </p:nvSpPr>
        <p:spPr>
          <a:xfrm>
            <a:off x="155275" y="6167056"/>
            <a:ext cx="1952925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en-US"/>
              <a:t>Restricted | © Siemens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74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PRESENTATIONDONOTDELETE" val="&lt;?xml version=&quot;1.0&quot; encoding=&quot;UTF-16&quot; standalone=&quot;yes&quot;?&gt;&lt;root reqver=&quot;25060&quot;&gt;&lt;version val=&quot;2813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2.70999999999999996447E+00&quot;&gt;&lt;m_msothmcolidx val=&quot;0&quot;/&gt;&lt;m_rgb r=&quot;41&quot; g=&quot;AA&quot; b=&quot;AA&quot;/&gt;&lt;m_nBrightness endver=&quot;26206&quot; val=&quot;0&quot;/&gt;&lt;/elem&gt;&lt;/m_vecMRU&gt;&lt;/m_mruColor&gt;&lt;m_eweekdayFirstOfWeek val=&quot;2&quot;/&gt;&lt;m_eweekdayFirstOfWorkweek val=&quot;1&quot;/&gt;&lt;m_eweekdayFirstOfWeekend val=&quot;6&quot;/&gt;&lt;/CPresentation&gt;&lt;/root&gt;"/>
  <p:tag name="EE4P_STYLE_ID" val="040887b0-086c-4ff4-2016-b5b55c2754ed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vMJVGyPtQbza5twlX6i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5oz8J1yvuXo.N1tgtQ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Q5oEAJg0hyAtRy9xiK2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GecyZ84ShrSSg_HFAI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vCeGGs_sXIBAFnfsilH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heme/theme1.xml><?xml version="1.0" encoding="utf-8"?>
<a:theme xmlns:a="http://schemas.openxmlformats.org/drawingml/2006/main" name="Siemens 201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0"/>
          </a:spcBef>
          <a:defRPr dirty="0" err="1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  <a:extLst>
    <a:ext uri="{05A4C25C-085E-4340-85A3-A5531E510DB2}">
      <thm15:themeFamily xmlns:thm15="http://schemas.microsoft.com/office/thememl/2012/main" name="sie-ppt-O365-16x9-standard-eng-v2-3.potx" id="{9A0B102C-3A07-4462-BC7C-EC4CA3E79772}" vid="{FAB27446-40D2-4663-B1AE-45281CE85954}"/>
    </a:ext>
  </a:extLst>
</a:theme>
</file>

<file path=ppt/theme/theme2.xml><?xml version="1.0" encoding="utf-8"?>
<a:theme xmlns:a="http://schemas.openxmlformats.org/drawingml/2006/main" name="2_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4.xml><?xml version="1.0" encoding="utf-8"?>
<a:theme xmlns:a="http://schemas.openxmlformats.org/drawingml/2006/main" name="Office-Design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(small)</Name>
  <PpLayout>16</PpLayout>
  <Index>11</Index>
</p4ppTags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B838718A3546419091C7476CCAB564" ma:contentTypeVersion="6" ma:contentTypeDescription="Create a new document." ma:contentTypeScope="" ma:versionID="e01bc8fc4fa6c2c1120eb626a11824d8">
  <xsd:schema xmlns:xsd="http://www.w3.org/2001/XMLSchema" xmlns:xs="http://www.w3.org/2001/XMLSchema" xmlns:p="http://schemas.microsoft.com/office/2006/metadata/properties" xmlns:ns2="7362fe74-85d1-40e6-a7d9-af1229f349ac" xmlns:ns3="6313eeba-f60d-43c5-bbf1-3ec3ab187dda" targetNamespace="http://schemas.microsoft.com/office/2006/metadata/properties" ma:root="true" ma:fieldsID="98aaa71dc24c1d0eab8e9a075942de8c" ns2:_="" ns3:_="">
    <xsd:import namespace="7362fe74-85d1-40e6-a7d9-af1229f349ac"/>
    <xsd:import namespace="6313eeba-f60d-43c5-bbf1-3ec3ab187d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2fe74-85d1-40e6-a7d9-af1229f34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3eeba-f60d-43c5-bbf1-3ec3ab187d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p4ppTags>
  <Name>Two columns + Navigation</Name>
  <PpLayout>32</PpLayout>
  <Index>19</Index>
</p4ppTags>
</file>

<file path=customXml/item12.xml><?xml version="1.0" encoding="utf-8"?>
<p4ppTags>
  <Name>Four objects</Name>
  <PpLayout>24</PpLayout>
  <Index>15</Index>
</p4ppTags>
</file>

<file path=customXml/item13.xml><?xml version="1.0" encoding="utf-8"?>
<p4ppTags>
  <Name>One object (large)</Name>
  <PpLayout>16</PpLayout>
  <Index>10</Index>
</p4ppTags>
</file>

<file path=customXml/item14.xml><?xml version="1.0" encoding="utf-8"?>
<p4ppTags>
  <Name>Two rows + Navigation</Name>
  <PpLayout>32</PpLayout>
  <Index>21</Index>
</p4ppTags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6.xml><?xml version="1.0" encoding="utf-8"?>
<p4ppTags>
  <Name>Four objects</Name>
  <PpLayout>24</PpLayout>
  <Index>15</Index>
</p4ppTags>
</file>

<file path=customXml/item17.xml><?xml version="1.0" encoding="utf-8"?>
<p4ppTags>
  <Name>Free Content + Navigation</Name>
  <PpLayout>32</PpLayout>
  <Index>16</Index>
</p4ppTags>
</file>

<file path=customXml/item18.xml><?xml version="1.0" encoding="utf-8"?>
<p4ppTags>
  <Name>Two columns</Name>
  <PpLayout>29</PpLayout>
  <Index>12</Index>
</p4ppTags>
</file>

<file path=customXml/item19.xml><?xml version="1.0" encoding="utf-8"?>
<p4ppTags>
  <Name>Free Content + Navigation</Name>
  <PpLayout>32</PpLayout>
  <Index>16</Index>
</p4ppTags>
</file>

<file path=customXml/item2.xml><?xml version="1.0" encoding="utf-8"?>
<p4ppTags>
  <Name>Free Content</Name>
  <PpLayout>11</PpLayout>
  <Index>9</Index>
</p4ppTags>
</file>

<file path=customXml/item20.xml><?xml version="1.0" encoding="utf-8"?>
<p4ppTags>
  <Name>Three columns + Navigation</Name>
  <PpLayout>32</PpLayout>
  <Index>20</Index>
</p4ppTags>
</file>

<file path=customXml/item21.xml><?xml version="1.0" encoding="utf-8"?>
<p4ppTags>
  <Name>Text + Index</Name>
  <PpLayout>32</PpLayout>
  <Index>8</Index>
</p4ppTags>
</file>

<file path=customXml/item22.xml><?xml version="1.0" encoding="utf-8"?>
<p4ppTags>
  <Name>One object (small) + Navigation</Name>
  <PpLayout>32</PpLayout>
  <Index>18</Index>
</p4ppTags>
</file>

<file path=customXml/item23.xml><?xml version="1.0" encoding="utf-8"?>
<p4ppTags>
  <Name>Two columns + Navigation</Name>
  <PpLayout>32</PpLayout>
  <Index>19</Index>
</p4ppTags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p4ppTags>
  <Name>Free Content</Name>
  <PpLayout>11</PpLayout>
  <Index>9</Index>
</p4ppTags>
</file>

<file path=customXml/item26.xml><?xml version="1.0" encoding="utf-8"?>
<p4ppTags>
  <Name>One object (large) + Navigation</Name>
  <PpLayout>32</PpLayout>
  <Index>17</Index>
</p4ppTags>
</file>

<file path=customXml/item27.xml><?xml version="1.0" encoding="utf-8"?>
<p4ppTags>
  <Name>Three columns</Name>
  <PpLayout>32</PpLayout>
  <Index>14</Index>
</p4ppTags>
</file>

<file path=customXml/item28.xml><?xml version="1.0" encoding="utf-8"?>
<p4ppTags>
  <Name>One object (large)</Name>
  <PpLayout>16</PpLayout>
  <Index>10</Index>
</p4ppTags>
</file>

<file path=customXml/item29.xml><?xml version="1.0" encoding="utf-8"?>
<p4ppTags>
  <Name>One object (small)</Name>
  <PpLayout>16</PpLayout>
  <Index>11</Index>
</p4ppTags>
</file>

<file path=customXml/item3.xml><?xml version="1.0" encoding="utf-8"?>
<p4ppTags/>
</file>

<file path=customXml/item30.xml><?xml version="1.0" encoding="utf-8"?>
<p4ppTags>
  <Name>Four objects + Navigation</Name>
  <PpLayout>32</PpLayout>
  <Index>22</Index>
</p4ppTags>
</file>

<file path=customXml/item31.xml><?xml version="1.0" encoding="utf-8"?>
<p4ppTags>
  <Name>Two columns</Name>
  <PpLayout>29</PpLayout>
  <Index>12</Index>
</p4ppTags>
</file>

<file path=customXml/item32.xml><?xml version="1.0" encoding="utf-8"?>
<p4ppTags>
  <Name>Free Content</Name>
  <PpLayout>11</PpLayout>
  <Index>9</Index>
</p4ppTags>
</file>

<file path=customXml/item33.xml><?xml version="1.0" encoding="utf-8"?>
<p4ppTags>
  <Name>Four objects + Navigation</Name>
  <PpLayout>32</PpLayout>
  <Index>22</Index>
</p4ppTags>
</file>

<file path=customXml/item34.xml><?xml version="1.0" encoding="utf-8"?>
<p4ppTags>
  <Name>One object (large) + Navigation</Name>
  <PpLayout>32</PpLayout>
  <Index>17</Index>
</p4ppTags>
</file>

<file path=customXml/item4.xml><?xml version="1.0" encoding="utf-8"?>
<p4ppTags>
  <Name>Two rows</Name>
  <PpLayout>32</PpLayout>
  <Index>13</Index>
</p4ppTags>
</file>

<file path=customXml/item5.xml><?xml version="1.0" encoding="utf-8"?>
<p4ppTags>
  <Name>Three columns + Navigation</Name>
  <PpLayout>32</PpLayout>
  <Index>20</Index>
</p4ppTags>
</file>

<file path=customXml/item6.xml><?xml version="1.0" encoding="utf-8"?>
<p4ppTags>
  <Name>One object (small) + Navigation</Name>
  <PpLayout>32</PpLayout>
  <Index>18</Index>
</p4ppTags>
</file>

<file path=customXml/item7.xml><?xml version="1.0" encoding="utf-8"?>
<p4ppTags>
  <Name>Two rows</Name>
  <PpLayout>32</PpLayout>
  <Index>13</Index>
</p4ppTags>
</file>

<file path=customXml/item8.xml><?xml version="1.0" encoding="utf-8"?>
<p4ppTags>
  <Name>Three columns</Name>
  <PpLayout>32</PpLayout>
  <Index>14</Index>
</p4ppTags>
</file>

<file path=customXml/item9.xml><?xml version="1.0" encoding="utf-8"?>
<p4ppTags>
  <Name>Two rows + Navigation</Name>
  <PpLayout>32</PpLayout>
  <Index>21</Index>
</p4ppTags>
</file>

<file path=customXml/itemProps1.xml><?xml version="1.0" encoding="utf-8"?>
<ds:datastoreItem xmlns:ds="http://schemas.openxmlformats.org/officeDocument/2006/customXml" ds:itemID="{BBC3FFC7-601C-4B39-9E19-F28197E72906}">
  <ds:schemaRefs/>
</ds:datastoreItem>
</file>

<file path=customXml/itemProps10.xml><?xml version="1.0" encoding="utf-8"?>
<ds:datastoreItem xmlns:ds="http://schemas.openxmlformats.org/officeDocument/2006/customXml" ds:itemID="{3A3B2A76-1D4E-49C6-A0D9-DCECAB917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2fe74-85d1-40e6-a7d9-af1229f349ac"/>
    <ds:schemaRef ds:uri="6313eeba-f60d-43c5-bbf1-3ec3ab187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2A290846-85B7-4D6E-9002-2B4CD1DA1744}">
  <ds:schemaRefs/>
</ds:datastoreItem>
</file>

<file path=customXml/itemProps12.xml><?xml version="1.0" encoding="utf-8"?>
<ds:datastoreItem xmlns:ds="http://schemas.openxmlformats.org/officeDocument/2006/customXml" ds:itemID="{1581BFFB-B4CE-47A8-BE77-DC1339B1E5A7}">
  <ds:schemaRefs/>
</ds:datastoreItem>
</file>

<file path=customXml/itemProps13.xml><?xml version="1.0" encoding="utf-8"?>
<ds:datastoreItem xmlns:ds="http://schemas.openxmlformats.org/officeDocument/2006/customXml" ds:itemID="{80661B8B-A327-44F9-823B-4D9EE0B3EC78}">
  <ds:schemaRefs/>
</ds:datastoreItem>
</file>

<file path=customXml/itemProps14.xml><?xml version="1.0" encoding="utf-8"?>
<ds:datastoreItem xmlns:ds="http://schemas.openxmlformats.org/officeDocument/2006/customXml" ds:itemID="{6C79E4F8-DCFB-483C-880A-AEEC6AAFC838}">
  <ds:schemaRefs/>
</ds:datastoreItem>
</file>

<file path=customXml/itemProps15.xml><?xml version="1.0" encoding="utf-8"?>
<ds:datastoreItem xmlns:ds="http://schemas.openxmlformats.org/officeDocument/2006/customXml" ds:itemID="{D36628B4-3BFD-4C82-A3EF-979BC9AE574A}">
  <ds:schemaRefs>
    <ds:schemaRef ds:uri="6313eeba-f60d-43c5-bbf1-3ec3ab187dd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362fe74-85d1-40e6-a7d9-af1229f349a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16.xml><?xml version="1.0" encoding="utf-8"?>
<ds:datastoreItem xmlns:ds="http://schemas.openxmlformats.org/officeDocument/2006/customXml" ds:itemID="{6D3D2D7E-A7E5-448C-BF6E-A54D3FA83BA2}">
  <ds:schemaRefs/>
</ds:datastoreItem>
</file>

<file path=customXml/itemProps17.xml><?xml version="1.0" encoding="utf-8"?>
<ds:datastoreItem xmlns:ds="http://schemas.openxmlformats.org/officeDocument/2006/customXml" ds:itemID="{7CC5F709-E74B-4E5F-A728-923D5062EBEF}">
  <ds:schemaRefs/>
</ds:datastoreItem>
</file>

<file path=customXml/itemProps18.xml><?xml version="1.0" encoding="utf-8"?>
<ds:datastoreItem xmlns:ds="http://schemas.openxmlformats.org/officeDocument/2006/customXml" ds:itemID="{1666F4C2-68F5-4840-A44A-1A646C0925A1}">
  <ds:schemaRefs/>
</ds:datastoreItem>
</file>

<file path=customXml/itemProps19.xml><?xml version="1.0" encoding="utf-8"?>
<ds:datastoreItem xmlns:ds="http://schemas.openxmlformats.org/officeDocument/2006/customXml" ds:itemID="{29759068-A40E-47AE-9578-C8C960C02E56}">
  <ds:schemaRefs/>
</ds:datastoreItem>
</file>

<file path=customXml/itemProps2.xml><?xml version="1.0" encoding="utf-8"?>
<ds:datastoreItem xmlns:ds="http://schemas.openxmlformats.org/officeDocument/2006/customXml" ds:itemID="{8243FCC5-DDEF-4D38-B0C2-276A8E7B791B}">
  <ds:schemaRefs/>
</ds:datastoreItem>
</file>

<file path=customXml/itemProps20.xml><?xml version="1.0" encoding="utf-8"?>
<ds:datastoreItem xmlns:ds="http://schemas.openxmlformats.org/officeDocument/2006/customXml" ds:itemID="{A4244C3E-91AA-404D-94AC-4F639FC09540}">
  <ds:schemaRefs/>
</ds:datastoreItem>
</file>

<file path=customXml/itemProps21.xml><?xml version="1.0" encoding="utf-8"?>
<ds:datastoreItem xmlns:ds="http://schemas.openxmlformats.org/officeDocument/2006/customXml" ds:itemID="{5C7DC969-EDFF-46EE-BF09-8F0822A4CE46}">
  <ds:schemaRefs/>
</ds:datastoreItem>
</file>

<file path=customXml/itemProps22.xml><?xml version="1.0" encoding="utf-8"?>
<ds:datastoreItem xmlns:ds="http://schemas.openxmlformats.org/officeDocument/2006/customXml" ds:itemID="{D9FE249F-833E-4CF0-BECB-552D01D7DC9E}">
  <ds:schemaRefs/>
</ds:datastoreItem>
</file>

<file path=customXml/itemProps23.xml><?xml version="1.0" encoding="utf-8"?>
<ds:datastoreItem xmlns:ds="http://schemas.openxmlformats.org/officeDocument/2006/customXml" ds:itemID="{D7BABA95-BFFE-422B-8591-3271669EEA88}">
  <ds:schemaRefs/>
</ds:datastoreItem>
</file>

<file path=customXml/itemProps24.xml><?xml version="1.0" encoding="utf-8"?>
<ds:datastoreItem xmlns:ds="http://schemas.openxmlformats.org/officeDocument/2006/customXml" ds:itemID="{4CBA8428-C0B9-44E6-930A-1E2954B79409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CDF95423-9C8E-4AC3-8BA6-4C53E4AE4BB0}">
  <ds:schemaRefs/>
</ds:datastoreItem>
</file>

<file path=customXml/itemProps26.xml><?xml version="1.0" encoding="utf-8"?>
<ds:datastoreItem xmlns:ds="http://schemas.openxmlformats.org/officeDocument/2006/customXml" ds:itemID="{B27F640E-84DF-4F97-BC70-D045F1E6594F}">
  <ds:schemaRefs/>
</ds:datastoreItem>
</file>

<file path=customXml/itemProps27.xml><?xml version="1.0" encoding="utf-8"?>
<ds:datastoreItem xmlns:ds="http://schemas.openxmlformats.org/officeDocument/2006/customXml" ds:itemID="{8012DF7D-7143-4A51-9FD5-E4292CC7A0A9}">
  <ds:schemaRefs/>
</ds:datastoreItem>
</file>

<file path=customXml/itemProps28.xml><?xml version="1.0" encoding="utf-8"?>
<ds:datastoreItem xmlns:ds="http://schemas.openxmlformats.org/officeDocument/2006/customXml" ds:itemID="{607C4BA9-B926-4B16-8365-99456ECA57CB}">
  <ds:schemaRefs/>
</ds:datastoreItem>
</file>

<file path=customXml/itemProps29.xml><?xml version="1.0" encoding="utf-8"?>
<ds:datastoreItem xmlns:ds="http://schemas.openxmlformats.org/officeDocument/2006/customXml" ds:itemID="{1618AA06-B22E-4D19-9680-0D7830426729}">
  <ds:schemaRefs/>
</ds:datastoreItem>
</file>

<file path=customXml/itemProps3.xml><?xml version="1.0" encoding="utf-8"?>
<ds:datastoreItem xmlns:ds="http://schemas.openxmlformats.org/officeDocument/2006/customXml" ds:itemID="{572FBA73-6DBF-45DA-8282-9342320CFAB0}">
  <ds:schemaRefs/>
</ds:datastoreItem>
</file>

<file path=customXml/itemProps30.xml><?xml version="1.0" encoding="utf-8"?>
<ds:datastoreItem xmlns:ds="http://schemas.openxmlformats.org/officeDocument/2006/customXml" ds:itemID="{EAB520BC-C6EC-457E-8AB5-55DB67C86858}">
  <ds:schemaRefs/>
</ds:datastoreItem>
</file>

<file path=customXml/itemProps31.xml><?xml version="1.0" encoding="utf-8"?>
<ds:datastoreItem xmlns:ds="http://schemas.openxmlformats.org/officeDocument/2006/customXml" ds:itemID="{21A4516E-A03A-431C-B6B5-45D4867C4E0A}">
  <ds:schemaRefs/>
</ds:datastoreItem>
</file>

<file path=customXml/itemProps32.xml><?xml version="1.0" encoding="utf-8"?>
<ds:datastoreItem xmlns:ds="http://schemas.openxmlformats.org/officeDocument/2006/customXml" ds:itemID="{D8097D0C-BE3E-4AEC-9593-65CFCCB19297}">
  <ds:schemaRefs/>
</ds:datastoreItem>
</file>

<file path=customXml/itemProps33.xml><?xml version="1.0" encoding="utf-8"?>
<ds:datastoreItem xmlns:ds="http://schemas.openxmlformats.org/officeDocument/2006/customXml" ds:itemID="{4E1F1A94-D8E3-4504-AD5E-45DF1129766B}">
  <ds:schemaRefs/>
</ds:datastoreItem>
</file>

<file path=customXml/itemProps34.xml><?xml version="1.0" encoding="utf-8"?>
<ds:datastoreItem xmlns:ds="http://schemas.openxmlformats.org/officeDocument/2006/customXml" ds:itemID="{36DA3BE7-9C82-4CB0-B981-430BED7C0483}">
  <ds:schemaRefs/>
</ds:datastoreItem>
</file>

<file path=customXml/itemProps4.xml><?xml version="1.0" encoding="utf-8"?>
<ds:datastoreItem xmlns:ds="http://schemas.openxmlformats.org/officeDocument/2006/customXml" ds:itemID="{38AB8DE4-FD9B-4166-BEC3-3F1753596133}">
  <ds:schemaRefs/>
</ds:datastoreItem>
</file>

<file path=customXml/itemProps5.xml><?xml version="1.0" encoding="utf-8"?>
<ds:datastoreItem xmlns:ds="http://schemas.openxmlformats.org/officeDocument/2006/customXml" ds:itemID="{85D77EE6-52B7-48BE-9EDB-748F1EBB53DE}">
  <ds:schemaRefs/>
</ds:datastoreItem>
</file>

<file path=customXml/itemProps6.xml><?xml version="1.0" encoding="utf-8"?>
<ds:datastoreItem xmlns:ds="http://schemas.openxmlformats.org/officeDocument/2006/customXml" ds:itemID="{F707C18B-9830-4284-B88A-AB132CF0EFB8}">
  <ds:schemaRefs/>
</ds:datastoreItem>
</file>

<file path=customXml/itemProps7.xml><?xml version="1.0" encoding="utf-8"?>
<ds:datastoreItem xmlns:ds="http://schemas.openxmlformats.org/officeDocument/2006/customXml" ds:itemID="{32CAA980-0CE8-42AF-90CA-17D1512B7736}">
  <ds:schemaRefs/>
</ds:datastoreItem>
</file>

<file path=customXml/itemProps8.xml><?xml version="1.0" encoding="utf-8"?>
<ds:datastoreItem xmlns:ds="http://schemas.openxmlformats.org/officeDocument/2006/customXml" ds:itemID="{15CF3461-70D1-4B54-AFAB-DAFDA0A238CD}">
  <ds:schemaRefs/>
</ds:datastoreItem>
</file>

<file path=customXml/itemProps9.xml><?xml version="1.0" encoding="utf-8"?>
<ds:datastoreItem xmlns:ds="http://schemas.openxmlformats.org/officeDocument/2006/customXml" ds:itemID="{E332A368-1571-4266-8177-EA888ACE09B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2019_ENG</Template>
  <TotalTime>8783</TotalTime>
  <Words>214</Words>
  <Application>Microsoft Office PowerPoint</Application>
  <PresentationFormat>Custom</PresentationFormat>
  <Paragraphs>38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Wingdings</vt:lpstr>
      <vt:lpstr>Siemens 2019</vt:lpstr>
      <vt:lpstr>2_Siemens 2020</vt:lpstr>
      <vt:lpstr>think-cell Slide</vt:lpstr>
      <vt:lpstr>Shipyard Infrastructure Optimization Plan</vt:lpstr>
      <vt:lpstr>Naval Shipyards</vt:lpstr>
      <vt:lpstr>Impact of Shipyard Maintenance Delays</vt:lpstr>
      <vt:lpstr>Shipyard Infrastructure Optimization Plan (SIOP)</vt:lpstr>
      <vt:lpstr>Major Areas for Improvement Identified in the Navy’s Shipyard Infrastructure Optimization Plan </vt:lpstr>
      <vt:lpstr>Puget Sound Naval Shipyard- Plant Simulation Modeling Example</vt:lpstr>
      <vt:lpstr>Data Input</vt:lpstr>
      <vt:lpstr>Worker Movement-Sankey Diagram</vt:lpstr>
      <vt:lpstr>Current Status</vt:lpstr>
      <vt:lpstr>Questions ?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chart Arial Bold, 44 pt  Subhead, Arial Regular, 22 pt Smart panel width can be freely chosen</dc:title>
  <dc:creator>Jasmin Brandt | i-pointing</dc:creator>
  <cp:keywords>C_Restricted</cp:keywords>
  <dc:description>October 2019</dc:description>
  <cp:lastModifiedBy>Mazzenga, Michael</cp:lastModifiedBy>
  <cp:revision>40</cp:revision>
  <cp:lastPrinted>2020-01-17T15:17:33Z</cp:lastPrinted>
  <dcterms:created xsi:type="dcterms:W3CDTF">2019-11-15T14:00:27Z</dcterms:created>
  <dcterms:modified xsi:type="dcterms:W3CDTF">2023-03-23T16:44:11Z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November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2.1</vt:lpwstr>
  </property>
  <property fmtid="{D5CDD505-2E9C-101B-9397-08002B2CF9AE}" pid="6" name="Document Confidentiality">
    <vt:lpwstr>Restricted</vt:lpwstr>
  </property>
  <property fmtid="{D5CDD505-2E9C-101B-9397-08002B2CF9AE}" pid="7" name="sodocoClasLang">
    <vt:lpwstr>Restricted</vt:lpwstr>
  </property>
  <property fmtid="{D5CDD505-2E9C-101B-9397-08002B2CF9AE}" pid="8" name="sodocoClasLangId">
    <vt:i4>0</vt:i4>
  </property>
  <property fmtid="{D5CDD505-2E9C-101B-9397-08002B2CF9AE}" pid="9" name="sodocoClasId">
    <vt:i4>1</vt:i4>
  </property>
  <property fmtid="{D5CDD505-2E9C-101B-9397-08002B2CF9AE}" pid="10" name="ContentTypeId">
    <vt:lpwstr>0x010100FAB838718A3546419091C7476CCAB564</vt:lpwstr>
  </property>
  <property fmtid="{D5CDD505-2E9C-101B-9397-08002B2CF9AE}" pid="11" name="MSIP_Label_9d258917-277f-42cd-a3cd-14c4e9ee58bc_Enabled">
    <vt:lpwstr>true</vt:lpwstr>
  </property>
  <property fmtid="{D5CDD505-2E9C-101B-9397-08002B2CF9AE}" pid="12" name="MSIP_Label_9d258917-277f-42cd-a3cd-14c4e9ee58bc_SetDate">
    <vt:lpwstr>2023-03-21T10:15:51Z</vt:lpwstr>
  </property>
  <property fmtid="{D5CDD505-2E9C-101B-9397-08002B2CF9AE}" pid="13" name="MSIP_Label_9d258917-277f-42cd-a3cd-14c4e9ee58bc_Method">
    <vt:lpwstr>Standard</vt:lpwstr>
  </property>
  <property fmtid="{D5CDD505-2E9C-101B-9397-08002B2CF9AE}" pid="14" name="MSIP_Label_9d258917-277f-42cd-a3cd-14c4e9ee58bc_Name">
    <vt:lpwstr>restricted</vt:lpwstr>
  </property>
  <property fmtid="{D5CDD505-2E9C-101B-9397-08002B2CF9AE}" pid="15" name="MSIP_Label_9d258917-277f-42cd-a3cd-14c4e9ee58bc_SiteId">
    <vt:lpwstr>38ae3bcd-9579-4fd4-adda-b42e1495d55a</vt:lpwstr>
  </property>
  <property fmtid="{D5CDD505-2E9C-101B-9397-08002B2CF9AE}" pid="16" name="MSIP_Label_9d258917-277f-42cd-a3cd-14c4e9ee58bc_ActionId">
    <vt:lpwstr>ab7d430f-8b62-4f90-8feb-e8b65160520f</vt:lpwstr>
  </property>
  <property fmtid="{D5CDD505-2E9C-101B-9397-08002B2CF9AE}" pid="17" name="MSIP_Label_9d258917-277f-42cd-a3cd-14c4e9ee58bc_ContentBits">
    <vt:lpwstr>0</vt:lpwstr>
  </property>
  <property fmtid="{D5CDD505-2E9C-101B-9397-08002B2CF9AE}" pid="18" name="Document_Confidentiality">
    <vt:lpwstr>Restricted</vt:lpwstr>
  </property>
</Properties>
</file>