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7"/>
  </p:notesMasterIdLst>
  <p:sldIdLst>
    <p:sldId id="374" r:id="rId2"/>
    <p:sldId id="390" r:id="rId3"/>
    <p:sldId id="391" r:id="rId4"/>
    <p:sldId id="392" r:id="rId5"/>
    <p:sldId id="450" r:id="rId6"/>
    <p:sldId id="393" r:id="rId7"/>
    <p:sldId id="452" r:id="rId8"/>
    <p:sldId id="457" r:id="rId9"/>
    <p:sldId id="395" r:id="rId10"/>
    <p:sldId id="456" r:id="rId11"/>
    <p:sldId id="388" r:id="rId12"/>
    <p:sldId id="397" r:id="rId13"/>
    <p:sldId id="455" r:id="rId14"/>
    <p:sldId id="399" r:id="rId15"/>
    <p:sldId id="389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6C4B70-256C-371D-916E-1C0021A87151}" name="Gaschler, Steve" initials="SG" userId="S::Steve.Gaschler@ati.org::f350c1c3-56c3-4f2b-a471-0d96a0f583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erman, Mark" initials="SM" lastIdx="1" clrIdx="0">
    <p:extLst>
      <p:ext uri="{19B8F6BF-5375-455C-9EA6-DF929625EA0E}">
        <p15:presenceInfo xmlns:p15="http://schemas.microsoft.com/office/powerpoint/2012/main" userId="S-1-5-21-26508437-1099126830-1169898988-21891" providerId="AD"/>
      </p:ext>
    </p:extLst>
  </p:cmAuthor>
  <p:cmAuthor id="2" name="Tom Perrine" initials="TP" lastIdx="13" clrIdx="1">
    <p:extLst>
      <p:ext uri="{19B8F6BF-5375-455C-9EA6-DF929625EA0E}">
        <p15:presenceInfo xmlns:p15="http://schemas.microsoft.com/office/powerpoint/2012/main" userId="S-1-5-21-1589506325-1417122733-1914436062-15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71"/>
    <a:srgbClr val="034055"/>
    <a:srgbClr val="05759D"/>
    <a:srgbClr val="0688B6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1539" autoAdjust="0"/>
  </p:normalViewPr>
  <p:slideViewPr>
    <p:cSldViewPr snapToGrid="0">
      <p:cViewPr varScale="1">
        <p:scale>
          <a:sx n="101" d="100"/>
          <a:sy n="101" d="100"/>
        </p:scale>
        <p:origin x="88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55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9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1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1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5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81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3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5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60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3D755-2BB7-4E46-A026-A3354C074F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39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0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rp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nsrp-national-shipbuilding-research-progra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XuPE5nPao8eYSZgDfe_0K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667" y="2599134"/>
            <a:ext cx="11100008" cy="3192066"/>
          </a:xfrm>
        </p:spPr>
        <p:txBody>
          <a:bodyPr/>
          <a:lstStyle/>
          <a:p>
            <a:r>
              <a:rPr lang="en-US" dirty="0"/>
              <a:t>NSRP Program Overview</a:t>
            </a:r>
            <a:br>
              <a:rPr lang="en-US" sz="4000" dirty="0"/>
            </a:br>
            <a:r>
              <a:rPr lang="en-US" sz="2400" dirty="0"/>
              <a:t>Sustainment Panel Meeting, March 12-13, 2024</a:t>
            </a:r>
            <a:br>
              <a:rPr lang="en-US" sz="2400" dirty="0"/>
            </a:br>
            <a:r>
              <a:rPr lang="en-US" sz="2400" dirty="0"/>
              <a:t>Steve Gaschler, ATI/</a:t>
            </a:r>
            <a:r>
              <a:rPr lang="en-US" sz="2400" dirty="0" err="1"/>
              <a:t>NSRP</a:t>
            </a:r>
            <a:r>
              <a:rPr lang="en-US" sz="2400" dirty="0"/>
              <a:t> Representative</a:t>
            </a:r>
            <a:br>
              <a:rPr lang="en-US" sz="2800" dirty="0"/>
            </a:br>
            <a:endParaRPr lang="en-US" sz="2800" dirty="0">
              <a:solidFill>
                <a:srgbClr val="0455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3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316522"/>
            <a:ext cx="10774392" cy="832811"/>
          </a:xfrm>
        </p:spPr>
        <p:txBody>
          <a:bodyPr/>
          <a:lstStyle/>
          <a:p>
            <a:r>
              <a:rPr lang="en-US" sz="4400" dirty="0"/>
              <a:t>Panel Project Proposal Process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C04D1-FB2A-2F9B-AACD-0CDC0E0C1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699" y="1149333"/>
            <a:ext cx="9550602" cy="53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8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316522"/>
            <a:ext cx="10774392" cy="832811"/>
          </a:xfrm>
        </p:spPr>
        <p:txBody>
          <a:bodyPr/>
          <a:lstStyle/>
          <a:p>
            <a:r>
              <a:rPr lang="en-US" sz="4400" dirty="0"/>
              <a:t>Research Announcement Proposal Process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745682-81FA-C560-5AFB-722AE7BFF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34" y="1039726"/>
            <a:ext cx="9858931" cy="55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3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69849" y="213645"/>
            <a:ext cx="10918853" cy="828942"/>
          </a:xfrm>
        </p:spPr>
        <p:txBody>
          <a:bodyPr/>
          <a:lstStyle/>
          <a:p>
            <a:r>
              <a:rPr lang="en-US" sz="4400" dirty="0"/>
              <a:t>NSRP Latest Info and Project Portfolio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51492" y="6035724"/>
            <a:ext cx="10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NSRP.org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052483-CF32-6675-6CA2-E1D90574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10" y="1042587"/>
            <a:ext cx="6652180" cy="548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14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NSRP LinkedIn Page and Mailing Lists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8911" y="1158694"/>
            <a:ext cx="43096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Follow NSRP on LinkedIn to get the latest Program updates, event notifications, shipyard updates, and networking opportunities. </a:t>
            </a:r>
          </a:p>
          <a:p>
            <a:endParaRPr lang="en-US" sz="2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Email NSRP@ati.org to subscribe to the NSRP General Info mailing lists or individual panel mailings lists.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0659" y="4819534"/>
            <a:ext cx="225552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NSRP LinkedIn Page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A8B20-3310-4061-B6D7-23E5C7F43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70" y="1161465"/>
            <a:ext cx="7041819" cy="2840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7288" r="8532" b="8537"/>
          <a:stretch/>
        </p:blipFill>
        <p:spPr>
          <a:xfrm>
            <a:off x="4941454" y="3664989"/>
            <a:ext cx="2309091" cy="23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0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69849" y="213645"/>
            <a:ext cx="10918853" cy="828942"/>
          </a:xfrm>
        </p:spPr>
        <p:txBody>
          <a:bodyPr/>
          <a:lstStyle/>
          <a:p>
            <a:r>
              <a:rPr lang="en-US" sz="4400" dirty="0"/>
              <a:t>NSRP YouTube Page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3010" y="6229884"/>
            <a:ext cx="212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NSRP YouTube Page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2E29D-D995-727B-BAF1-7ED264545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927" y="1122785"/>
            <a:ext cx="8876146" cy="502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667" y="2599134"/>
            <a:ext cx="11100008" cy="3192066"/>
          </a:xfrm>
        </p:spPr>
        <p:txBody>
          <a:bodyPr anchor="ctr" anchorCtr="0"/>
          <a:lstStyle/>
          <a:p>
            <a:pPr algn="ctr"/>
            <a:r>
              <a:rPr lang="en-US" dirty="0"/>
              <a:t>Questions?</a:t>
            </a:r>
            <a:br>
              <a:rPr lang="en-US" sz="2800" dirty="0"/>
            </a:br>
            <a:endParaRPr lang="en-US" sz="2800" dirty="0">
              <a:solidFill>
                <a:srgbClr val="0455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4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Regarding your company’s and/or your competitor’s </a:t>
            </a:r>
            <a:r>
              <a:rPr lang="en-US" sz="2800" b="1" dirty="0"/>
              <a:t>product &amp; services</a:t>
            </a:r>
            <a:r>
              <a:rPr lang="en-US" sz="2800" dirty="0"/>
              <a:t>: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current or future prices.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any increase or decrease in price.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pricing procedures.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standardizing or stabilizing prices.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controlling sales or allocating markets for any product.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future design or marketing strategies.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Anti-Trust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3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" y="1148650"/>
            <a:ext cx="11550650" cy="5091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Regarding your company’s and/or your competitors’ selection of their </a:t>
            </a:r>
            <a:r>
              <a:rPr lang="en-US" sz="2800" b="1" dirty="0"/>
              <a:t>supplier companies</a:t>
            </a:r>
            <a:r>
              <a:rPr lang="en-US" sz="2800" dirty="0"/>
              <a:t>: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refusing to deal with a company because of its pricing or distribution practices.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sz="2400" dirty="0">
                <a:solidFill>
                  <a:srgbClr val="045571"/>
                </a:solidFill>
              </a:rPr>
              <a:t>Do not discuss strategies or plans to award business to remove business from a specific company.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r>
              <a:rPr lang="en-US" sz="2800" dirty="0"/>
              <a:t>Regarding your company’s and/or competitors’ </a:t>
            </a:r>
            <a:r>
              <a:rPr lang="en-US" sz="2800" b="1" dirty="0"/>
              <a:t>trade secrets</a:t>
            </a:r>
            <a:r>
              <a:rPr lang="en-US" sz="2800" dirty="0"/>
              <a:t>:</a:t>
            </a:r>
          </a:p>
          <a:p>
            <a:pPr marL="914400" lvl="1" indent="-457200"/>
            <a:r>
              <a:rPr lang="en-US" sz="2400" dirty="0">
                <a:solidFill>
                  <a:srgbClr val="045571"/>
                </a:solidFill>
              </a:rPr>
              <a:t>Do not discuss trade secrets or confidential information of your company or any other participant.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Anti-Trust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2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7230" y="1794553"/>
            <a:ext cx="11266414" cy="36163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11147425" algn="l"/>
              </a:tabLst>
            </a:pPr>
            <a:r>
              <a:rPr lang="en-US" dirty="0"/>
              <a:t>The mission of the National Shipbuilding Research Program (NSRP) is to employ a unique collaborative framework to research, develop, mature, and implement industry-relevant shipbuilding and sustainment technologies and processes, improving efficiency across the U.S. shipyard industrial base and meeting future demand.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NSRP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0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2D7E36-6623-43DA-BA62-6703C2A5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NSRP Collaboration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0C58-8E8A-4D5E-B784-CFE827F1A5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47AF9-6197-4AAD-9DAF-4B608FB36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Organization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61C333-21CE-49D7-AFDC-6318A1AB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493" y="492095"/>
            <a:ext cx="5071301" cy="60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5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1"/>
          <p:cNvSpPr>
            <a:spLocks noGrp="1"/>
          </p:cNvSpPr>
          <p:nvPr>
            <p:ph idx="1"/>
          </p:nvPr>
        </p:nvSpPr>
        <p:spPr>
          <a:xfrm>
            <a:off x="291514" y="1130178"/>
            <a:ext cx="5345202" cy="509116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Structure</a:t>
            </a:r>
          </a:p>
          <a:p>
            <a:pPr lvl="1"/>
            <a:r>
              <a:rPr lang="en-US" sz="2400" dirty="0"/>
              <a:t>From NSRP member yard</a:t>
            </a:r>
          </a:p>
          <a:p>
            <a:pPr lvl="1"/>
            <a:r>
              <a:rPr lang="en-US" sz="2400" dirty="0"/>
              <a:t>Relevant shipbuilding experience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Major Initiative Teams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1064" y="1130300"/>
            <a:ext cx="5800725" cy="5376863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Responsibilities</a:t>
            </a:r>
          </a:p>
          <a:p>
            <a:pPr lvl="1"/>
            <a:r>
              <a:rPr lang="en-US" sz="2400" dirty="0"/>
              <a:t>Provide technical oversight on projects aligned with Major Initiative</a:t>
            </a:r>
          </a:p>
          <a:p>
            <a:pPr lvl="1"/>
            <a:r>
              <a:rPr lang="en-US" sz="2400" dirty="0"/>
              <a:t>Engage in technology transfer activities</a:t>
            </a:r>
          </a:p>
          <a:p>
            <a:pPr lvl="1"/>
            <a:r>
              <a:rPr lang="en-US" sz="2400" dirty="0"/>
              <a:t>Provide input/feedback on Program documents</a:t>
            </a:r>
          </a:p>
          <a:p>
            <a:pPr lvl="1"/>
            <a:r>
              <a:rPr lang="en-US" sz="2400" dirty="0"/>
              <a:t>Stay abreast of shipyard/industry issues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53256" y="1188833"/>
            <a:ext cx="8285489" cy="1759027"/>
            <a:chOff x="866348" y="1188833"/>
            <a:chExt cx="8285489" cy="1759027"/>
          </a:xfrm>
        </p:grpSpPr>
        <p:sp>
          <p:nvSpPr>
            <p:cNvPr id="25" name="TextBox 24"/>
            <p:cNvSpPr txBox="1"/>
            <p:nvPr/>
          </p:nvSpPr>
          <p:spPr>
            <a:xfrm>
              <a:off x="866350" y="1189262"/>
              <a:ext cx="2069887" cy="451534"/>
            </a:xfrm>
            <a:prstGeom prst="rect">
              <a:avLst/>
            </a:prstGeom>
            <a:solidFill>
              <a:srgbClr val="03405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Information, Design, &amp; Integration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36238" y="1188833"/>
              <a:ext cx="2069889" cy="451534"/>
            </a:xfrm>
            <a:prstGeom prst="rect">
              <a:avLst/>
            </a:prstGeom>
            <a:solidFill>
              <a:srgbClr val="8EB2BF"/>
            </a:solidFill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67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dirty="0"/>
                <a:t>Ship Production</a:t>
              </a:r>
              <a:br>
                <a:rPr lang="en-US" dirty="0"/>
              </a:br>
              <a:r>
                <a:rPr lang="en-US" dirty="0"/>
                <a:t>Technologies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66348" y="1624421"/>
              <a:ext cx="2069890" cy="1323439"/>
            </a:xfrm>
            <a:prstGeom prst="rect">
              <a:avLst/>
            </a:prstGeom>
            <a:noFill/>
            <a:ln>
              <a:solidFill>
                <a:srgbClr val="03405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Dan Sfiligoi </a:t>
              </a:r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(NASSCO)</a:t>
              </a:r>
            </a:p>
            <a:p>
              <a:pPr algn="ctr" defTabSz="761970">
                <a:defRPr/>
              </a:pPr>
              <a:r>
                <a:rPr lang="en-US" sz="1000" b="1" kern="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Michael Gerardi </a:t>
              </a:r>
              <a:r>
                <a:rPr lang="en-US" sz="1000" kern="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(BIW)</a:t>
              </a:r>
            </a:p>
            <a:p>
              <a:pPr algn="ctr" defTabSz="761970">
                <a:defRPr/>
              </a:pPr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36236" y="1624419"/>
              <a:ext cx="2069888" cy="1323439"/>
            </a:xfrm>
            <a:prstGeom prst="rect">
              <a:avLst/>
            </a:prstGeom>
            <a:noFill/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Craig Haverly</a:t>
              </a:r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 (EB)</a:t>
              </a:r>
            </a:p>
            <a:p>
              <a:pPr algn="ctr"/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Pat </a:t>
              </a:r>
              <a:r>
                <a:rPr lang="en-US" sz="10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Kitchel</a:t>
              </a:r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(BAE Ship Repair)</a:t>
              </a:r>
            </a:p>
            <a:p>
              <a:pPr algn="ctr"/>
              <a:r>
                <a:rPr lang="en-US" sz="1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012068" y="1188833"/>
              <a:ext cx="4139769" cy="1751340"/>
              <a:chOff x="7076008" y="1188833"/>
              <a:chExt cx="4139769" cy="175134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076008" y="1188833"/>
                <a:ext cx="2069887" cy="451534"/>
              </a:xfrm>
              <a:prstGeom prst="rect">
                <a:avLst/>
              </a:prstGeom>
              <a:solidFill>
                <a:srgbClr val="045572"/>
              </a:solidFill>
              <a:ln>
                <a:solidFill>
                  <a:srgbClr val="04557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7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Infrastructure, Logistics, &amp; Support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076009" y="1616734"/>
                <a:ext cx="2069885" cy="1323439"/>
              </a:xfrm>
              <a:prstGeom prst="rect">
                <a:avLst/>
              </a:prstGeom>
              <a:noFill/>
              <a:ln>
                <a:solidFill>
                  <a:srgbClr val="04557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sz="1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1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1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1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Alicia Harmon </a:t>
                </a: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(NNS)</a:t>
                </a:r>
              </a:p>
              <a:p>
                <a:pPr algn="ctr"/>
                <a:r>
                  <a:rPr lang="en-US" sz="1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Dru Khaira </a:t>
                </a: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(BIW)</a:t>
                </a:r>
              </a:p>
              <a:p>
                <a:pPr algn="ctr"/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145890" y="1188833"/>
                <a:ext cx="2069887" cy="451534"/>
              </a:xfrm>
              <a:prstGeom prst="rect">
                <a:avLst/>
              </a:prstGeom>
              <a:solidFill>
                <a:srgbClr val="426B7A"/>
              </a:solidFill>
              <a:ln>
                <a:solidFill>
                  <a:srgbClr val="04557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67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MITL-At-Large</a:t>
                </a:r>
              </a:p>
              <a:p>
                <a:pPr algn="ctr"/>
                <a:endParaRPr lang="en-US" sz="1167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145892" y="1612202"/>
                <a:ext cx="2069885" cy="1323439"/>
              </a:xfrm>
              <a:prstGeom prst="rect">
                <a:avLst/>
              </a:prstGeom>
              <a:noFill/>
              <a:ln>
                <a:solidFill>
                  <a:srgbClr val="426B7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10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1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Vacant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sz="1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Gary Zimak </a:t>
                </a: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(NNS)</a:t>
                </a:r>
              </a:p>
              <a:p>
                <a:pPr algn="ctr"/>
                <a:r>
                  <a:rPr lang="en-US" sz="1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Adam Sprecace</a:t>
                </a: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(EB)</a:t>
                </a:r>
              </a:p>
              <a:p>
                <a:pPr algn="ctr"/>
                <a:r>
                  <a:rPr lang="en-US" sz="10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Vacant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8" name="Content Placeholder 1"/>
          <p:cNvSpPr txBox="1">
            <a:spLocks/>
          </p:cNvSpPr>
          <p:nvPr/>
        </p:nvSpPr>
        <p:spPr>
          <a:xfrm>
            <a:off x="251889" y="3307905"/>
            <a:ext cx="5148246" cy="355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64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Panel Leadership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6C171-007E-46CF-80D5-F89E015BD6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9173" y="1433089"/>
            <a:ext cx="7313664" cy="4278062"/>
            <a:chOff x="1128246" y="1433089"/>
            <a:chExt cx="7313664" cy="4278062"/>
          </a:xfrm>
        </p:grpSpPr>
        <p:sp>
          <p:nvSpPr>
            <p:cNvPr id="25" name="TextBox 24"/>
            <p:cNvSpPr txBox="1"/>
            <p:nvPr/>
          </p:nvSpPr>
          <p:spPr>
            <a:xfrm>
              <a:off x="1128286" y="2065612"/>
              <a:ext cx="2069887" cy="451534"/>
            </a:xfrm>
            <a:prstGeom prst="rect">
              <a:avLst/>
            </a:prstGeom>
            <a:solidFill>
              <a:srgbClr val="034055"/>
            </a:solidFill>
            <a:ln>
              <a:solidFill>
                <a:srgbClr val="034055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Ship Design &amp; </a:t>
              </a:r>
              <a:b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Material Technologies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50147" y="2043827"/>
              <a:ext cx="2069889" cy="271934"/>
            </a:xfrm>
            <a:prstGeom prst="rect">
              <a:avLst/>
            </a:prstGeom>
            <a:solidFill>
              <a:srgbClr val="8EB2BF"/>
            </a:solidFill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67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Electrical Technologies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28284" y="2500771"/>
              <a:ext cx="2069849" cy="707886"/>
            </a:xfrm>
            <a:prstGeom prst="rect">
              <a:avLst/>
            </a:prstGeom>
            <a:noFill/>
            <a:ln>
              <a:solidFill>
                <a:srgbClr val="034055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Chair: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Monika Skowronska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(NASSCO)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Vice Chair: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Victoria Dlugokecki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(Consultant)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50136" y="2320460"/>
              <a:ext cx="2069888" cy="553998"/>
            </a:xfrm>
            <a:prstGeom prst="rect">
              <a:avLst/>
            </a:prstGeom>
            <a:noFill/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Chair: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Jason Farmer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(Ingalls)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Vice Chair: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Walter Skalniak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(Ashby)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72014" y="3053151"/>
              <a:ext cx="2069896" cy="993367"/>
              <a:chOff x="8993889" y="2222520"/>
              <a:chExt cx="2069896" cy="99336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993898" y="2222520"/>
                <a:ext cx="2069887" cy="271934"/>
              </a:xfrm>
              <a:prstGeom prst="rect">
                <a:avLst/>
              </a:prstGeom>
              <a:solidFill>
                <a:srgbClr val="045572"/>
              </a:solidFill>
              <a:ln>
                <a:solidFill>
                  <a:srgbClr val="04557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Sustainment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993889" y="2508001"/>
                <a:ext cx="2069885" cy="707886"/>
              </a:xfrm>
              <a:prstGeom prst="rect">
                <a:avLst/>
              </a:prstGeom>
              <a:noFill/>
              <a:ln>
                <a:solidFill>
                  <a:srgbClr val="04557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Chair: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Kirsten Walkup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(BIW)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Vice Chair: </a:t>
                </a:r>
                <a:r>
                  <a:rPr kumimoji="0" lang="en-US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Kaipo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Crowell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</a:t>
                </a:r>
                <a:r>
                  <a:rPr kumimoji="0" lang="en-US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Kakou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Professional Development)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128246" y="3327532"/>
              <a:ext cx="2069888" cy="1183703"/>
              <a:chOff x="1128246" y="3054769"/>
              <a:chExt cx="2069888" cy="118370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128254" y="3054769"/>
                <a:ext cx="2069880" cy="631135"/>
              </a:xfrm>
              <a:prstGeom prst="rect">
                <a:avLst/>
              </a:prstGeom>
              <a:solidFill>
                <a:srgbClr val="034055"/>
              </a:solidFill>
              <a:ln>
                <a:solidFill>
                  <a:srgbClr val="03405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Ship Warfare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Systems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Integration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28246" y="3684474"/>
                <a:ext cx="2069887" cy="553998"/>
              </a:xfrm>
              <a:prstGeom prst="rect">
                <a:avLst/>
              </a:prstGeom>
              <a:noFill/>
              <a:ln>
                <a:solidFill>
                  <a:srgbClr val="03405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Chair: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Perry Haymon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(Ingalls)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Vice Chair: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Harold Howard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(NNS)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750135" y="2881390"/>
              <a:ext cx="2069889" cy="451534"/>
            </a:xfrm>
            <a:prstGeom prst="rect">
              <a:avLst/>
            </a:prstGeom>
            <a:solidFill>
              <a:srgbClr val="8EB2BF"/>
            </a:solidFill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67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Planning, Production Processes &amp; Facilities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0133" y="3316976"/>
              <a:ext cx="2069888" cy="707886"/>
            </a:xfrm>
            <a:prstGeom prst="rect">
              <a:avLst/>
            </a:prstGeom>
            <a:noFill/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Chair: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Ben Dorris </a:t>
              </a:r>
              <a:r>
                <a:rPr kumimoji="0" lang="en-US" sz="1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(FMM)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Vice Chair: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Pat Cahill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(Cahill Consulting)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50132" y="3888232"/>
              <a:ext cx="2069889" cy="451534"/>
            </a:xfrm>
            <a:prstGeom prst="rect">
              <a:avLst/>
            </a:prstGeom>
            <a:solidFill>
              <a:srgbClr val="8EB2BF"/>
            </a:solidFill>
            <a:ln>
              <a:solidFill>
                <a:srgbClr val="ADC7D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67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Surface Preparation &amp; Coatings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50130" y="4323818"/>
              <a:ext cx="2069888" cy="553998"/>
            </a:xfrm>
            <a:prstGeom prst="rect">
              <a:avLst/>
            </a:prstGeom>
            <a:noFill/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Chair: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Conlan Hsu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(NNS)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Vice Chair: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Angel Zepeda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(NASSCO)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50130" y="4885219"/>
              <a:ext cx="2069889" cy="271934"/>
            </a:xfrm>
            <a:prstGeom prst="rect">
              <a:avLst/>
            </a:prstGeom>
            <a:solidFill>
              <a:srgbClr val="8EB2BF"/>
            </a:solidFill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67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Welding Technology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50130" y="5157153"/>
              <a:ext cx="2069888" cy="553998"/>
            </a:xfrm>
            <a:prstGeom prst="rect">
              <a:avLst/>
            </a:prstGeom>
            <a:noFill/>
            <a:ln>
              <a:solidFill>
                <a:srgbClr val="8EB2B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Chair: 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Kevin Roossinck </a:t>
              </a:r>
              <a:r>
                <a:rPr lang="en-US" sz="10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(Ingalls)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Vice Chair: </a:t>
              </a:r>
              <a:r>
                <a:rPr lang="en-US" sz="1000" b="1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Cody </a:t>
              </a:r>
              <a:r>
                <a:rPr lang="en-US" sz="1000" b="1" dirty="0" err="1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Whitele</a:t>
              </a:r>
              <a:r>
                <a:rPr lang="en-US" sz="1000" b="1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0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(NASSCO)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128246" y="4630110"/>
              <a:ext cx="2069888" cy="823649"/>
              <a:chOff x="6372014" y="2071722"/>
              <a:chExt cx="2069888" cy="82364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372014" y="2071722"/>
                <a:ext cx="2069888" cy="271934"/>
              </a:xfrm>
              <a:prstGeom prst="rect">
                <a:avLst/>
              </a:prstGeom>
              <a:solidFill>
                <a:srgbClr val="034055"/>
              </a:solidFill>
              <a:ln>
                <a:solidFill>
                  <a:srgbClr val="03405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Business Technologies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372014" y="2341373"/>
                <a:ext cx="2069887" cy="553998"/>
              </a:xfrm>
              <a:prstGeom prst="rect">
                <a:avLst/>
              </a:prstGeom>
              <a:noFill/>
              <a:ln>
                <a:solidFill>
                  <a:srgbClr val="568D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7619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Chair: 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Jamie Breakfield 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(Ingalls)</a:t>
                </a:r>
              </a:p>
              <a:p>
                <a:pPr marL="0" marR="0" lvl="0" indent="0" algn="ctr" defTabSz="7619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Vice Chair: </a:t>
                </a: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Patrick Roberts 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(ShipConstructor)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372014" y="2073331"/>
              <a:ext cx="2069887" cy="825932"/>
              <a:chOff x="8993857" y="3195905"/>
              <a:chExt cx="2069887" cy="82593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8993857" y="3195905"/>
                <a:ext cx="2069887" cy="271934"/>
              </a:xfrm>
              <a:prstGeom prst="rect">
                <a:avLst/>
              </a:prstGeom>
              <a:solidFill>
                <a:srgbClr val="045572"/>
              </a:solidFill>
              <a:ln>
                <a:solidFill>
                  <a:srgbClr val="04557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67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Workforce &amp; Compliance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93859" y="3467839"/>
                <a:ext cx="2069885" cy="553998"/>
              </a:xfrm>
              <a:prstGeom prst="rect">
                <a:avLst/>
              </a:prstGeom>
              <a:noFill/>
              <a:ln>
                <a:solidFill>
                  <a:srgbClr val="04557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Chair: </a:t>
                </a:r>
                <a:r>
                  <a:rPr kumimoji="0" lang="en-US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Ean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Greene 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(NNS)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Vice Chair: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Maurissa D’Angelo</a:t>
                </a: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(D’Angelo Technologies)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28246" y="1435907"/>
              <a:ext cx="2069887" cy="451534"/>
            </a:xfrm>
            <a:prstGeom prst="rect">
              <a:avLst/>
            </a:prstGeom>
            <a:solidFill>
              <a:srgbClr val="03405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Information, Design, &amp; Integration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50129" y="1433089"/>
              <a:ext cx="2069889" cy="451534"/>
            </a:xfrm>
            <a:prstGeom prst="rect">
              <a:avLst/>
            </a:prstGeom>
            <a:solidFill>
              <a:srgbClr val="8EB2B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Ship Production</a:t>
              </a:r>
              <a:b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Technologies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72014" y="1433089"/>
              <a:ext cx="2069887" cy="451534"/>
            </a:xfrm>
            <a:prstGeom prst="rect">
              <a:avLst/>
            </a:prstGeom>
            <a:solidFill>
              <a:srgbClr val="045572"/>
            </a:solidFill>
            <a:ln>
              <a:solidFill>
                <a:srgbClr val="04557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Infrastructure, Logistics, &amp;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335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2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</p:spPr>
        <p:txBody>
          <a:bodyPr/>
          <a:lstStyle/>
          <a:p>
            <a:r>
              <a:rPr lang="en-US" sz="4400" dirty="0"/>
              <a:t>Operations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4126C8-E60A-F214-C165-7254F19AA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364331"/>
            <a:ext cx="9599385" cy="61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49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6092</TotalTime>
  <Words>603</Words>
  <Application>Microsoft Office PowerPoint</Application>
  <PresentationFormat>Widescreen</PresentationFormat>
  <Paragraphs>126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NSRP Header</vt:lpstr>
      <vt:lpstr>NSRP Program Overview Sustainment Panel Meeting, March 12-13, 2024 Steve Gaschler, ATI/NSRP Representative </vt:lpstr>
      <vt:lpstr>Anti-Trust Rules</vt:lpstr>
      <vt:lpstr>Anti-Trust Rules</vt:lpstr>
      <vt:lpstr>NSRP Mission</vt:lpstr>
      <vt:lpstr>NSRP Collaboration</vt:lpstr>
      <vt:lpstr>Organization</vt:lpstr>
      <vt:lpstr>Major Initiative Teams </vt:lpstr>
      <vt:lpstr>Panel Leadership </vt:lpstr>
      <vt:lpstr>Operations</vt:lpstr>
      <vt:lpstr>Panel Project Proposal Process </vt:lpstr>
      <vt:lpstr>Research Announcement Proposal Process </vt:lpstr>
      <vt:lpstr>NSRP Latest Info and Project Portfolio</vt:lpstr>
      <vt:lpstr>NSRP LinkedIn Page and Mailing Lists</vt:lpstr>
      <vt:lpstr>NSRP YouTube Page</vt:lpstr>
      <vt:lpstr>Questions? 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Gaschler, Steve</cp:lastModifiedBy>
  <cp:revision>200</cp:revision>
  <cp:lastPrinted>2023-08-29T14:35:12Z</cp:lastPrinted>
  <dcterms:created xsi:type="dcterms:W3CDTF">2019-02-28T12:25:49Z</dcterms:created>
  <dcterms:modified xsi:type="dcterms:W3CDTF">2024-03-06T16:06:04Z</dcterms:modified>
</cp:coreProperties>
</file>