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2"/>
  </p:notesMasterIdLst>
  <p:sldIdLst>
    <p:sldId id="260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58" r:id="rId11"/>
  </p:sldIdLst>
  <p:sldSz cx="12192000" cy="6858000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571"/>
    <a:srgbClr val="05759D"/>
    <a:srgbClr val="0688B6"/>
    <a:srgbClr val="034055"/>
    <a:srgbClr val="8EB2BF"/>
    <a:srgbClr val="446A78"/>
    <a:srgbClr val="EA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7101" autoAdjust="0"/>
  </p:normalViewPr>
  <p:slideViewPr>
    <p:cSldViewPr snapToGrid="0">
      <p:cViewPr varScale="1">
        <p:scale>
          <a:sx n="82" d="100"/>
          <a:sy n="82" d="100"/>
        </p:scale>
        <p:origin x="14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6740CAFB-BA6A-4EAD-8632-EFF9673D5756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4861"/>
            <a:ext cx="5563870" cy="3636705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9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1223D755-2BB7-4E46-A026-A3354C074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2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3675" y="2599135"/>
            <a:ext cx="9144000" cy="2387600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675" y="4986735"/>
            <a:ext cx="9144000" cy="60444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4557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38" y="5675431"/>
            <a:ext cx="1626901" cy="97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7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" y="1130178"/>
            <a:ext cx="11550650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3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" y="1130178"/>
            <a:ext cx="5912206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6133800" y="1130178"/>
            <a:ext cx="5801111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91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815136" cy="1381961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8120217"/>
              </p:ext>
            </p:extLst>
          </p:nvPr>
        </p:nvGraphicFramePr>
        <p:xfrm>
          <a:off x="1835842" y="1227430"/>
          <a:ext cx="8181796" cy="5094481"/>
        </p:xfrm>
        <a:graphic>
          <a:graphicData uri="http://schemas.openxmlformats.org/drawingml/2006/table">
            <a:tbl>
              <a:tblPr firstRow="1" firstCol="1" bandRow="1"/>
              <a:tblGrid>
                <a:gridCol w="938894">
                  <a:extLst>
                    <a:ext uri="{9D8B030D-6E8A-4147-A177-3AD203B41FA5}">
                      <a16:colId xmlns:a16="http://schemas.microsoft.com/office/drawing/2014/main" xmlns="" val="2932954129"/>
                    </a:ext>
                  </a:extLst>
                </a:gridCol>
                <a:gridCol w="4667897">
                  <a:extLst>
                    <a:ext uri="{9D8B030D-6E8A-4147-A177-3AD203B41FA5}">
                      <a16:colId xmlns:a16="http://schemas.microsoft.com/office/drawing/2014/main" xmlns="" val="511602394"/>
                    </a:ext>
                  </a:extLst>
                </a:gridCol>
                <a:gridCol w="2575005">
                  <a:extLst>
                    <a:ext uri="{9D8B030D-6E8A-4147-A177-3AD203B41FA5}">
                      <a16:colId xmlns:a16="http://schemas.microsoft.com/office/drawing/2014/main" xmlns="" val="3374404517"/>
                    </a:ext>
                  </a:extLst>
                </a:gridCol>
              </a:tblGrid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745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Speaker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36087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Convene Meeting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815579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9419735"/>
                  </a:ext>
                </a:extLst>
              </a:tr>
              <a:tr h="404771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427400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3760212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6597345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2881883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7699409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937301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9255333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8939695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030474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9979672"/>
                  </a:ext>
                </a:extLst>
              </a:tr>
              <a:tr h="379781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3200741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5:00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Adjourn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754446"/>
                  </a:ext>
                </a:extLst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47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1191812"/>
              </p:ext>
            </p:extLst>
          </p:nvPr>
        </p:nvGraphicFramePr>
        <p:xfrm>
          <a:off x="165538" y="1532083"/>
          <a:ext cx="11274358" cy="4846320"/>
        </p:xfrm>
        <a:graphic>
          <a:graphicData uri="http://schemas.openxmlformats.org/drawingml/2006/table">
            <a:tbl>
              <a:tblPr bandRow="1">
                <a:tableStyleId>{BDBED569-4797-4DF1-A0F4-6AAB3CD982D8}</a:tableStyleId>
              </a:tblPr>
              <a:tblGrid>
                <a:gridCol w="5511907">
                  <a:extLst>
                    <a:ext uri="{9D8B030D-6E8A-4147-A177-3AD203B41FA5}">
                      <a16:colId xmlns:a16="http://schemas.microsoft.com/office/drawing/2014/main" xmlns="" val="3455249154"/>
                    </a:ext>
                  </a:extLst>
                </a:gridCol>
                <a:gridCol w="5762451">
                  <a:extLst>
                    <a:ext uri="{9D8B030D-6E8A-4147-A177-3AD203B41FA5}">
                      <a16:colId xmlns:a16="http://schemas.microsoft.com/office/drawing/2014/main" xmlns="" val="372964269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PROJECT INFORMATION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OBJECTIVE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227051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Prime/Lead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</a:t>
                      </a:r>
                    </a:p>
                    <a:p>
                      <a:endParaRPr lang="en-US" sz="1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Team Members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</a:t>
                      </a:r>
                    </a:p>
                    <a:p>
                      <a:endParaRPr lang="en-US" sz="1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Duration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</a:t>
                      </a:r>
                      <a:endParaRPr lang="en-US" sz="1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Enter</a:t>
                      </a:r>
                      <a:r>
                        <a:rPr lang="en-US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objective here.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90322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DELIVERABLES/BENEFITS/ROI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FINANCIAL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B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570552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Program Funds:  $</a:t>
                      </a:r>
                    </a:p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Cost</a:t>
                      </a:r>
                      <a:r>
                        <a:rPr lang="en-US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Share:         $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07513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 userDrawn="1"/>
        </p:nvSpPr>
        <p:spPr>
          <a:xfrm>
            <a:off x="69850" y="1088325"/>
            <a:ext cx="545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Subtitle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135485" y="1046285"/>
            <a:ext cx="128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0/00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15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38" y="5675431"/>
            <a:ext cx="1626901" cy="97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38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2631" y="65455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0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8" r:id="rId3"/>
    <p:sldLayoutId id="2147483660" r:id="rId4"/>
    <p:sldLayoutId id="2147483659" r:id="rId5"/>
    <p:sldLayoutId id="214748365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34055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759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Utilizing Ship Product Model Information for Corrosion Control and Coatings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675" y="4986734"/>
            <a:ext cx="9144000" cy="72826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Panel Meeting Presentation</a:t>
            </a:r>
          </a:p>
          <a:p>
            <a:r>
              <a:rPr lang="en-US" dirty="0" smtClean="0"/>
              <a:t>March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4" y="2886075"/>
            <a:ext cx="3217546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80" y="4441331"/>
            <a:ext cx="1620245" cy="117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8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3D Ship product models typically do not include information on corrosion control and </a:t>
            </a:r>
            <a:r>
              <a:rPr lang="en-US" dirty="0" smtClean="0"/>
              <a:t>coatings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that is pulled from the model for corrosion control and coating applications is incomplete and requires extraction, duplication, and manipulation in other </a:t>
            </a:r>
            <a:r>
              <a:rPr lang="en-US" dirty="0" smtClean="0"/>
              <a:t>applications</a:t>
            </a:r>
          </a:p>
          <a:p>
            <a:r>
              <a:rPr lang="en-US" dirty="0" smtClean="0"/>
              <a:t>Goal: </a:t>
            </a:r>
            <a:r>
              <a:rPr lang="en-US" dirty="0" smtClean="0"/>
              <a:t>develop </a:t>
            </a:r>
            <a:r>
              <a:rPr lang="en-US" dirty="0"/>
              <a:t>an improved corrosion control systems design process with more efficient utilization of available 3D ship models and their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Long-term objective: </a:t>
            </a:r>
            <a:r>
              <a:rPr lang="en-US" dirty="0"/>
              <a:t>develop automated solutions using back end 3D ship model data to calculate design variables and algorithmically perform checks for conformance to applicable </a:t>
            </a:r>
            <a:r>
              <a:rPr lang="en-US" dirty="0" smtClean="0"/>
              <a:t>requirements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Issue, Goal, and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7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HII Ingalls Shipbuilding</a:t>
            </a:r>
          </a:p>
          <a:p>
            <a:pPr lvl="1"/>
            <a:r>
              <a:rPr lang="en-US" dirty="0" smtClean="0"/>
              <a:t>Project lead</a:t>
            </a:r>
          </a:p>
          <a:p>
            <a:pPr lvl="1"/>
            <a:r>
              <a:rPr lang="en-US" dirty="0" smtClean="0"/>
              <a:t>Aaron Kopp, Conor Hogan, John Walks</a:t>
            </a:r>
          </a:p>
          <a:p>
            <a:r>
              <a:rPr lang="en-US" dirty="0" smtClean="0"/>
              <a:t>ShipConstructor Software Inc. (SSI) USA</a:t>
            </a:r>
          </a:p>
          <a:p>
            <a:pPr lvl="1"/>
            <a:r>
              <a:rPr lang="en-US" dirty="0" smtClean="0"/>
              <a:t>Technical support</a:t>
            </a:r>
          </a:p>
          <a:p>
            <a:pPr lvl="1"/>
            <a:r>
              <a:rPr lang="en-US" dirty="0" smtClean="0"/>
              <a:t>Rob Parker, Darren Guillory, TJ Stokes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 smtClean="0"/>
              <a:t>ATI (NSRP Program Administrator)</a:t>
            </a:r>
          </a:p>
          <a:p>
            <a:pPr lvl="1"/>
            <a:r>
              <a:rPr lang="en-US" dirty="0" smtClean="0"/>
              <a:t>Nick Laney, Project Manager</a:t>
            </a:r>
          </a:p>
          <a:p>
            <a:r>
              <a:rPr lang="en-US" dirty="0" smtClean="0"/>
              <a:t>General Dynamics Bath Iron Works</a:t>
            </a:r>
          </a:p>
          <a:p>
            <a:pPr lvl="1"/>
            <a:r>
              <a:rPr lang="en-US" dirty="0" smtClean="0"/>
              <a:t>Michael Gerardi, Program Technical Representative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Task 1: Current 3D Model Review</a:t>
            </a:r>
            <a:endParaRPr lang="en-US" dirty="0" smtClean="0"/>
          </a:p>
          <a:p>
            <a:pPr lvl="1"/>
            <a:r>
              <a:rPr lang="en-US" dirty="0" smtClean="0"/>
              <a:t>Conduct </a:t>
            </a:r>
            <a:r>
              <a:rPr lang="en-US" dirty="0"/>
              <a:t>a Kick-Off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current available 3D model data, including properties on different types of objects and back end data </a:t>
            </a:r>
            <a:r>
              <a:rPr lang="en-US" dirty="0" smtClean="0"/>
              <a:t>tables</a:t>
            </a:r>
          </a:p>
          <a:p>
            <a:r>
              <a:rPr lang="en-US" dirty="0"/>
              <a:t>Task 2: Prepare Corrosion Control Design </a:t>
            </a:r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Prepare </a:t>
            </a:r>
            <a:r>
              <a:rPr lang="en-US" dirty="0"/>
              <a:t>a plan for efficient integration of corrosion control and coatings design into the 3D </a:t>
            </a:r>
            <a:r>
              <a:rPr lang="en-US" dirty="0" smtClean="0"/>
              <a:t>model</a:t>
            </a:r>
          </a:p>
          <a:p>
            <a:r>
              <a:rPr lang="en-US" dirty="0"/>
              <a:t>Task 3: Develop Tools for Corrosion Control </a:t>
            </a:r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Develop </a:t>
            </a:r>
            <a:r>
              <a:rPr lang="en-US" dirty="0"/>
              <a:t>tools and algorithms to enhance corrosion control designs using data available in the 3D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Task 4: Final Report</a:t>
            </a:r>
          </a:p>
          <a:p>
            <a:pPr lvl="1"/>
            <a:r>
              <a:rPr lang="en-US" dirty="0" smtClean="0"/>
              <a:t>Prepare final report with conclusions and recommendations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Responsibilities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074414"/>
              </p:ext>
            </p:extLst>
          </p:nvPr>
        </p:nvGraphicFramePr>
        <p:xfrm>
          <a:off x="69850" y="1512855"/>
          <a:ext cx="1155065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2754"/>
                <a:gridCol w="2481943"/>
                <a:gridCol w="20659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Task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HII Ingalls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SSI USA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Task 1: Current 3D Model Review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Lead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Support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Task 2: Prepare Corrosion Control Design Plan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Support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Lead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Task 3: Develop Tools for Corrosion Control Design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Support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Lead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Task 4: Final Report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Lead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Support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30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89" y="1180873"/>
            <a:ext cx="11879742" cy="520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Task 1: </a:t>
            </a:r>
            <a:r>
              <a:rPr lang="en-US" dirty="0" smtClean="0"/>
              <a:t>Completed</a:t>
            </a:r>
          </a:p>
          <a:p>
            <a:pPr lvl="1"/>
            <a:r>
              <a:rPr lang="en-US" dirty="0" smtClean="0"/>
              <a:t>Held Kick-Off Meeting</a:t>
            </a:r>
          </a:p>
          <a:p>
            <a:pPr lvl="1"/>
            <a:r>
              <a:rPr lang="en-US" dirty="0" smtClean="0"/>
              <a:t>Executed subcontract with SSI USA</a:t>
            </a:r>
          </a:p>
          <a:p>
            <a:pPr lvl="1"/>
            <a:r>
              <a:rPr lang="en-US" dirty="0" smtClean="0"/>
              <a:t>Established the </a:t>
            </a:r>
            <a:r>
              <a:rPr lang="en-US" dirty="0"/>
              <a:t>baseline for the process that is currently used at Ingalls to provide the required corrosion control and coatings data to downstream users</a:t>
            </a:r>
            <a:endParaRPr lang="en-US" dirty="0" smtClean="0"/>
          </a:p>
          <a:p>
            <a:r>
              <a:rPr lang="en-US" dirty="0"/>
              <a:t>Task 2: </a:t>
            </a:r>
            <a:r>
              <a:rPr lang="en-US" dirty="0" smtClean="0"/>
              <a:t>In Progress</a:t>
            </a:r>
          </a:p>
          <a:p>
            <a:pPr lvl="1"/>
            <a:r>
              <a:rPr lang="en-US" dirty="0" smtClean="0"/>
              <a:t>SSI is reviewing the current process at Ingalls to determine a path forward for more efficient use of the available 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to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6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lowchart: Document 4"/>
          <p:cNvSpPr/>
          <p:nvPr/>
        </p:nvSpPr>
        <p:spPr>
          <a:xfrm>
            <a:off x="855405" y="1150380"/>
            <a:ext cx="1327355" cy="884904"/>
          </a:xfrm>
          <a:prstGeom prst="flowChartDocumen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Specs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lowchart: Document 5"/>
          <p:cNvSpPr/>
          <p:nvPr/>
        </p:nvSpPr>
        <p:spPr>
          <a:xfrm>
            <a:off x="850490" y="2639966"/>
            <a:ext cx="1327355" cy="884904"/>
          </a:xfrm>
          <a:prstGeom prst="flowChartDocumen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Plans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1165251">
            <a:off x="2128685" y="1759981"/>
            <a:ext cx="2138516" cy="2064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20381113">
            <a:off x="2133604" y="2620305"/>
            <a:ext cx="2138516" cy="2064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98373" y="1818974"/>
            <a:ext cx="2143432" cy="9733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Visualization Tool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361481" y="2255504"/>
            <a:ext cx="1543654" cy="187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nual Operation 10"/>
          <p:cNvSpPr/>
          <p:nvPr/>
        </p:nvSpPr>
        <p:spPr>
          <a:xfrm>
            <a:off x="7688827" y="1818974"/>
            <a:ext cx="2241755" cy="1052052"/>
          </a:xfrm>
          <a:prstGeom prst="flowChartManualOperati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Area Calculations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7777319" y="3588780"/>
            <a:ext cx="2025447" cy="1081549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Coatings Database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8421584" y="3150991"/>
            <a:ext cx="717244" cy="1573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69850" y="4738622"/>
            <a:ext cx="11550650" cy="165756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Every block is done with a different software tool</a:t>
            </a:r>
          </a:p>
          <a:p>
            <a:r>
              <a:rPr lang="en-US" dirty="0" smtClean="0"/>
              <a:t>Lots of touch labor</a:t>
            </a:r>
          </a:p>
          <a:p>
            <a:r>
              <a:rPr lang="en-US" dirty="0" smtClean="0"/>
              <a:t>Opportunities for data transfer errors</a:t>
            </a:r>
          </a:p>
        </p:txBody>
      </p:sp>
    </p:spTree>
    <p:extLst>
      <p:ext uri="{BB962C8B-B14F-4D97-AF65-F5344CB8AC3E}">
        <p14:creationId xmlns:p14="http://schemas.microsoft.com/office/powerpoint/2010/main" val="103231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Status: On Track</a:t>
            </a:r>
            <a:endParaRPr lang="en-US" dirty="0" smtClean="0"/>
          </a:p>
          <a:p>
            <a:pPr lvl="1"/>
            <a:r>
              <a:rPr lang="en-US" dirty="0" smtClean="0"/>
              <a:t>Task 1 completed</a:t>
            </a:r>
          </a:p>
          <a:p>
            <a:pPr lvl="1"/>
            <a:r>
              <a:rPr lang="en-US" dirty="0" smtClean="0"/>
              <a:t>Deliverable submissions are up to date</a:t>
            </a:r>
            <a:endParaRPr lang="en-US" dirty="0" smtClean="0"/>
          </a:p>
          <a:p>
            <a:pPr lvl="1"/>
            <a:r>
              <a:rPr lang="en-US" dirty="0" smtClean="0"/>
              <a:t>Established the </a:t>
            </a:r>
            <a:r>
              <a:rPr lang="en-US" dirty="0"/>
              <a:t>baseline for the </a:t>
            </a:r>
            <a:r>
              <a:rPr lang="en-US" dirty="0" smtClean="0"/>
              <a:t>current process at </a:t>
            </a:r>
            <a:r>
              <a:rPr lang="en-US" dirty="0"/>
              <a:t>Ingalls </a:t>
            </a:r>
            <a:r>
              <a:rPr lang="en-US" dirty="0" smtClean="0"/>
              <a:t>for developing and managing</a:t>
            </a:r>
            <a:r>
              <a:rPr lang="en-US" dirty="0" smtClean="0"/>
              <a:t> </a:t>
            </a:r>
            <a:r>
              <a:rPr lang="en-US" dirty="0"/>
              <a:t>the required corrosion control and coatings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Work to improve the current process is in progress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RP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D9AA77-0F3F-4E26-9B32-E48D47761254}" vid="{F0B499CC-BD85-4F84-953C-0FF751E7C6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805A38A81BDC4E99A37964F65C5458" ma:contentTypeVersion="2" ma:contentTypeDescription="Create a new document." ma:contentTypeScope="" ma:versionID="be0febe76738603b1a518b53359b007c">
  <xsd:schema xmlns:xsd="http://www.w3.org/2001/XMLSchema" xmlns:xs="http://www.w3.org/2001/XMLSchema" xmlns:p="http://schemas.microsoft.com/office/2006/metadata/properties" xmlns:ns2="f5be55f4-4d02-4732-af0a-11de9604b602" targetNamespace="http://schemas.microsoft.com/office/2006/metadata/properties" ma:root="true" ma:fieldsID="2d74f8086670f46567c69c07a83d1bdb" ns2:_="">
    <xsd:import namespace="f5be55f4-4d02-4732-af0a-11de9604b60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be55f4-4d02-4732-af0a-11de9604b60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5be55f4-4d02-4732-af0a-11de9604b602">DTAP6WVZZMFH-56055316-210</_dlc_DocId>
    <_dlc_DocIdUrl xmlns="f5be55f4-4d02-4732-af0a-11de9604b602">
      <Url>https://extranet.ati.org/NTD/NSRP/PanelChair/_layouts/15/DocIdRedir.aspx?ID=DTAP6WVZZMFH-56055316-210</Url>
      <Description>DTAP6WVZZMFH-56055316-210</Description>
    </_dlc_DocIdUrl>
  </documentManagement>
</p:properties>
</file>

<file path=customXml/itemProps1.xml><?xml version="1.0" encoding="utf-8"?>
<ds:datastoreItem xmlns:ds="http://schemas.openxmlformats.org/officeDocument/2006/customXml" ds:itemID="{0BDE63FB-16AE-487B-A0D7-34057AC1D87D}"/>
</file>

<file path=customXml/itemProps2.xml><?xml version="1.0" encoding="utf-8"?>
<ds:datastoreItem xmlns:ds="http://schemas.openxmlformats.org/officeDocument/2006/customXml" ds:itemID="{6FDA3982-15E8-44F8-A848-19313B4FAB69}"/>
</file>

<file path=customXml/itemProps3.xml><?xml version="1.0" encoding="utf-8"?>
<ds:datastoreItem xmlns:ds="http://schemas.openxmlformats.org/officeDocument/2006/customXml" ds:itemID="{0298BE48-C783-487D-8F12-4AABB027165B}"/>
</file>

<file path=customXml/itemProps4.xml><?xml version="1.0" encoding="utf-8"?>
<ds:datastoreItem xmlns:ds="http://schemas.openxmlformats.org/officeDocument/2006/customXml" ds:itemID="{97EB16FF-DD5A-429D-B1B6-C322C7410262}"/>
</file>

<file path=docProps/app.xml><?xml version="1.0" encoding="utf-8"?>
<Properties xmlns="http://schemas.openxmlformats.org/officeDocument/2006/extended-properties" xmlns:vt="http://schemas.openxmlformats.org/officeDocument/2006/docPropsVTypes">
  <Template>Round 1 White Papers_DRAFT NL</Template>
  <TotalTime>3551</TotalTime>
  <Words>452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Segoe UI</vt:lpstr>
      <vt:lpstr>Times New Roman</vt:lpstr>
      <vt:lpstr>NSRP Header</vt:lpstr>
      <vt:lpstr>Utilizing Ship Product Model Information for Corrosion Control and Coatings</vt:lpstr>
      <vt:lpstr>Issue, Goal, and Objective</vt:lpstr>
      <vt:lpstr>Project Team</vt:lpstr>
      <vt:lpstr>Project Tasks</vt:lpstr>
      <vt:lpstr>Team Responsibilities</vt:lpstr>
      <vt:lpstr>Project Schedule</vt:lpstr>
      <vt:lpstr>Accomplishments to Date</vt:lpstr>
      <vt:lpstr>Baseline Process</vt:lpstr>
      <vt:lpstr>Summary</vt:lpstr>
      <vt:lpstr>Questions?</vt:lpstr>
    </vt:vector>
  </TitlesOfParts>
  <Company>SCRA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Laney, Nicholas</dc:creator>
  <cp:lastModifiedBy>Walks, John P (HII-Ingalls)</cp:lastModifiedBy>
  <cp:revision>120</cp:revision>
  <cp:lastPrinted>2023-02-20T20:30:54Z</cp:lastPrinted>
  <dcterms:created xsi:type="dcterms:W3CDTF">2019-02-28T12:25:49Z</dcterms:created>
  <dcterms:modified xsi:type="dcterms:W3CDTF">2023-02-21T18:41:34Z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0x01010094805A38A81BDC4E99A37964F65C5458</vt:lpwstr>
  </property>
  <property fmtid="{D5CDD505-2E9C-101B-9397-08002B2CF9AE}" pid="3" name="_dlc_DocIdItemGuid">
    <vt:lpwstr>20974466-4a74-4e53-afa2-8a249b939d34</vt:lpwstr>
  </property>
</Properties>
</file>